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3"/>
  </p:sldMasterIdLst>
  <p:notesMasterIdLst>
    <p:notesMasterId r:id="rId30"/>
  </p:notesMasterIdLst>
  <p:handoutMasterIdLst>
    <p:handoutMasterId r:id="rId31"/>
  </p:handoutMasterIdLst>
  <p:sldIdLst>
    <p:sldId id="256" r:id="rId4"/>
    <p:sldId id="442" r:id="rId5"/>
    <p:sldId id="416" r:id="rId6"/>
    <p:sldId id="417" r:id="rId7"/>
    <p:sldId id="445" r:id="rId8"/>
    <p:sldId id="449" r:id="rId9"/>
    <p:sldId id="450" r:id="rId10"/>
    <p:sldId id="426" r:id="rId11"/>
    <p:sldId id="447" r:id="rId12"/>
    <p:sldId id="409" r:id="rId13"/>
    <p:sldId id="304" r:id="rId14"/>
    <p:sldId id="280" r:id="rId15"/>
    <p:sldId id="415" r:id="rId16"/>
    <p:sldId id="438" r:id="rId17"/>
    <p:sldId id="421" r:id="rId18"/>
    <p:sldId id="422" r:id="rId19"/>
    <p:sldId id="427" r:id="rId20"/>
    <p:sldId id="446" r:id="rId21"/>
    <p:sldId id="443" r:id="rId22"/>
    <p:sldId id="424" r:id="rId23"/>
    <p:sldId id="441" r:id="rId24"/>
    <p:sldId id="420" r:id="rId25"/>
    <p:sldId id="423" r:id="rId26"/>
    <p:sldId id="419" r:id="rId27"/>
    <p:sldId id="448" r:id="rId28"/>
    <p:sldId id="259" r:id="rId2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93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79" autoAdjust="0"/>
    <p:restoredTop sz="79677" autoAdjust="0"/>
  </p:normalViewPr>
  <p:slideViewPr>
    <p:cSldViewPr snapToGrid="0" snapToObjects="1">
      <p:cViewPr varScale="1">
        <p:scale>
          <a:sx n="66" d="100"/>
          <a:sy n="66" d="100"/>
        </p:scale>
        <p:origin x="1133" y="43"/>
      </p:cViewPr>
      <p:guideLst/>
    </p:cSldViewPr>
  </p:slideViewPr>
  <p:notesTextViewPr>
    <p:cViewPr>
      <p:scale>
        <a:sx n="3" d="2"/>
        <a:sy n="3" d="2"/>
      </p:scale>
      <p:origin x="0" y="0"/>
    </p:cViewPr>
  </p:notesTextViewPr>
  <p:notesViewPr>
    <p:cSldViewPr snapToGrid="0" snapToObjects="1">
      <p:cViewPr varScale="1">
        <p:scale>
          <a:sx n="70" d="100"/>
          <a:sy n="70" d="100"/>
        </p:scale>
        <p:origin x="4218"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38F602-1A09-4551-A265-070834E6AA3D}" type="doc">
      <dgm:prSet loTypeId="urn:microsoft.com/office/officeart/2005/8/layout/hierarchy6" loCatId="hierarchy" qsTypeId="urn:microsoft.com/office/officeart/2005/8/quickstyle/3d1" qsCatId="3D" csTypeId="urn:microsoft.com/office/officeart/2005/8/colors/accent1_2" csCatId="accent1" phldr="1"/>
      <dgm:spPr/>
      <dgm:t>
        <a:bodyPr/>
        <a:lstStyle/>
        <a:p>
          <a:endParaRPr lang="en-US"/>
        </a:p>
      </dgm:t>
    </dgm:pt>
    <dgm:pt modelId="{46347905-9B18-4213-B59E-A38B7D3C9627}">
      <dgm:prSet phldrT="[Text]" custT="1"/>
      <dgm:spPr/>
      <dgm:t>
        <a:bodyPr/>
        <a:lstStyle/>
        <a:p>
          <a:r>
            <a:rPr lang="el-GR" sz="1800" dirty="0"/>
            <a:t>ΕΠΙΤΡΟΠΟΣ ΕΠΙΚΟΙΝΩΝΙΩΝ</a:t>
          </a:r>
          <a:endParaRPr lang="en-US" sz="1800" dirty="0"/>
        </a:p>
      </dgm:t>
    </dgm:pt>
    <dgm:pt modelId="{9A13609D-2E91-4600-ADCF-2525D786B9BD}" type="parTrans" cxnId="{3D13C85F-EC32-475D-99FF-3BEE8EB19A51}">
      <dgm:prSet/>
      <dgm:spPr/>
      <dgm:t>
        <a:bodyPr/>
        <a:lstStyle/>
        <a:p>
          <a:endParaRPr lang="en-US" sz="2400"/>
        </a:p>
      </dgm:t>
    </dgm:pt>
    <dgm:pt modelId="{DD354C3A-83B2-4C97-8386-D20EBFB2F019}" type="sibTrans" cxnId="{3D13C85F-EC32-475D-99FF-3BEE8EB19A51}">
      <dgm:prSet/>
      <dgm:spPr/>
      <dgm:t>
        <a:bodyPr/>
        <a:lstStyle/>
        <a:p>
          <a:endParaRPr lang="en-US" sz="2400"/>
        </a:p>
      </dgm:t>
    </dgm:pt>
    <dgm:pt modelId="{07506525-8EF4-4F71-A55C-DA7776199DE1}">
      <dgm:prSet phldrT="[Text]" custT="1"/>
      <dgm:spPr/>
      <dgm:t>
        <a:bodyPr/>
        <a:lstStyle/>
        <a:p>
          <a:r>
            <a:rPr lang="el-GR" sz="1800" dirty="0"/>
            <a:t>ΑΡΧΗ ΨΗΦΙΑΚΗΣ ΑΣΦΑΛΕΙΑΣ</a:t>
          </a:r>
          <a:endParaRPr lang="en-US" sz="1800" dirty="0"/>
        </a:p>
      </dgm:t>
    </dgm:pt>
    <dgm:pt modelId="{33550B5E-D25D-4D3E-AD88-8172686ADA86}" type="parTrans" cxnId="{40B7CA54-81BD-4406-B06F-B947A40EDFE7}">
      <dgm:prSet/>
      <dgm:spPr/>
      <dgm:t>
        <a:bodyPr/>
        <a:lstStyle/>
        <a:p>
          <a:endParaRPr lang="en-US" sz="2400"/>
        </a:p>
      </dgm:t>
    </dgm:pt>
    <dgm:pt modelId="{1D7F1A25-A2E0-4B12-8DBB-ADC6352FB3F5}" type="sibTrans" cxnId="{40B7CA54-81BD-4406-B06F-B947A40EDFE7}">
      <dgm:prSet/>
      <dgm:spPr/>
      <dgm:t>
        <a:bodyPr/>
        <a:lstStyle/>
        <a:p>
          <a:endParaRPr lang="en-US" sz="2400"/>
        </a:p>
      </dgm:t>
    </dgm:pt>
    <dgm:pt modelId="{00A59C43-B8E3-41B8-A817-0FAF7CB1F3BE}">
      <dgm:prSet phldrT="[Text]" custT="1"/>
      <dgm:spPr/>
      <dgm:t>
        <a:bodyPr/>
        <a:lstStyle/>
        <a:p>
          <a:pPr algn="ctr"/>
          <a:r>
            <a:rPr lang="el-GR" sz="1800" dirty="0"/>
            <a:t>ΡΥΘΜΙΣΗ </a:t>
          </a:r>
        </a:p>
        <a:p>
          <a:pPr algn="ctr"/>
          <a:r>
            <a:rPr lang="el-GR" sz="1800" dirty="0"/>
            <a:t>ΣΤΡΑΤΗΓΙΚΗ </a:t>
          </a:r>
        </a:p>
        <a:p>
          <a:pPr algn="ctr"/>
          <a:r>
            <a:rPr lang="el-GR" sz="1800" dirty="0"/>
            <a:t>ΕΠΟΠΤΕΙΑ</a:t>
          </a:r>
          <a:endParaRPr lang="en-US" sz="1800" dirty="0"/>
        </a:p>
      </dgm:t>
    </dgm:pt>
    <dgm:pt modelId="{8C6EE821-75BE-4264-88A1-ACA1BB071D0E}" type="parTrans" cxnId="{9A64D449-816D-4698-82BC-C2A24EDAA737}">
      <dgm:prSet/>
      <dgm:spPr/>
      <dgm:t>
        <a:bodyPr/>
        <a:lstStyle/>
        <a:p>
          <a:endParaRPr lang="en-US" sz="2400"/>
        </a:p>
      </dgm:t>
    </dgm:pt>
    <dgm:pt modelId="{0B721D57-43CB-43B8-8519-B7A256D6B676}" type="sibTrans" cxnId="{9A64D449-816D-4698-82BC-C2A24EDAA737}">
      <dgm:prSet/>
      <dgm:spPr/>
      <dgm:t>
        <a:bodyPr/>
        <a:lstStyle/>
        <a:p>
          <a:endParaRPr lang="en-US" sz="2400"/>
        </a:p>
      </dgm:t>
    </dgm:pt>
    <dgm:pt modelId="{DC6CCEC4-1059-4336-889B-49C6BF230B0D}">
      <dgm:prSet phldrT="[Text]" custT="1"/>
      <dgm:spPr/>
      <dgm:t>
        <a:bodyPr/>
        <a:lstStyle/>
        <a:p>
          <a:r>
            <a:rPr lang="el-GR" sz="1800" dirty="0"/>
            <a:t>ΕΘΝΙΚΟ</a:t>
          </a:r>
        </a:p>
        <a:p>
          <a:r>
            <a:rPr lang="en-US" sz="1800" dirty="0"/>
            <a:t> CSIRT-CY</a:t>
          </a:r>
        </a:p>
      </dgm:t>
    </dgm:pt>
    <dgm:pt modelId="{B3482301-D542-42E7-87C4-F70D6A3C2F0A}" type="parTrans" cxnId="{58B963A1-2099-4625-93E4-C0C5647E682A}">
      <dgm:prSet/>
      <dgm:spPr/>
      <dgm:t>
        <a:bodyPr/>
        <a:lstStyle/>
        <a:p>
          <a:endParaRPr lang="en-US" sz="2400"/>
        </a:p>
      </dgm:t>
    </dgm:pt>
    <dgm:pt modelId="{A6C2E223-73CE-4142-9AAF-4E854E4E42D8}" type="sibTrans" cxnId="{58B963A1-2099-4625-93E4-C0C5647E682A}">
      <dgm:prSet/>
      <dgm:spPr/>
      <dgm:t>
        <a:bodyPr/>
        <a:lstStyle/>
        <a:p>
          <a:endParaRPr lang="en-US" sz="2400"/>
        </a:p>
      </dgm:t>
    </dgm:pt>
    <dgm:pt modelId="{AFA7AF9B-1676-4993-A3E5-2151454D0610}">
      <dgm:prSet phldrT="[Text]" custT="1"/>
      <dgm:spPr/>
      <dgm:t>
        <a:bodyPr/>
        <a:lstStyle/>
        <a:p>
          <a:r>
            <a:rPr lang="el-GR" sz="1800" dirty="0"/>
            <a:t>ΕΘΝΙΚΗ ΑΡΧΗ ΠΙΣΤΟΠΟΙΗΣΗΣ ΚΥΒΕΡΝΟΑΣΦΑΛΕΙΑΣ</a:t>
          </a:r>
          <a:endParaRPr lang="en-US" sz="1800" dirty="0"/>
        </a:p>
        <a:p>
          <a:r>
            <a:rPr lang="en-US" sz="1800" dirty="0"/>
            <a:t>NCCA</a:t>
          </a:r>
        </a:p>
      </dgm:t>
    </dgm:pt>
    <dgm:pt modelId="{04368BF7-0904-46EC-8E77-8ADE743A6C58}" type="parTrans" cxnId="{15FC39E1-010F-4E46-A66F-818ADB70FF76}">
      <dgm:prSet/>
      <dgm:spPr/>
      <dgm:t>
        <a:bodyPr/>
        <a:lstStyle/>
        <a:p>
          <a:endParaRPr lang="en-US" sz="2400"/>
        </a:p>
      </dgm:t>
    </dgm:pt>
    <dgm:pt modelId="{1F1BA238-4370-4E74-9386-F2E6DCB18ED3}" type="sibTrans" cxnId="{15FC39E1-010F-4E46-A66F-818ADB70FF76}">
      <dgm:prSet/>
      <dgm:spPr/>
      <dgm:t>
        <a:bodyPr/>
        <a:lstStyle/>
        <a:p>
          <a:endParaRPr lang="en-US" sz="2400"/>
        </a:p>
      </dgm:t>
    </dgm:pt>
    <dgm:pt modelId="{1A89A780-8697-4612-9CF0-5E5DFF30DFE2}">
      <dgm:prSet phldrT="[Text]" custT="1"/>
      <dgm:spPr/>
      <dgm:t>
        <a:bodyPr/>
        <a:lstStyle/>
        <a:p>
          <a:r>
            <a:rPr lang="el-GR" sz="1800" dirty="0"/>
            <a:t>ΕΘΝΙΚΟ ΣΥΝΤΟΝΙΣΤΙΚΟ ΚΕΝΤΡΟ</a:t>
          </a:r>
          <a:endParaRPr lang="en-US" sz="1800" dirty="0"/>
        </a:p>
        <a:p>
          <a:r>
            <a:rPr lang="en-US" sz="1800" dirty="0"/>
            <a:t>NCC-CY</a:t>
          </a:r>
        </a:p>
      </dgm:t>
    </dgm:pt>
    <dgm:pt modelId="{F3C48AD1-F62D-4C17-8887-888C4B7CF852}" type="parTrans" cxnId="{95D2F4FB-069A-4712-B694-8424D31324AA}">
      <dgm:prSet/>
      <dgm:spPr/>
      <dgm:t>
        <a:bodyPr/>
        <a:lstStyle/>
        <a:p>
          <a:endParaRPr lang="en-US" sz="2400"/>
        </a:p>
      </dgm:t>
    </dgm:pt>
    <dgm:pt modelId="{6793F10D-267E-4C5A-8B0E-068FF014FA96}" type="sibTrans" cxnId="{95D2F4FB-069A-4712-B694-8424D31324AA}">
      <dgm:prSet/>
      <dgm:spPr/>
      <dgm:t>
        <a:bodyPr/>
        <a:lstStyle/>
        <a:p>
          <a:endParaRPr lang="en-US" sz="2400"/>
        </a:p>
      </dgm:t>
    </dgm:pt>
    <dgm:pt modelId="{EF173445-7739-44CF-A1C5-86E4DF075AE2}" type="pres">
      <dgm:prSet presAssocID="{2538F602-1A09-4551-A265-070834E6AA3D}" presName="mainComposite" presStyleCnt="0">
        <dgm:presLayoutVars>
          <dgm:chPref val="1"/>
          <dgm:dir/>
          <dgm:animOne val="branch"/>
          <dgm:animLvl val="lvl"/>
          <dgm:resizeHandles val="exact"/>
        </dgm:presLayoutVars>
      </dgm:prSet>
      <dgm:spPr/>
    </dgm:pt>
    <dgm:pt modelId="{46A7C8D5-1322-4BFA-B425-C359730EC3B1}" type="pres">
      <dgm:prSet presAssocID="{2538F602-1A09-4551-A265-070834E6AA3D}" presName="hierFlow" presStyleCnt="0"/>
      <dgm:spPr/>
    </dgm:pt>
    <dgm:pt modelId="{8A079B15-195C-4D86-BAB8-C4D6E3BC623B}" type="pres">
      <dgm:prSet presAssocID="{2538F602-1A09-4551-A265-070834E6AA3D}" presName="hierChild1" presStyleCnt="0">
        <dgm:presLayoutVars>
          <dgm:chPref val="1"/>
          <dgm:animOne val="branch"/>
          <dgm:animLvl val="lvl"/>
        </dgm:presLayoutVars>
      </dgm:prSet>
      <dgm:spPr/>
    </dgm:pt>
    <dgm:pt modelId="{DAC23919-690B-406E-9E57-328E593DA693}" type="pres">
      <dgm:prSet presAssocID="{46347905-9B18-4213-B59E-A38B7D3C9627}" presName="Name14" presStyleCnt="0"/>
      <dgm:spPr/>
    </dgm:pt>
    <dgm:pt modelId="{1D76CA42-C497-4756-9EE2-0C8485404641}" type="pres">
      <dgm:prSet presAssocID="{46347905-9B18-4213-B59E-A38B7D3C9627}" presName="level1Shape" presStyleLbl="node0" presStyleIdx="0" presStyleCnt="1" custScaleX="132799">
        <dgm:presLayoutVars>
          <dgm:chPref val="3"/>
        </dgm:presLayoutVars>
      </dgm:prSet>
      <dgm:spPr/>
    </dgm:pt>
    <dgm:pt modelId="{B02C6CBA-E09E-43B5-82AF-0D117B5C52AF}" type="pres">
      <dgm:prSet presAssocID="{46347905-9B18-4213-B59E-A38B7D3C9627}" presName="hierChild2" presStyleCnt="0"/>
      <dgm:spPr/>
    </dgm:pt>
    <dgm:pt modelId="{E11E08C1-BFAB-48C4-B0F6-E9468E5D0725}" type="pres">
      <dgm:prSet presAssocID="{33550B5E-D25D-4D3E-AD88-8172686ADA86}" presName="Name19" presStyleLbl="parChTrans1D2" presStyleIdx="0" presStyleCnt="1"/>
      <dgm:spPr/>
    </dgm:pt>
    <dgm:pt modelId="{57599D16-0C09-4E96-8C9B-0CAC8973D40F}" type="pres">
      <dgm:prSet presAssocID="{07506525-8EF4-4F71-A55C-DA7776199DE1}" presName="Name21" presStyleCnt="0"/>
      <dgm:spPr/>
    </dgm:pt>
    <dgm:pt modelId="{65DBD782-9754-4D2E-B126-3CF29F8AD5CF}" type="pres">
      <dgm:prSet presAssocID="{07506525-8EF4-4F71-A55C-DA7776199DE1}" presName="level2Shape" presStyleLbl="node2" presStyleIdx="0" presStyleCnt="1"/>
      <dgm:spPr/>
    </dgm:pt>
    <dgm:pt modelId="{5D15AC5B-8C69-45E1-AB33-C5B404CF47C4}" type="pres">
      <dgm:prSet presAssocID="{07506525-8EF4-4F71-A55C-DA7776199DE1}" presName="hierChild3" presStyleCnt="0"/>
      <dgm:spPr/>
    </dgm:pt>
    <dgm:pt modelId="{74FC45AC-F8BC-4D4F-9667-21CEF040EF54}" type="pres">
      <dgm:prSet presAssocID="{8C6EE821-75BE-4264-88A1-ACA1BB071D0E}" presName="Name19" presStyleLbl="parChTrans1D3" presStyleIdx="0" presStyleCnt="4"/>
      <dgm:spPr/>
    </dgm:pt>
    <dgm:pt modelId="{F3FE0EAD-25B8-4550-9761-A24EDD844BFA}" type="pres">
      <dgm:prSet presAssocID="{00A59C43-B8E3-41B8-A817-0FAF7CB1F3BE}" presName="Name21" presStyleCnt="0"/>
      <dgm:spPr/>
    </dgm:pt>
    <dgm:pt modelId="{93516406-0AFD-41EE-9660-AA22F4840AF9}" type="pres">
      <dgm:prSet presAssocID="{00A59C43-B8E3-41B8-A817-0FAF7CB1F3BE}" presName="level2Shape" presStyleLbl="node3" presStyleIdx="0" presStyleCnt="4" custScaleX="126043" custScaleY="131061"/>
      <dgm:spPr/>
    </dgm:pt>
    <dgm:pt modelId="{D2DC21A5-811C-4809-A32E-F6BB8AB4E26D}" type="pres">
      <dgm:prSet presAssocID="{00A59C43-B8E3-41B8-A817-0FAF7CB1F3BE}" presName="hierChild3" presStyleCnt="0"/>
      <dgm:spPr/>
    </dgm:pt>
    <dgm:pt modelId="{45AE327B-D451-4B59-8D1A-AC240D5CF8E3}" type="pres">
      <dgm:prSet presAssocID="{B3482301-D542-42E7-87C4-F70D6A3C2F0A}" presName="Name19" presStyleLbl="parChTrans1D3" presStyleIdx="1" presStyleCnt="4"/>
      <dgm:spPr/>
    </dgm:pt>
    <dgm:pt modelId="{28A27762-7D9B-48B1-8722-43266A253886}" type="pres">
      <dgm:prSet presAssocID="{DC6CCEC4-1059-4336-889B-49C6BF230B0D}" presName="Name21" presStyleCnt="0"/>
      <dgm:spPr/>
    </dgm:pt>
    <dgm:pt modelId="{EFA31BDE-4C5E-4CB1-B75E-E07D14C20549}" type="pres">
      <dgm:prSet presAssocID="{DC6CCEC4-1059-4336-889B-49C6BF230B0D}" presName="level2Shape" presStyleLbl="node3" presStyleIdx="1" presStyleCnt="4" custScaleX="122939" custScaleY="137544" custLinFactNeighborX="-2976"/>
      <dgm:spPr/>
    </dgm:pt>
    <dgm:pt modelId="{0563C09E-28CD-45E9-914C-8F12D0B6B8F4}" type="pres">
      <dgm:prSet presAssocID="{DC6CCEC4-1059-4336-889B-49C6BF230B0D}" presName="hierChild3" presStyleCnt="0"/>
      <dgm:spPr/>
    </dgm:pt>
    <dgm:pt modelId="{C9FFD595-4168-4201-A44A-6B77BB2667B1}" type="pres">
      <dgm:prSet presAssocID="{04368BF7-0904-46EC-8E77-8ADE743A6C58}" presName="Name19" presStyleLbl="parChTrans1D3" presStyleIdx="2" presStyleCnt="4"/>
      <dgm:spPr/>
    </dgm:pt>
    <dgm:pt modelId="{94BC7431-24A3-40C6-8C40-9EEF43FECB0D}" type="pres">
      <dgm:prSet presAssocID="{AFA7AF9B-1676-4993-A3E5-2151454D0610}" presName="Name21" presStyleCnt="0"/>
      <dgm:spPr/>
    </dgm:pt>
    <dgm:pt modelId="{C885BF4C-6C4C-4AD4-AF87-846753B66082}" type="pres">
      <dgm:prSet presAssocID="{AFA7AF9B-1676-4993-A3E5-2151454D0610}" presName="level2Shape" presStyleLbl="node3" presStyleIdx="2" presStyleCnt="4" custScaleX="135371" custScaleY="135646"/>
      <dgm:spPr/>
    </dgm:pt>
    <dgm:pt modelId="{55615916-7168-45B2-83D9-15212DF4FC9C}" type="pres">
      <dgm:prSet presAssocID="{AFA7AF9B-1676-4993-A3E5-2151454D0610}" presName="hierChild3" presStyleCnt="0"/>
      <dgm:spPr/>
    </dgm:pt>
    <dgm:pt modelId="{924627B0-E5C8-4D42-9BD8-9D0B0D28583D}" type="pres">
      <dgm:prSet presAssocID="{F3C48AD1-F62D-4C17-8887-888C4B7CF852}" presName="Name19" presStyleLbl="parChTrans1D3" presStyleIdx="3" presStyleCnt="4"/>
      <dgm:spPr/>
    </dgm:pt>
    <dgm:pt modelId="{0EB2EF99-866A-4252-8E1A-6FF7FEA735FA}" type="pres">
      <dgm:prSet presAssocID="{1A89A780-8697-4612-9CF0-5E5DFF30DFE2}" presName="Name21" presStyleCnt="0"/>
      <dgm:spPr/>
    </dgm:pt>
    <dgm:pt modelId="{163531D5-1110-4015-AB7E-2FA5387520C8}" type="pres">
      <dgm:prSet presAssocID="{1A89A780-8697-4612-9CF0-5E5DFF30DFE2}" presName="level2Shape" presStyleLbl="node3" presStyleIdx="3" presStyleCnt="4" custScaleX="122162" custScaleY="142441"/>
      <dgm:spPr/>
    </dgm:pt>
    <dgm:pt modelId="{C06883FE-D131-49BD-913B-123654ADE713}" type="pres">
      <dgm:prSet presAssocID="{1A89A780-8697-4612-9CF0-5E5DFF30DFE2}" presName="hierChild3" presStyleCnt="0"/>
      <dgm:spPr/>
    </dgm:pt>
    <dgm:pt modelId="{4B17BB0F-8C76-417B-AAAD-476C652DCB93}" type="pres">
      <dgm:prSet presAssocID="{2538F602-1A09-4551-A265-070834E6AA3D}" presName="bgShapesFlow" presStyleCnt="0"/>
      <dgm:spPr/>
    </dgm:pt>
  </dgm:ptLst>
  <dgm:cxnLst>
    <dgm:cxn modelId="{EB67C90A-CD80-4C85-B445-42F3FB1B2CBD}" type="presOf" srcId="{04368BF7-0904-46EC-8E77-8ADE743A6C58}" destId="{C9FFD595-4168-4201-A44A-6B77BB2667B1}" srcOrd="0" destOrd="0" presId="urn:microsoft.com/office/officeart/2005/8/layout/hierarchy6"/>
    <dgm:cxn modelId="{AD8B360D-C5DA-460D-B633-5A44563C1724}" type="presOf" srcId="{1A89A780-8697-4612-9CF0-5E5DFF30DFE2}" destId="{163531D5-1110-4015-AB7E-2FA5387520C8}" srcOrd="0" destOrd="0" presId="urn:microsoft.com/office/officeart/2005/8/layout/hierarchy6"/>
    <dgm:cxn modelId="{C25D313C-07A2-4A6F-A539-9B54263941F1}" type="presOf" srcId="{F3C48AD1-F62D-4C17-8887-888C4B7CF852}" destId="{924627B0-E5C8-4D42-9BD8-9D0B0D28583D}" srcOrd="0" destOrd="0" presId="urn:microsoft.com/office/officeart/2005/8/layout/hierarchy6"/>
    <dgm:cxn modelId="{3D13C85F-EC32-475D-99FF-3BEE8EB19A51}" srcId="{2538F602-1A09-4551-A265-070834E6AA3D}" destId="{46347905-9B18-4213-B59E-A38B7D3C9627}" srcOrd="0" destOrd="0" parTransId="{9A13609D-2E91-4600-ADCF-2525D786B9BD}" sibTransId="{DD354C3A-83B2-4C97-8386-D20EBFB2F019}"/>
    <dgm:cxn modelId="{9A64D449-816D-4698-82BC-C2A24EDAA737}" srcId="{07506525-8EF4-4F71-A55C-DA7776199DE1}" destId="{00A59C43-B8E3-41B8-A817-0FAF7CB1F3BE}" srcOrd="0" destOrd="0" parTransId="{8C6EE821-75BE-4264-88A1-ACA1BB071D0E}" sibTransId="{0B721D57-43CB-43B8-8519-B7A256D6B676}"/>
    <dgm:cxn modelId="{0A2B2D6D-4089-4558-85AB-B79085D39DF2}" type="presOf" srcId="{DC6CCEC4-1059-4336-889B-49C6BF230B0D}" destId="{EFA31BDE-4C5E-4CB1-B75E-E07D14C20549}" srcOrd="0" destOrd="0" presId="urn:microsoft.com/office/officeart/2005/8/layout/hierarchy6"/>
    <dgm:cxn modelId="{AF74D46D-331C-416C-A3C8-7C15B8B7583F}" type="presOf" srcId="{B3482301-D542-42E7-87C4-F70D6A3C2F0A}" destId="{45AE327B-D451-4B59-8D1A-AC240D5CF8E3}" srcOrd="0" destOrd="0" presId="urn:microsoft.com/office/officeart/2005/8/layout/hierarchy6"/>
    <dgm:cxn modelId="{F2DC4F71-F4DD-4539-B7AC-A5A28BD12B5C}" type="presOf" srcId="{8C6EE821-75BE-4264-88A1-ACA1BB071D0E}" destId="{74FC45AC-F8BC-4D4F-9667-21CEF040EF54}" srcOrd="0" destOrd="0" presId="urn:microsoft.com/office/officeart/2005/8/layout/hierarchy6"/>
    <dgm:cxn modelId="{40B7CA54-81BD-4406-B06F-B947A40EDFE7}" srcId="{46347905-9B18-4213-B59E-A38B7D3C9627}" destId="{07506525-8EF4-4F71-A55C-DA7776199DE1}" srcOrd="0" destOrd="0" parTransId="{33550B5E-D25D-4D3E-AD88-8172686ADA86}" sibTransId="{1D7F1A25-A2E0-4B12-8DBB-ADC6352FB3F5}"/>
    <dgm:cxn modelId="{183A8857-5285-4A4C-B030-DA9A1DA949F0}" type="presOf" srcId="{46347905-9B18-4213-B59E-A38B7D3C9627}" destId="{1D76CA42-C497-4756-9EE2-0C8485404641}" srcOrd="0" destOrd="0" presId="urn:microsoft.com/office/officeart/2005/8/layout/hierarchy6"/>
    <dgm:cxn modelId="{58B963A1-2099-4625-93E4-C0C5647E682A}" srcId="{07506525-8EF4-4F71-A55C-DA7776199DE1}" destId="{DC6CCEC4-1059-4336-889B-49C6BF230B0D}" srcOrd="1" destOrd="0" parTransId="{B3482301-D542-42E7-87C4-F70D6A3C2F0A}" sibTransId="{A6C2E223-73CE-4142-9AAF-4E854E4E42D8}"/>
    <dgm:cxn modelId="{70755DB2-E4DC-41E1-91F5-AC002CB713D5}" type="presOf" srcId="{00A59C43-B8E3-41B8-A817-0FAF7CB1F3BE}" destId="{93516406-0AFD-41EE-9660-AA22F4840AF9}" srcOrd="0" destOrd="0" presId="urn:microsoft.com/office/officeart/2005/8/layout/hierarchy6"/>
    <dgm:cxn modelId="{59A9FDBC-4744-4BF3-8DCD-8FC8BCE4E50E}" type="presOf" srcId="{33550B5E-D25D-4D3E-AD88-8172686ADA86}" destId="{E11E08C1-BFAB-48C4-B0F6-E9468E5D0725}" srcOrd="0" destOrd="0" presId="urn:microsoft.com/office/officeart/2005/8/layout/hierarchy6"/>
    <dgm:cxn modelId="{6F2FF4C7-5062-4602-8148-2B98D5127EB0}" type="presOf" srcId="{07506525-8EF4-4F71-A55C-DA7776199DE1}" destId="{65DBD782-9754-4D2E-B126-3CF29F8AD5CF}" srcOrd="0" destOrd="0" presId="urn:microsoft.com/office/officeart/2005/8/layout/hierarchy6"/>
    <dgm:cxn modelId="{5873F1DB-A56C-4388-A36E-1673443964EE}" type="presOf" srcId="{2538F602-1A09-4551-A265-070834E6AA3D}" destId="{EF173445-7739-44CF-A1C5-86E4DF075AE2}" srcOrd="0" destOrd="0" presId="urn:microsoft.com/office/officeart/2005/8/layout/hierarchy6"/>
    <dgm:cxn modelId="{15FC39E1-010F-4E46-A66F-818ADB70FF76}" srcId="{07506525-8EF4-4F71-A55C-DA7776199DE1}" destId="{AFA7AF9B-1676-4993-A3E5-2151454D0610}" srcOrd="2" destOrd="0" parTransId="{04368BF7-0904-46EC-8E77-8ADE743A6C58}" sibTransId="{1F1BA238-4370-4E74-9386-F2E6DCB18ED3}"/>
    <dgm:cxn modelId="{FA6DA8E1-5E98-4215-96B4-91FBAFCA568A}" type="presOf" srcId="{AFA7AF9B-1676-4993-A3E5-2151454D0610}" destId="{C885BF4C-6C4C-4AD4-AF87-846753B66082}" srcOrd="0" destOrd="0" presId="urn:microsoft.com/office/officeart/2005/8/layout/hierarchy6"/>
    <dgm:cxn modelId="{95D2F4FB-069A-4712-B694-8424D31324AA}" srcId="{07506525-8EF4-4F71-A55C-DA7776199DE1}" destId="{1A89A780-8697-4612-9CF0-5E5DFF30DFE2}" srcOrd="3" destOrd="0" parTransId="{F3C48AD1-F62D-4C17-8887-888C4B7CF852}" sibTransId="{6793F10D-267E-4C5A-8B0E-068FF014FA96}"/>
    <dgm:cxn modelId="{55C45B98-1F5D-44D3-A632-5ED8BA5AD4A3}" type="presParOf" srcId="{EF173445-7739-44CF-A1C5-86E4DF075AE2}" destId="{46A7C8D5-1322-4BFA-B425-C359730EC3B1}" srcOrd="0" destOrd="0" presId="urn:microsoft.com/office/officeart/2005/8/layout/hierarchy6"/>
    <dgm:cxn modelId="{F10CDA45-95F8-4949-B473-613EF0FDE789}" type="presParOf" srcId="{46A7C8D5-1322-4BFA-B425-C359730EC3B1}" destId="{8A079B15-195C-4D86-BAB8-C4D6E3BC623B}" srcOrd="0" destOrd="0" presId="urn:microsoft.com/office/officeart/2005/8/layout/hierarchy6"/>
    <dgm:cxn modelId="{0066989E-C4E9-4601-87BF-2B34A4B7A410}" type="presParOf" srcId="{8A079B15-195C-4D86-BAB8-C4D6E3BC623B}" destId="{DAC23919-690B-406E-9E57-328E593DA693}" srcOrd="0" destOrd="0" presId="urn:microsoft.com/office/officeart/2005/8/layout/hierarchy6"/>
    <dgm:cxn modelId="{D4856936-126B-4A34-8D4E-72E6433371E8}" type="presParOf" srcId="{DAC23919-690B-406E-9E57-328E593DA693}" destId="{1D76CA42-C497-4756-9EE2-0C8485404641}" srcOrd="0" destOrd="0" presId="urn:microsoft.com/office/officeart/2005/8/layout/hierarchy6"/>
    <dgm:cxn modelId="{6AA20DD9-E734-4FA2-8634-06540A9F719C}" type="presParOf" srcId="{DAC23919-690B-406E-9E57-328E593DA693}" destId="{B02C6CBA-E09E-43B5-82AF-0D117B5C52AF}" srcOrd="1" destOrd="0" presId="urn:microsoft.com/office/officeart/2005/8/layout/hierarchy6"/>
    <dgm:cxn modelId="{A0A43A3B-FFD7-4D24-8079-DF977D4B14B3}" type="presParOf" srcId="{B02C6CBA-E09E-43B5-82AF-0D117B5C52AF}" destId="{E11E08C1-BFAB-48C4-B0F6-E9468E5D0725}" srcOrd="0" destOrd="0" presId="urn:microsoft.com/office/officeart/2005/8/layout/hierarchy6"/>
    <dgm:cxn modelId="{0CFE0141-7E32-436B-80F3-4E244FB16192}" type="presParOf" srcId="{B02C6CBA-E09E-43B5-82AF-0D117B5C52AF}" destId="{57599D16-0C09-4E96-8C9B-0CAC8973D40F}" srcOrd="1" destOrd="0" presId="urn:microsoft.com/office/officeart/2005/8/layout/hierarchy6"/>
    <dgm:cxn modelId="{6F7BEAF9-4A93-4084-B2A4-4C884DEF5300}" type="presParOf" srcId="{57599D16-0C09-4E96-8C9B-0CAC8973D40F}" destId="{65DBD782-9754-4D2E-B126-3CF29F8AD5CF}" srcOrd="0" destOrd="0" presId="urn:microsoft.com/office/officeart/2005/8/layout/hierarchy6"/>
    <dgm:cxn modelId="{0022D67D-4282-40DD-BD7F-A84CA339DBE9}" type="presParOf" srcId="{57599D16-0C09-4E96-8C9B-0CAC8973D40F}" destId="{5D15AC5B-8C69-45E1-AB33-C5B404CF47C4}" srcOrd="1" destOrd="0" presId="urn:microsoft.com/office/officeart/2005/8/layout/hierarchy6"/>
    <dgm:cxn modelId="{6028E9DD-CD1C-431A-9794-20693FF8F797}" type="presParOf" srcId="{5D15AC5B-8C69-45E1-AB33-C5B404CF47C4}" destId="{74FC45AC-F8BC-4D4F-9667-21CEF040EF54}" srcOrd="0" destOrd="0" presId="urn:microsoft.com/office/officeart/2005/8/layout/hierarchy6"/>
    <dgm:cxn modelId="{A68E6DC9-1E9B-4FB0-AEF7-35C55E1A921A}" type="presParOf" srcId="{5D15AC5B-8C69-45E1-AB33-C5B404CF47C4}" destId="{F3FE0EAD-25B8-4550-9761-A24EDD844BFA}" srcOrd="1" destOrd="0" presId="urn:microsoft.com/office/officeart/2005/8/layout/hierarchy6"/>
    <dgm:cxn modelId="{A57C389B-04B5-4703-AB62-9471FF95AABF}" type="presParOf" srcId="{F3FE0EAD-25B8-4550-9761-A24EDD844BFA}" destId="{93516406-0AFD-41EE-9660-AA22F4840AF9}" srcOrd="0" destOrd="0" presId="urn:microsoft.com/office/officeart/2005/8/layout/hierarchy6"/>
    <dgm:cxn modelId="{B2772093-EC44-469F-B8F9-425C1E1382BD}" type="presParOf" srcId="{F3FE0EAD-25B8-4550-9761-A24EDD844BFA}" destId="{D2DC21A5-811C-4809-A32E-F6BB8AB4E26D}" srcOrd="1" destOrd="0" presId="urn:microsoft.com/office/officeart/2005/8/layout/hierarchy6"/>
    <dgm:cxn modelId="{52B1C69A-3B82-4240-A5B1-BFE65C78541B}" type="presParOf" srcId="{5D15AC5B-8C69-45E1-AB33-C5B404CF47C4}" destId="{45AE327B-D451-4B59-8D1A-AC240D5CF8E3}" srcOrd="2" destOrd="0" presId="urn:microsoft.com/office/officeart/2005/8/layout/hierarchy6"/>
    <dgm:cxn modelId="{D9B05439-DE94-42BD-A010-4C85E0F986A6}" type="presParOf" srcId="{5D15AC5B-8C69-45E1-AB33-C5B404CF47C4}" destId="{28A27762-7D9B-48B1-8722-43266A253886}" srcOrd="3" destOrd="0" presId="urn:microsoft.com/office/officeart/2005/8/layout/hierarchy6"/>
    <dgm:cxn modelId="{5733842B-1C31-41AA-B4A0-10E48DF6E636}" type="presParOf" srcId="{28A27762-7D9B-48B1-8722-43266A253886}" destId="{EFA31BDE-4C5E-4CB1-B75E-E07D14C20549}" srcOrd="0" destOrd="0" presId="urn:microsoft.com/office/officeart/2005/8/layout/hierarchy6"/>
    <dgm:cxn modelId="{D836815A-09E3-43AB-BD15-0EC98B22E6B4}" type="presParOf" srcId="{28A27762-7D9B-48B1-8722-43266A253886}" destId="{0563C09E-28CD-45E9-914C-8F12D0B6B8F4}" srcOrd="1" destOrd="0" presId="urn:microsoft.com/office/officeart/2005/8/layout/hierarchy6"/>
    <dgm:cxn modelId="{6128C8BB-EDCB-4732-AA8B-1237DA842691}" type="presParOf" srcId="{5D15AC5B-8C69-45E1-AB33-C5B404CF47C4}" destId="{C9FFD595-4168-4201-A44A-6B77BB2667B1}" srcOrd="4" destOrd="0" presId="urn:microsoft.com/office/officeart/2005/8/layout/hierarchy6"/>
    <dgm:cxn modelId="{C6062859-30F6-448B-8176-B608FE6672FE}" type="presParOf" srcId="{5D15AC5B-8C69-45E1-AB33-C5B404CF47C4}" destId="{94BC7431-24A3-40C6-8C40-9EEF43FECB0D}" srcOrd="5" destOrd="0" presId="urn:microsoft.com/office/officeart/2005/8/layout/hierarchy6"/>
    <dgm:cxn modelId="{66E3D91F-3BA6-47B8-BA55-F120080E3795}" type="presParOf" srcId="{94BC7431-24A3-40C6-8C40-9EEF43FECB0D}" destId="{C885BF4C-6C4C-4AD4-AF87-846753B66082}" srcOrd="0" destOrd="0" presId="urn:microsoft.com/office/officeart/2005/8/layout/hierarchy6"/>
    <dgm:cxn modelId="{B7E5A31D-1BFF-4068-8D3E-EEB458FCB0DC}" type="presParOf" srcId="{94BC7431-24A3-40C6-8C40-9EEF43FECB0D}" destId="{55615916-7168-45B2-83D9-15212DF4FC9C}" srcOrd="1" destOrd="0" presId="urn:microsoft.com/office/officeart/2005/8/layout/hierarchy6"/>
    <dgm:cxn modelId="{0806D306-4465-44CB-8D9C-475629ABF434}" type="presParOf" srcId="{5D15AC5B-8C69-45E1-AB33-C5B404CF47C4}" destId="{924627B0-E5C8-4D42-9BD8-9D0B0D28583D}" srcOrd="6" destOrd="0" presId="urn:microsoft.com/office/officeart/2005/8/layout/hierarchy6"/>
    <dgm:cxn modelId="{421A4C7D-A89C-4420-8DAD-FEF1F71327B5}" type="presParOf" srcId="{5D15AC5B-8C69-45E1-AB33-C5B404CF47C4}" destId="{0EB2EF99-866A-4252-8E1A-6FF7FEA735FA}" srcOrd="7" destOrd="0" presId="urn:microsoft.com/office/officeart/2005/8/layout/hierarchy6"/>
    <dgm:cxn modelId="{13D2246E-399F-47E3-98E1-13920EDA3A75}" type="presParOf" srcId="{0EB2EF99-866A-4252-8E1A-6FF7FEA735FA}" destId="{163531D5-1110-4015-AB7E-2FA5387520C8}" srcOrd="0" destOrd="0" presId="urn:microsoft.com/office/officeart/2005/8/layout/hierarchy6"/>
    <dgm:cxn modelId="{1C7FA554-3D0E-44DA-B933-2A92425BC120}" type="presParOf" srcId="{0EB2EF99-866A-4252-8E1A-6FF7FEA735FA}" destId="{C06883FE-D131-49BD-913B-123654ADE713}" srcOrd="1" destOrd="0" presId="urn:microsoft.com/office/officeart/2005/8/layout/hierarchy6"/>
    <dgm:cxn modelId="{255893A0-C337-48F5-A969-B7D9EECF6AA3}" type="presParOf" srcId="{EF173445-7739-44CF-A1C5-86E4DF075AE2}" destId="{4B17BB0F-8C76-417B-AAAD-476C652DCB93}"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567C59-B7D9-444C-97CA-E52D71130F7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DBCCD96F-AF28-4A3A-BEB2-BEF8509A7663}">
      <dgm:prSet phldrT="[Text]" custT="1"/>
      <dgm:spPr/>
      <dgm:t>
        <a:bodyPr/>
        <a:lstStyle/>
        <a:p>
          <a:pPr algn="ctr"/>
          <a:r>
            <a:rPr lang="en-GB" sz="2000" dirty="0"/>
            <a:t>46% </a:t>
          </a:r>
          <a:r>
            <a:rPr lang="el-GR" sz="2000" dirty="0"/>
            <a:t>άγνοια εκπαιδεύσεων και σεμιναρίων ευαισθητοποίησης σε θέματα </a:t>
          </a:r>
          <a:r>
            <a:rPr lang="el-GR" sz="2000" dirty="0" err="1"/>
            <a:t>κυβερνοασφάλειας</a:t>
          </a:r>
          <a:endParaRPr lang="en-US" sz="2000" dirty="0"/>
        </a:p>
      </dgm:t>
    </dgm:pt>
    <dgm:pt modelId="{759E1572-4640-414A-A443-6F8A6F4C535D}" type="parTrans" cxnId="{F46854A9-7BBB-4EC0-B374-C963493743F3}">
      <dgm:prSet/>
      <dgm:spPr/>
      <dgm:t>
        <a:bodyPr/>
        <a:lstStyle/>
        <a:p>
          <a:endParaRPr lang="en-US"/>
        </a:p>
      </dgm:t>
    </dgm:pt>
    <dgm:pt modelId="{0ABBCF67-3D7B-41C8-AAEF-0B6D27F0866A}" type="sibTrans" cxnId="{F46854A9-7BBB-4EC0-B374-C963493743F3}">
      <dgm:prSet/>
      <dgm:spPr/>
      <dgm:t>
        <a:bodyPr/>
        <a:lstStyle/>
        <a:p>
          <a:endParaRPr lang="en-US"/>
        </a:p>
      </dgm:t>
    </dgm:pt>
    <dgm:pt modelId="{67676063-8A73-4E18-B382-A3D33192FB99}">
      <dgm:prSet phldrT="[Text]" custT="1"/>
      <dgm:spPr/>
      <dgm:t>
        <a:bodyPr/>
        <a:lstStyle/>
        <a:p>
          <a:pPr algn="ctr"/>
          <a:r>
            <a:rPr lang="el-GR" sz="2200" dirty="0"/>
            <a:t>Μόνο το 17% συμμετείχε σε εκπαιδεύσεις και σεμινάρια</a:t>
          </a:r>
          <a:endParaRPr lang="en-US" sz="2200" dirty="0"/>
        </a:p>
      </dgm:t>
    </dgm:pt>
    <dgm:pt modelId="{F16CBD86-C8F2-435A-BDF5-12BA82C1A0FC}" type="parTrans" cxnId="{82041A49-223E-4E03-8734-7796196F77B5}">
      <dgm:prSet/>
      <dgm:spPr/>
      <dgm:t>
        <a:bodyPr/>
        <a:lstStyle/>
        <a:p>
          <a:endParaRPr lang="en-US"/>
        </a:p>
      </dgm:t>
    </dgm:pt>
    <dgm:pt modelId="{B1F955FF-42AA-476F-8856-2DD2A1BF2D0C}" type="sibTrans" cxnId="{82041A49-223E-4E03-8734-7796196F77B5}">
      <dgm:prSet/>
      <dgm:spPr/>
      <dgm:t>
        <a:bodyPr/>
        <a:lstStyle/>
        <a:p>
          <a:endParaRPr lang="en-US"/>
        </a:p>
      </dgm:t>
    </dgm:pt>
    <dgm:pt modelId="{B3AD951E-8678-4B9D-9BFF-B783AB0FBCB9}" type="pres">
      <dgm:prSet presAssocID="{99567C59-B7D9-444C-97CA-E52D71130F74}" presName="linear" presStyleCnt="0">
        <dgm:presLayoutVars>
          <dgm:dir/>
          <dgm:animLvl val="lvl"/>
          <dgm:resizeHandles val="exact"/>
        </dgm:presLayoutVars>
      </dgm:prSet>
      <dgm:spPr/>
    </dgm:pt>
    <dgm:pt modelId="{04823D1F-E284-4002-A503-CD42D7DEE6A9}" type="pres">
      <dgm:prSet presAssocID="{DBCCD96F-AF28-4A3A-BEB2-BEF8509A7663}" presName="parentLin" presStyleCnt="0"/>
      <dgm:spPr/>
    </dgm:pt>
    <dgm:pt modelId="{2C955234-A7DB-4F07-9DFB-01274D6E389B}" type="pres">
      <dgm:prSet presAssocID="{DBCCD96F-AF28-4A3A-BEB2-BEF8509A7663}" presName="parentLeftMargin" presStyleLbl="node1" presStyleIdx="0" presStyleCnt="2"/>
      <dgm:spPr/>
    </dgm:pt>
    <dgm:pt modelId="{FB30093E-DEA8-4197-B3A1-F19E82B287A7}" type="pres">
      <dgm:prSet presAssocID="{DBCCD96F-AF28-4A3A-BEB2-BEF8509A7663}" presName="parentText" presStyleLbl="node1" presStyleIdx="0" presStyleCnt="2" custScaleY="118123">
        <dgm:presLayoutVars>
          <dgm:chMax val="0"/>
          <dgm:bulletEnabled val="1"/>
        </dgm:presLayoutVars>
      </dgm:prSet>
      <dgm:spPr/>
    </dgm:pt>
    <dgm:pt modelId="{B3C221E5-B0A8-413F-9918-7B224275F912}" type="pres">
      <dgm:prSet presAssocID="{DBCCD96F-AF28-4A3A-BEB2-BEF8509A7663}" presName="negativeSpace" presStyleCnt="0"/>
      <dgm:spPr/>
    </dgm:pt>
    <dgm:pt modelId="{CE621B92-30E9-45FF-BF5B-712253686F44}" type="pres">
      <dgm:prSet presAssocID="{DBCCD96F-AF28-4A3A-BEB2-BEF8509A7663}" presName="childText" presStyleLbl="conFgAcc1" presStyleIdx="0" presStyleCnt="2">
        <dgm:presLayoutVars>
          <dgm:bulletEnabled val="1"/>
        </dgm:presLayoutVars>
      </dgm:prSet>
      <dgm:spPr/>
    </dgm:pt>
    <dgm:pt modelId="{9868B79B-D9E5-48B8-BF72-7CFC773F0AA4}" type="pres">
      <dgm:prSet presAssocID="{0ABBCF67-3D7B-41C8-AAEF-0B6D27F0866A}" presName="spaceBetweenRectangles" presStyleCnt="0"/>
      <dgm:spPr/>
    </dgm:pt>
    <dgm:pt modelId="{9AF6C5C9-172A-4706-BB6A-E493F13E99B7}" type="pres">
      <dgm:prSet presAssocID="{67676063-8A73-4E18-B382-A3D33192FB99}" presName="parentLin" presStyleCnt="0"/>
      <dgm:spPr/>
    </dgm:pt>
    <dgm:pt modelId="{4EF0FB7F-17A4-4DF3-99DA-CA3B87F4F0DE}" type="pres">
      <dgm:prSet presAssocID="{67676063-8A73-4E18-B382-A3D33192FB99}" presName="parentLeftMargin" presStyleLbl="node1" presStyleIdx="0" presStyleCnt="2"/>
      <dgm:spPr/>
    </dgm:pt>
    <dgm:pt modelId="{DB630419-622E-4234-94C0-07026C126354}" type="pres">
      <dgm:prSet presAssocID="{67676063-8A73-4E18-B382-A3D33192FB99}" presName="parentText" presStyleLbl="node1" presStyleIdx="1" presStyleCnt="2">
        <dgm:presLayoutVars>
          <dgm:chMax val="0"/>
          <dgm:bulletEnabled val="1"/>
        </dgm:presLayoutVars>
      </dgm:prSet>
      <dgm:spPr/>
    </dgm:pt>
    <dgm:pt modelId="{DADC5D5B-C509-4889-A0C6-2063AC22B7EB}" type="pres">
      <dgm:prSet presAssocID="{67676063-8A73-4E18-B382-A3D33192FB99}" presName="negativeSpace" presStyleCnt="0"/>
      <dgm:spPr/>
    </dgm:pt>
    <dgm:pt modelId="{F27D713A-45A2-4810-9D45-2B6ABA39CA47}" type="pres">
      <dgm:prSet presAssocID="{67676063-8A73-4E18-B382-A3D33192FB99}" presName="childText" presStyleLbl="conFgAcc1" presStyleIdx="1" presStyleCnt="2">
        <dgm:presLayoutVars>
          <dgm:bulletEnabled val="1"/>
        </dgm:presLayoutVars>
      </dgm:prSet>
      <dgm:spPr/>
    </dgm:pt>
  </dgm:ptLst>
  <dgm:cxnLst>
    <dgm:cxn modelId="{16BBC616-8DF2-47A7-927C-6E61C708DD55}" type="presOf" srcId="{99567C59-B7D9-444C-97CA-E52D71130F74}" destId="{B3AD951E-8678-4B9D-9BFF-B783AB0FBCB9}" srcOrd="0" destOrd="0" presId="urn:microsoft.com/office/officeart/2005/8/layout/list1"/>
    <dgm:cxn modelId="{7F43E061-4D3F-461B-98CF-798DF4C49084}" type="presOf" srcId="{67676063-8A73-4E18-B382-A3D33192FB99}" destId="{DB630419-622E-4234-94C0-07026C126354}" srcOrd="1" destOrd="0" presId="urn:microsoft.com/office/officeart/2005/8/layout/list1"/>
    <dgm:cxn modelId="{BBAF5043-B27A-4F8D-9758-27585202555F}" type="presOf" srcId="{DBCCD96F-AF28-4A3A-BEB2-BEF8509A7663}" destId="{FB30093E-DEA8-4197-B3A1-F19E82B287A7}" srcOrd="1" destOrd="0" presId="urn:microsoft.com/office/officeart/2005/8/layout/list1"/>
    <dgm:cxn modelId="{62FEC848-C987-4FCD-AAEC-F69F6C496341}" type="presOf" srcId="{67676063-8A73-4E18-B382-A3D33192FB99}" destId="{4EF0FB7F-17A4-4DF3-99DA-CA3B87F4F0DE}" srcOrd="0" destOrd="0" presId="urn:microsoft.com/office/officeart/2005/8/layout/list1"/>
    <dgm:cxn modelId="{82041A49-223E-4E03-8734-7796196F77B5}" srcId="{99567C59-B7D9-444C-97CA-E52D71130F74}" destId="{67676063-8A73-4E18-B382-A3D33192FB99}" srcOrd="1" destOrd="0" parTransId="{F16CBD86-C8F2-435A-BDF5-12BA82C1A0FC}" sibTransId="{B1F955FF-42AA-476F-8856-2DD2A1BF2D0C}"/>
    <dgm:cxn modelId="{F13FC577-FF9B-40A7-877F-51A486BEB09C}" type="presOf" srcId="{DBCCD96F-AF28-4A3A-BEB2-BEF8509A7663}" destId="{2C955234-A7DB-4F07-9DFB-01274D6E389B}" srcOrd="0" destOrd="0" presId="urn:microsoft.com/office/officeart/2005/8/layout/list1"/>
    <dgm:cxn modelId="{F46854A9-7BBB-4EC0-B374-C963493743F3}" srcId="{99567C59-B7D9-444C-97CA-E52D71130F74}" destId="{DBCCD96F-AF28-4A3A-BEB2-BEF8509A7663}" srcOrd="0" destOrd="0" parTransId="{759E1572-4640-414A-A443-6F8A6F4C535D}" sibTransId="{0ABBCF67-3D7B-41C8-AAEF-0B6D27F0866A}"/>
    <dgm:cxn modelId="{2A6D980E-5531-4A34-9C5C-A42A253C92C0}" type="presParOf" srcId="{B3AD951E-8678-4B9D-9BFF-B783AB0FBCB9}" destId="{04823D1F-E284-4002-A503-CD42D7DEE6A9}" srcOrd="0" destOrd="0" presId="urn:microsoft.com/office/officeart/2005/8/layout/list1"/>
    <dgm:cxn modelId="{0D545FFD-C9AF-46D4-83A5-0140821904E8}" type="presParOf" srcId="{04823D1F-E284-4002-A503-CD42D7DEE6A9}" destId="{2C955234-A7DB-4F07-9DFB-01274D6E389B}" srcOrd="0" destOrd="0" presId="urn:microsoft.com/office/officeart/2005/8/layout/list1"/>
    <dgm:cxn modelId="{3A995A4F-5674-4B58-B103-E9CECABE8ADF}" type="presParOf" srcId="{04823D1F-E284-4002-A503-CD42D7DEE6A9}" destId="{FB30093E-DEA8-4197-B3A1-F19E82B287A7}" srcOrd="1" destOrd="0" presId="urn:microsoft.com/office/officeart/2005/8/layout/list1"/>
    <dgm:cxn modelId="{D3DECB91-0504-4BCB-8511-9A22B9C9D8AA}" type="presParOf" srcId="{B3AD951E-8678-4B9D-9BFF-B783AB0FBCB9}" destId="{B3C221E5-B0A8-413F-9918-7B224275F912}" srcOrd="1" destOrd="0" presId="urn:microsoft.com/office/officeart/2005/8/layout/list1"/>
    <dgm:cxn modelId="{356A84C1-2810-44EC-96EA-45993D5667F8}" type="presParOf" srcId="{B3AD951E-8678-4B9D-9BFF-B783AB0FBCB9}" destId="{CE621B92-30E9-45FF-BF5B-712253686F44}" srcOrd="2" destOrd="0" presId="urn:microsoft.com/office/officeart/2005/8/layout/list1"/>
    <dgm:cxn modelId="{FFB54B9C-64C8-40CC-A0E1-BC05FF64D0CE}" type="presParOf" srcId="{B3AD951E-8678-4B9D-9BFF-B783AB0FBCB9}" destId="{9868B79B-D9E5-48B8-BF72-7CFC773F0AA4}" srcOrd="3" destOrd="0" presId="urn:microsoft.com/office/officeart/2005/8/layout/list1"/>
    <dgm:cxn modelId="{D08FCED5-983C-4842-8BB7-38671B4DA1DC}" type="presParOf" srcId="{B3AD951E-8678-4B9D-9BFF-B783AB0FBCB9}" destId="{9AF6C5C9-172A-4706-BB6A-E493F13E99B7}" srcOrd="4" destOrd="0" presId="urn:microsoft.com/office/officeart/2005/8/layout/list1"/>
    <dgm:cxn modelId="{BA090104-3FF3-4D6E-BEB5-234F183CA81C}" type="presParOf" srcId="{9AF6C5C9-172A-4706-BB6A-E493F13E99B7}" destId="{4EF0FB7F-17A4-4DF3-99DA-CA3B87F4F0DE}" srcOrd="0" destOrd="0" presId="urn:microsoft.com/office/officeart/2005/8/layout/list1"/>
    <dgm:cxn modelId="{005EDB62-B2CE-4823-8E57-A442D7323343}" type="presParOf" srcId="{9AF6C5C9-172A-4706-BB6A-E493F13E99B7}" destId="{DB630419-622E-4234-94C0-07026C126354}" srcOrd="1" destOrd="0" presId="urn:microsoft.com/office/officeart/2005/8/layout/list1"/>
    <dgm:cxn modelId="{479D121D-5E1F-49C7-98D8-FAEBC582CAAE}" type="presParOf" srcId="{B3AD951E-8678-4B9D-9BFF-B783AB0FBCB9}" destId="{DADC5D5B-C509-4889-A0C6-2063AC22B7EB}" srcOrd="5" destOrd="0" presId="urn:microsoft.com/office/officeart/2005/8/layout/list1"/>
    <dgm:cxn modelId="{FE9483C4-A7D2-452F-B2AE-8303EBDE9A52}" type="presParOf" srcId="{B3AD951E-8678-4B9D-9BFF-B783AB0FBCB9}" destId="{F27D713A-45A2-4810-9D45-2B6ABA39CA47}" srcOrd="6"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567C59-B7D9-444C-97CA-E52D71130F7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DBCCD96F-AF28-4A3A-BEB2-BEF8509A7663}">
      <dgm:prSet phldrT="[Text]" custT="1"/>
      <dgm:spPr/>
      <dgm:t>
        <a:bodyPr/>
        <a:lstStyle/>
        <a:p>
          <a:pPr algn="ctr"/>
          <a:r>
            <a:rPr lang="el-GR" sz="2000" dirty="0"/>
            <a:t>74% άγνοια εκπαιδεύσεων και σεμιναρίων ευαισθητοποίησης σε θέματα </a:t>
          </a:r>
          <a:r>
            <a:rPr lang="el-GR" sz="2000" dirty="0" err="1"/>
            <a:t>κυβερνοασφάλειας</a:t>
          </a:r>
          <a:endParaRPr lang="en-US" sz="2000" dirty="0"/>
        </a:p>
      </dgm:t>
    </dgm:pt>
    <dgm:pt modelId="{759E1572-4640-414A-A443-6F8A6F4C535D}" type="parTrans" cxnId="{F46854A9-7BBB-4EC0-B374-C963493743F3}">
      <dgm:prSet/>
      <dgm:spPr/>
      <dgm:t>
        <a:bodyPr/>
        <a:lstStyle/>
        <a:p>
          <a:endParaRPr lang="en-US"/>
        </a:p>
      </dgm:t>
    </dgm:pt>
    <dgm:pt modelId="{0ABBCF67-3D7B-41C8-AAEF-0B6D27F0866A}" type="sibTrans" cxnId="{F46854A9-7BBB-4EC0-B374-C963493743F3}">
      <dgm:prSet/>
      <dgm:spPr/>
      <dgm:t>
        <a:bodyPr/>
        <a:lstStyle/>
        <a:p>
          <a:endParaRPr lang="en-US"/>
        </a:p>
      </dgm:t>
    </dgm:pt>
    <dgm:pt modelId="{67676063-8A73-4E18-B382-A3D33192FB99}">
      <dgm:prSet phldrT="[Text]" custT="1"/>
      <dgm:spPr/>
      <dgm:t>
        <a:bodyPr/>
        <a:lstStyle/>
        <a:p>
          <a:pPr algn="ctr"/>
          <a:r>
            <a:rPr lang="el-GR" sz="2200" dirty="0"/>
            <a:t>Μόνο το 11% συμμετείχε σε εκπαιδεύσεις και σεμινάρια</a:t>
          </a:r>
          <a:endParaRPr lang="en-US" sz="2200" dirty="0"/>
        </a:p>
      </dgm:t>
    </dgm:pt>
    <dgm:pt modelId="{F16CBD86-C8F2-435A-BDF5-12BA82C1A0FC}" type="parTrans" cxnId="{82041A49-223E-4E03-8734-7796196F77B5}">
      <dgm:prSet/>
      <dgm:spPr/>
      <dgm:t>
        <a:bodyPr/>
        <a:lstStyle/>
        <a:p>
          <a:endParaRPr lang="en-US"/>
        </a:p>
      </dgm:t>
    </dgm:pt>
    <dgm:pt modelId="{B1F955FF-42AA-476F-8856-2DD2A1BF2D0C}" type="sibTrans" cxnId="{82041A49-223E-4E03-8734-7796196F77B5}">
      <dgm:prSet/>
      <dgm:spPr/>
      <dgm:t>
        <a:bodyPr/>
        <a:lstStyle/>
        <a:p>
          <a:endParaRPr lang="en-US"/>
        </a:p>
      </dgm:t>
    </dgm:pt>
    <dgm:pt modelId="{B3AD951E-8678-4B9D-9BFF-B783AB0FBCB9}" type="pres">
      <dgm:prSet presAssocID="{99567C59-B7D9-444C-97CA-E52D71130F74}" presName="linear" presStyleCnt="0">
        <dgm:presLayoutVars>
          <dgm:dir/>
          <dgm:animLvl val="lvl"/>
          <dgm:resizeHandles val="exact"/>
        </dgm:presLayoutVars>
      </dgm:prSet>
      <dgm:spPr/>
    </dgm:pt>
    <dgm:pt modelId="{04823D1F-E284-4002-A503-CD42D7DEE6A9}" type="pres">
      <dgm:prSet presAssocID="{DBCCD96F-AF28-4A3A-BEB2-BEF8509A7663}" presName="parentLin" presStyleCnt="0"/>
      <dgm:spPr/>
    </dgm:pt>
    <dgm:pt modelId="{2C955234-A7DB-4F07-9DFB-01274D6E389B}" type="pres">
      <dgm:prSet presAssocID="{DBCCD96F-AF28-4A3A-BEB2-BEF8509A7663}" presName="parentLeftMargin" presStyleLbl="node1" presStyleIdx="0" presStyleCnt="2"/>
      <dgm:spPr/>
    </dgm:pt>
    <dgm:pt modelId="{FB30093E-DEA8-4197-B3A1-F19E82B287A7}" type="pres">
      <dgm:prSet presAssocID="{DBCCD96F-AF28-4A3A-BEB2-BEF8509A7663}" presName="parentText" presStyleLbl="node1" presStyleIdx="0" presStyleCnt="2" custScaleY="111147">
        <dgm:presLayoutVars>
          <dgm:chMax val="0"/>
          <dgm:bulletEnabled val="1"/>
        </dgm:presLayoutVars>
      </dgm:prSet>
      <dgm:spPr/>
    </dgm:pt>
    <dgm:pt modelId="{B3C221E5-B0A8-413F-9918-7B224275F912}" type="pres">
      <dgm:prSet presAssocID="{DBCCD96F-AF28-4A3A-BEB2-BEF8509A7663}" presName="negativeSpace" presStyleCnt="0"/>
      <dgm:spPr/>
    </dgm:pt>
    <dgm:pt modelId="{CE621B92-30E9-45FF-BF5B-712253686F44}" type="pres">
      <dgm:prSet presAssocID="{DBCCD96F-AF28-4A3A-BEB2-BEF8509A7663}" presName="childText" presStyleLbl="conFgAcc1" presStyleIdx="0" presStyleCnt="2" custLinFactNeighborY="3711">
        <dgm:presLayoutVars>
          <dgm:bulletEnabled val="1"/>
        </dgm:presLayoutVars>
      </dgm:prSet>
      <dgm:spPr/>
    </dgm:pt>
    <dgm:pt modelId="{9868B79B-D9E5-48B8-BF72-7CFC773F0AA4}" type="pres">
      <dgm:prSet presAssocID="{0ABBCF67-3D7B-41C8-AAEF-0B6D27F0866A}" presName="spaceBetweenRectangles" presStyleCnt="0"/>
      <dgm:spPr/>
    </dgm:pt>
    <dgm:pt modelId="{9AF6C5C9-172A-4706-BB6A-E493F13E99B7}" type="pres">
      <dgm:prSet presAssocID="{67676063-8A73-4E18-B382-A3D33192FB99}" presName="parentLin" presStyleCnt="0"/>
      <dgm:spPr/>
    </dgm:pt>
    <dgm:pt modelId="{4EF0FB7F-17A4-4DF3-99DA-CA3B87F4F0DE}" type="pres">
      <dgm:prSet presAssocID="{67676063-8A73-4E18-B382-A3D33192FB99}" presName="parentLeftMargin" presStyleLbl="node1" presStyleIdx="0" presStyleCnt="2"/>
      <dgm:spPr/>
    </dgm:pt>
    <dgm:pt modelId="{DB630419-622E-4234-94C0-07026C126354}" type="pres">
      <dgm:prSet presAssocID="{67676063-8A73-4E18-B382-A3D33192FB99}" presName="parentText" presStyleLbl="node1" presStyleIdx="1" presStyleCnt="2">
        <dgm:presLayoutVars>
          <dgm:chMax val="0"/>
          <dgm:bulletEnabled val="1"/>
        </dgm:presLayoutVars>
      </dgm:prSet>
      <dgm:spPr/>
    </dgm:pt>
    <dgm:pt modelId="{DADC5D5B-C509-4889-A0C6-2063AC22B7EB}" type="pres">
      <dgm:prSet presAssocID="{67676063-8A73-4E18-B382-A3D33192FB99}" presName="negativeSpace" presStyleCnt="0"/>
      <dgm:spPr/>
    </dgm:pt>
    <dgm:pt modelId="{F27D713A-45A2-4810-9D45-2B6ABA39CA47}" type="pres">
      <dgm:prSet presAssocID="{67676063-8A73-4E18-B382-A3D33192FB99}" presName="childText" presStyleLbl="conFgAcc1" presStyleIdx="1" presStyleCnt="2">
        <dgm:presLayoutVars>
          <dgm:bulletEnabled val="1"/>
        </dgm:presLayoutVars>
      </dgm:prSet>
      <dgm:spPr/>
    </dgm:pt>
  </dgm:ptLst>
  <dgm:cxnLst>
    <dgm:cxn modelId="{16BBC616-8DF2-47A7-927C-6E61C708DD55}" type="presOf" srcId="{99567C59-B7D9-444C-97CA-E52D71130F74}" destId="{B3AD951E-8678-4B9D-9BFF-B783AB0FBCB9}" srcOrd="0" destOrd="0" presId="urn:microsoft.com/office/officeart/2005/8/layout/list1"/>
    <dgm:cxn modelId="{7F43E061-4D3F-461B-98CF-798DF4C49084}" type="presOf" srcId="{67676063-8A73-4E18-B382-A3D33192FB99}" destId="{DB630419-622E-4234-94C0-07026C126354}" srcOrd="1" destOrd="0" presId="urn:microsoft.com/office/officeart/2005/8/layout/list1"/>
    <dgm:cxn modelId="{BBAF5043-B27A-4F8D-9758-27585202555F}" type="presOf" srcId="{DBCCD96F-AF28-4A3A-BEB2-BEF8509A7663}" destId="{FB30093E-DEA8-4197-B3A1-F19E82B287A7}" srcOrd="1" destOrd="0" presId="urn:microsoft.com/office/officeart/2005/8/layout/list1"/>
    <dgm:cxn modelId="{62FEC848-C987-4FCD-AAEC-F69F6C496341}" type="presOf" srcId="{67676063-8A73-4E18-B382-A3D33192FB99}" destId="{4EF0FB7F-17A4-4DF3-99DA-CA3B87F4F0DE}" srcOrd="0" destOrd="0" presId="urn:microsoft.com/office/officeart/2005/8/layout/list1"/>
    <dgm:cxn modelId="{82041A49-223E-4E03-8734-7796196F77B5}" srcId="{99567C59-B7D9-444C-97CA-E52D71130F74}" destId="{67676063-8A73-4E18-B382-A3D33192FB99}" srcOrd="1" destOrd="0" parTransId="{F16CBD86-C8F2-435A-BDF5-12BA82C1A0FC}" sibTransId="{B1F955FF-42AA-476F-8856-2DD2A1BF2D0C}"/>
    <dgm:cxn modelId="{F13FC577-FF9B-40A7-877F-51A486BEB09C}" type="presOf" srcId="{DBCCD96F-AF28-4A3A-BEB2-BEF8509A7663}" destId="{2C955234-A7DB-4F07-9DFB-01274D6E389B}" srcOrd="0" destOrd="0" presId="urn:microsoft.com/office/officeart/2005/8/layout/list1"/>
    <dgm:cxn modelId="{F46854A9-7BBB-4EC0-B374-C963493743F3}" srcId="{99567C59-B7D9-444C-97CA-E52D71130F74}" destId="{DBCCD96F-AF28-4A3A-BEB2-BEF8509A7663}" srcOrd="0" destOrd="0" parTransId="{759E1572-4640-414A-A443-6F8A6F4C535D}" sibTransId="{0ABBCF67-3D7B-41C8-AAEF-0B6D27F0866A}"/>
    <dgm:cxn modelId="{2A6D980E-5531-4A34-9C5C-A42A253C92C0}" type="presParOf" srcId="{B3AD951E-8678-4B9D-9BFF-B783AB0FBCB9}" destId="{04823D1F-E284-4002-A503-CD42D7DEE6A9}" srcOrd="0" destOrd="0" presId="urn:microsoft.com/office/officeart/2005/8/layout/list1"/>
    <dgm:cxn modelId="{0D545FFD-C9AF-46D4-83A5-0140821904E8}" type="presParOf" srcId="{04823D1F-E284-4002-A503-CD42D7DEE6A9}" destId="{2C955234-A7DB-4F07-9DFB-01274D6E389B}" srcOrd="0" destOrd="0" presId="urn:microsoft.com/office/officeart/2005/8/layout/list1"/>
    <dgm:cxn modelId="{3A995A4F-5674-4B58-B103-E9CECABE8ADF}" type="presParOf" srcId="{04823D1F-E284-4002-A503-CD42D7DEE6A9}" destId="{FB30093E-DEA8-4197-B3A1-F19E82B287A7}" srcOrd="1" destOrd="0" presId="urn:microsoft.com/office/officeart/2005/8/layout/list1"/>
    <dgm:cxn modelId="{D3DECB91-0504-4BCB-8511-9A22B9C9D8AA}" type="presParOf" srcId="{B3AD951E-8678-4B9D-9BFF-B783AB0FBCB9}" destId="{B3C221E5-B0A8-413F-9918-7B224275F912}" srcOrd="1" destOrd="0" presId="urn:microsoft.com/office/officeart/2005/8/layout/list1"/>
    <dgm:cxn modelId="{356A84C1-2810-44EC-96EA-45993D5667F8}" type="presParOf" srcId="{B3AD951E-8678-4B9D-9BFF-B783AB0FBCB9}" destId="{CE621B92-30E9-45FF-BF5B-712253686F44}" srcOrd="2" destOrd="0" presId="urn:microsoft.com/office/officeart/2005/8/layout/list1"/>
    <dgm:cxn modelId="{FFB54B9C-64C8-40CC-A0E1-BC05FF64D0CE}" type="presParOf" srcId="{B3AD951E-8678-4B9D-9BFF-B783AB0FBCB9}" destId="{9868B79B-D9E5-48B8-BF72-7CFC773F0AA4}" srcOrd="3" destOrd="0" presId="urn:microsoft.com/office/officeart/2005/8/layout/list1"/>
    <dgm:cxn modelId="{D08FCED5-983C-4842-8BB7-38671B4DA1DC}" type="presParOf" srcId="{B3AD951E-8678-4B9D-9BFF-B783AB0FBCB9}" destId="{9AF6C5C9-172A-4706-BB6A-E493F13E99B7}" srcOrd="4" destOrd="0" presId="urn:microsoft.com/office/officeart/2005/8/layout/list1"/>
    <dgm:cxn modelId="{BA090104-3FF3-4D6E-BEB5-234F183CA81C}" type="presParOf" srcId="{9AF6C5C9-172A-4706-BB6A-E493F13E99B7}" destId="{4EF0FB7F-17A4-4DF3-99DA-CA3B87F4F0DE}" srcOrd="0" destOrd="0" presId="urn:microsoft.com/office/officeart/2005/8/layout/list1"/>
    <dgm:cxn modelId="{005EDB62-B2CE-4823-8E57-A442D7323343}" type="presParOf" srcId="{9AF6C5C9-172A-4706-BB6A-E493F13E99B7}" destId="{DB630419-622E-4234-94C0-07026C126354}" srcOrd="1" destOrd="0" presId="urn:microsoft.com/office/officeart/2005/8/layout/list1"/>
    <dgm:cxn modelId="{479D121D-5E1F-49C7-98D8-FAEBC582CAAE}" type="presParOf" srcId="{B3AD951E-8678-4B9D-9BFF-B783AB0FBCB9}" destId="{DADC5D5B-C509-4889-A0C6-2063AC22B7EB}" srcOrd="5" destOrd="0" presId="urn:microsoft.com/office/officeart/2005/8/layout/list1"/>
    <dgm:cxn modelId="{FE9483C4-A7D2-452F-B2AE-8303EBDE9A52}" type="presParOf" srcId="{B3AD951E-8678-4B9D-9BFF-B783AB0FBCB9}" destId="{F27D713A-45A2-4810-9D45-2B6ABA39CA47}" srcOrd="6" destOrd="0" presId="urn:microsoft.com/office/officeart/2005/8/layout/list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0E5DC6-339E-4057-85E2-80B82450E18E}"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C9AF5DE0-134C-4C0A-A80B-4A4DA7EE7621}">
      <dgm:prSet phldrT="[Text]"/>
      <dgm:spPr/>
      <dgm:t>
        <a:bodyPr/>
        <a:lstStyle/>
        <a:p>
          <a:r>
            <a:rPr lang="el-GR" dirty="0"/>
            <a:t>Οριζόντιες Απαιτήσεις</a:t>
          </a:r>
          <a:endParaRPr lang="en-US" dirty="0"/>
        </a:p>
      </dgm:t>
    </dgm:pt>
    <dgm:pt modelId="{872148A2-D4D0-4B1E-A54A-BBE2F6165D17}" type="parTrans" cxnId="{29021E72-9188-4D14-B108-EB8EE6D2FD21}">
      <dgm:prSet/>
      <dgm:spPr/>
      <dgm:t>
        <a:bodyPr/>
        <a:lstStyle/>
        <a:p>
          <a:endParaRPr lang="en-US"/>
        </a:p>
      </dgm:t>
    </dgm:pt>
    <dgm:pt modelId="{32FFF9E3-2210-4AFD-95B6-A8B5E7D1762F}" type="sibTrans" cxnId="{29021E72-9188-4D14-B108-EB8EE6D2FD21}">
      <dgm:prSet/>
      <dgm:spPr/>
      <dgm:t>
        <a:bodyPr/>
        <a:lstStyle/>
        <a:p>
          <a:endParaRPr lang="en-US"/>
        </a:p>
      </dgm:t>
    </dgm:pt>
    <dgm:pt modelId="{DCBF0B89-5760-4E67-9715-59092B7E2AE3}">
      <dgm:prSet phldrT="[Text]"/>
      <dgm:spPr/>
      <dgm:t>
        <a:bodyPr/>
        <a:lstStyle/>
        <a:p>
          <a:pPr marL="114300" indent="0">
            <a:buNone/>
          </a:pPr>
          <a:r>
            <a:rPr lang="el-GR" b="1" dirty="0"/>
            <a:t>ΚΔΠ 389</a:t>
          </a:r>
          <a:endParaRPr lang="en-US" b="1" dirty="0"/>
        </a:p>
      </dgm:t>
    </dgm:pt>
    <dgm:pt modelId="{ABDE6BE8-594C-423E-89FE-DBD092B5DBEA}" type="parTrans" cxnId="{5A4A689A-5629-46B6-84F2-CD4E6B089F0E}">
      <dgm:prSet/>
      <dgm:spPr/>
      <dgm:t>
        <a:bodyPr/>
        <a:lstStyle/>
        <a:p>
          <a:endParaRPr lang="en-US"/>
        </a:p>
      </dgm:t>
    </dgm:pt>
    <dgm:pt modelId="{580F6483-22DB-47AE-9BF9-A06B002D2EBD}" type="sibTrans" cxnId="{5A4A689A-5629-46B6-84F2-CD4E6B089F0E}">
      <dgm:prSet/>
      <dgm:spPr/>
      <dgm:t>
        <a:bodyPr/>
        <a:lstStyle/>
        <a:p>
          <a:endParaRPr lang="en-US"/>
        </a:p>
      </dgm:t>
    </dgm:pt>
    <dgm:pt modelId="{8D434C74-3C5C-4A13-9AF4-55B675CC0E28}">
      <dgm:prSet phldrT="[Text]"/>
      <dgm:spPr/>
      <dgm:t>
        <a:bodyPr/>
        <a:lstStyle/>
        <a:p>
          <a:r>
            <a:rPr lang="el-GR" dirty="0"/>
            <a:t>Στόχος</a:t>
          </a:r>
          <a:endParaRPr lang="en-US" dirty="0"/>
        </a:p>
      </dgm:t>
    </dgm:pt>
    <dgm:pt modelId="{69C66AD0-AE96-4AAC-9873-E17CFC3A3CA1}" type="parTrans" cxnId="{C1B6A75B-B097-4D50-98D3-07C390ACFE14}">
      <dgm:prSet/>
      <dgm:spPr/>
      <dgm:t>
        <a:bodyPr/>
        <a:lstStyle/>
        <a:p>
          <a:endParaRPr lang="en-US"/>
        </a:p>
      </dgm:t>
    </dgm:pt>
    <dgm:pt modelId="{2A500566-9734-47DE-9781-C49C1AF98E6A}" type="sibTrans" cxnId="{C1B6A75B-B097-4D50-98D3-07C390ACFE14}">
      <dgm:prSet/>
      <dgm:spPr/>
      <dgm:t>
        <a:bodyPr/>
        <a:lstStyle/>
        <a:p>
          <a:endParaRPr lang="en-US"/>
        </a:p>
      </dgm:t>
    </dgm:pt>
    <dgm:pt modelId="{9C735926-161A-4432-B370-3B011FC35472}">
      <dgm:prSet phldrT="[Text]"/>
      <dgm:spPr/>
      <dgm:t>
        <a:bodyPr/>
        <a:lstStyle/>
        <a:p>
          <a:pPr marL="114300" indent="0">
            <a:buNone/>
          </a:pPr>
          <a:r>
            <a:rPr lang="el-GR" dirty="0"/>
            <a:t>Η Τακτική αξιολόγηση και βελτίωση των ικανοτήτων του Φορέα στα θέματα κυβερνοασφάλειας με την πάροδο του χρόνου μέσω δομημένης προσέγγισης</a:t>
          </a:r>
          <a:endParaRPr lang="en-US" dirty="0"/>
        </a:p>
      </dgm:t>
    </dgm:pt>
    <dgm:pt modelId="{5E61A84D-43C1-4B02-8F9B-14B9BA80CB13}" type="parTrans" cxnId="{15CA2B04-20F8-47E5-A25D-028FA400FEE4}">
      <dgm:prSet/>
      <dgm:spPr/>
      <dgm:t>
        <a:bodyPr/>
        <a:lstStyle/>
        <a:p>
          <a:endParaRPr lang="en-US"/>
        </a:p>
      </dgm:t>
    </dgm:pt>
    <dgm:pt modelId="{75847484-720C-437C-9060-B43D708BBDCB}" type="sibTrans" cxnId="{15CA2B04-20F8-47E5-A25D-028FA400FEE4}">
      <dgm:prSet/>
      <dgm:spPr/>
      <dgm:t>
        <a:bodyPr/>
        <a:lstStyle/>
        <a:p>
          <a:endParaRPr lang="en-US"/>
        </a:p>
      </dgm:t>
    </dgm:pt>
    <dgm:pt modelId="{B0063FAF-499D-4FEA-9D7A-44F7ECABA515}">
      <dgm:prSet phldrT="[Text]"/>
      <dgm:spPr/>
      <dgm:t>
        <a:bodyPr/>
        <a:lstStyle/>
        <a:p>
          <a:pPr algn="ctr"/>
          <a:r>
            <a:rPr lang="el-GR" dirty="0"/>
            <a:t>Επίπεδο ωριμότητας</a:t>
          </a:r>
          <a:endParaRPr lang="en-US" dirty="0"/>
        </a:p>
      </dgm:t>
    </dgm:pt>
    <dgm:pt modelId="{0F165661-4DED-4D1F-A52F-24F38AC77CCD}" type="parTrans" cxnId="{0CE4CA7E-EAC8-4B4B-875F-95B488FE2E36}">
      <dgm:prSet/>
      <dgm:spPr/>
      <dgm:t>
        <a:bodyPr/>
        <a:lstStyle/>
        <a:p>
          <a:endParaRPr lang="en-US"/>
        </a:p>
      </dgm:t>
    </dgm:pt>
    <dgm:pt modelId="{69787127-3E52-4096-8BCE-1AF0FF8B9906}" type="sibTrans" cxnId="{0CE4CA7E-EAC8-4B4B-875F-95B488FE2E36}">
      <dgm:prSet/>
      <dgm:spPr/>
      <dgm:t>
        <a:bodyPr/>
        <a:lstStyle/>
        <a:p>
          <a:endParaRPr lang="en-US"/>
        </a:p>
      </dgm:t>
    </dgm:pt>
    <dgm:pt modelId="{54126873-05E3-448B-8D66-19E830B75C36}">
      <dgm:prSet phldrT="[Text]"/>
      <dgm:spPr/>
      <dgm:t>
        <a:bodyPr/>
        <a:lstStyle/>
        <a:p>
          <a:pPr marL="93663" indent="0">
            <a:buNone/>
          </a:pPr>
          <a:r>
            <a:rPr lang="el-GR" dirty="0"/>
            <a:t>Αποτύπωση επιπέδου </a:t>
          </a:r>
          <a:r>
            <a:rPr lang="el-GR" b="1" dirty="0"/>
            <a:t>ασφαλείας</a:t>
          </a:r>
          <a:r>
            <a:rPr lang="en-GB" b="1" dirty="0"/>
            <a:t> </a:t>
          </a:r>
          <a:r>
            <a:rPr lang="el-GR" b="0" dirty="0"/>
            <a:t>του Φορέα</a:t>
          </a:r>
          <a:endParaRPr lang="en-US" b="1" dirty="0"/>
        </a:p>
      </dgm:t>
    </dgm:pt>
    <dgm:pt modelId="{62C5010D-F590-4699-B288-DBF560B18E3F}" type="parTrans" cxnId="{E00C2384-24A7-4D57-A4A0-19049D482772}">
      <dgm:prSet/>
      <dgm:spPr/>
      <dgm:t>
        <a:bodyPr/>
        <a:lstStyle/>
        <a:p>
          <a:endParaRPr lang="en-US"/>
        </a:p>
      </dgm:t>
    </dgm:pt>
    <dgm:pt modelId="{5DD77E38-027F-4E94-A79E-0DC16EEA8C43}" type="sibTrans" cxnId="{E00C2384-24A7-4D57-A4A0-19049D482772}">
      <dgm:prSet/>
      <dgm:spPr/>
      <dgm:t>
        <a:bodyPr/>
        <a:lstStyle/>
        <a:p>
          <a:endParaRPr lang="en-US"/>
        </a:p>
      </dgm:t>
    </dgm:pt>
    <dgm:pt modelId="{A8067F05-FD6F-4A15-B650-14F465640C1D}">
      <dgm:prSet phldrT="[Text]"/>
      <dgm:spPr/>
      <dgm:t>
        <a:bodyPr/>
        <a:lstStyle/>
        <a:p>
          <a:r>
            <a:rPr lang="el-GR" dirty="0"/>
            <a:t>Αξιολόγηση Φορέα</a:t>
          </a:r>
          <a:endParaRPr lang="en-US" dirty="0"/>
        </a:p>
      </dgm:t>
    </dgm:pt>
    <dgm:pt modelId="{817B9B32-BBFB-43EE-90AF-F2C1E92EC49A}" type="parTrans" cxnId="{E5124413-9635-471C-89C7-73FC6A27359E}">
      <dgm:prSet/>
      <dgm:spPr/>
      <dgm:t>
        <a:bodyPr/>
        <a:lstStyle/>
        <a:p>
          <a:endParaRPr lang="en-US"/>
        </a:p>
      </dgm:t>
    </dgm:pt>
    <dgm:pt modelId="{144B1302-1C11-4959-B7A7-6D4AEDA781BE}" type="sibTrans" cxnId="{E5124413-9635-471C-89C7-73FC6A27359E}">
      <dgm:prSet/>
      <dgm:spPr/>
      <dgm:t>
        <a:bodyPr/>
        <a:lstStyle/>
        <a:p>
          <a:endParaRPr lang="en-US"/>
        </a:p>
      </dgm:t>
    </dgm:pt>
    <dgm:pt modelId="{D9812CB0-5E7E-4986-B23F-746387E7DDAC}">
      <dgm:prSet phldrT="[Text]"/>
      <dgm:spPr/>
      <dgm:t>
        <a:bodyPr/>
        <a:lstStyle/>
        <a:p>
          <a:pPr marL="93663" indent="0">
            <a:buNone/>
          </a:pPr>
          <a:r>
            <a:rPr lang="el-GR" b="0" dirty="0"/>
            <a:t>Κλίμακα ωριμότητας από το 0 (χαμηλό) ως το 5 (υψηλό). </a:t>
          </a:r>
          <a:endParaRPr lang="en-US" b="0" dirty="0"/>
        </a:p>
      </dgm:t>
    </dgm:pt>
    <dgm:pt modelId="{58E5C6FA-B5ED-45A2-994E-7B385A622982}" type="parTrans" cxnId="{EC276021-4596-4742-B9B7-B74F6AD6AF2B}">
      <dgm:prSet/>
      <dgm:spPr/>
      <dgm:t>
        <a:bodyPr/>
        <a:lstStyle/>
        <a:p>
          <a:endParaRPr lang="en-US"/>
        </a:p>
      </dgm:t>
    </dgm:pt>
    <dgm:pt modelId="{B89FAF1D-7497-48D0-918B-E6EFA290FA83}" type="sibTrans" cxnId="{EC276021-4596-4742-B9B7-B74F6AD6AF2B}">
      <dgm:prSet/>
      <dgm:spPr/>
      <dgm:t>
        <a:bodyPr/>
        <a:lstStyle/>
        <a:p>
          <a:endParaRPr lang="en-US"/>
        </a:p>
      </dgm:t>
    </dgm:pt>
    <dgm:pt modelId="{D5D0E7F2-1D07-44A9-8297-F1AA305F7445}">
      <dgm:prSet/>
      <dgm:spPr/>
      <dgm:t>
        <a:bodyPr/>
        <a:lstStyle/>
        <a:p>
          <a:pPr marL="93663" indent="0">
            <a:buNone/>
          </a:pPr>
          <a:r>
            <a:rPr lang="el-GR" dirty="0"/>
            <a:t>Μέσω</a:t>
          </a:r>
          <a:r>
            <a:rPr lang="el-GR" baseline="0" dirty="0"/>
            <a:t> πιστοποιημένων ελεγκτών κυβερνοασφάλειας.</a:t>
          </a:r>
          <a:endParaRPr lang="en-US" dirty="0"/>
        </a:p>
      </dgm:t>
    </dgm:pt>
    <dgm:pt modelId="{FBD589AA-BA11-45DB-BB5E-20887B7DE61E}" type="parTrans" cxnId="{C85558CB-E810-4715-B735-A4369F26F75B}">
      <dgm:prSet/>
      <dgm:spPr/>
      <dgm:t>
        <a:bodyPr/>
        <a:lstStyle/>
        <a:p>
          <a:endParaRPr lang="en-US"/>
        </a:p>
      </dgm:t>
    </dgm:pt>
    <dgm:pt modelId="{FA5478C6-71B2-4603-AFC2-2E879D3E5BCC}" type="sibTrans" cxnId="{C85558CB-E810-4715-B735-A4369F26F75B}">
      <dgm:prSet/>
      <dgm:spPr/>
      <dgm:t>
        <a:bodyPr/>
        <a:lstStyle/>
        <a:p>
          <a:endParaRPr lang="en-US"/>
        </a:p>
      </dgm:t>
    </dgm:pt>
    <dgm:pt modelId="{B3831E91-FA42-45B5-AFD2-AD7FF2B23FF2}">
      <dgm:prSet/>
      <dgm:spPr/>
      <dgm:t>
        <a:bodyPr/>
        <a:lstStyle/>
        <a:p>
          <a:endParaRPr lang="en-US" b="0" dirty="0"/>
        </a:p>
      </dgm:t>
    </dgm:pt>
    <dgm:pt modelId="{0145E12A-35EA-44EA-8E11-3A8AA036380D}" type="parTrans" cxnId="{CA74B998-CC1F-4A76-B820-7BF4A5FC6529}">
      <dgm:prSet/>
      <dgm:spPr/>
      <dgm:t>
        <a:bodyPr/>
        <a:lstStyle/>
        <a:p>
          <a:endParaRPr lang="en-US"/>
        </a:p>
      </dgm:t>
    </dgm:pt>
    <dgm:pt modelId="{E1F8F96C-A20C-45B5-AEB4-57FC5E9A4EAE}" type="sibTrans" cxnId="{CA74B998-CC1F-4A76-B820-7BF4A5FC6529}">
      <dgm:prSet/>
      <dgm:spPr/>
      <dgm:t>
        <a:bodyPr/>
        <a:lstStyle/>
        <a:p>
          <a:endParaRPr lang="en-US"/>
        </a:p>
      </dgm:t>
    </dgm:pt>
    <dgm:pt modelId="{D4EE4F23-FB79-41AF-86CE-B8E5E1301506}">
      <dgm:prSet/>
      <dgm:spPr/>
      <dgm:t>
        <a:bodyPr/>
        <a:lstStyle/>
        <a:p>
          <a:pPr marL="93663" indent="0">
            <a:buNone/>
          </a:pPr>
          <a:r>
            <a:rPr lang="el-GR" dirty="0"/>
            <a:t>Δημιουργία μητρώου μετά από εκπαίδευση/ εξέταση σε συνεργασία με </a:t>
          </a:r>
          <a:r>
            <a:rPr lang="en-GB" dirty="0"/>
            <a:t>CYS</a:t>
          </a:r>
          <a:endParaRPr lang="en-US" dirty="0"/>
        </a:p>
      </dgm:t>
    </dgm:pt>
    <dgm:pt modelId="{6E8AF601-3C82-412C-B66C-289FD21AED96}" type="parTrans" cxnId="{F8E75CE6-F7B4-4C03-B8BE-0008BC369D86}">
      <dgm:prSet/>
      <dgm:spPr/>
      <dgm:t>
        <a:bodyPr/>
        <a:lstStyle/>
        <a:p>
          <a:endParaRPr lang="en-US"/>
        </a:p>
      </dgm:t>
    </dgm:pt>
    <dgm:pt modelId="{C4C9BC8E-4DA9-4A73-81F4-6901AC6948CB}" type="sibTrans" cxnId="{F8E75CE6-F7B4-4C03-B8BE-0008BC369D86}">
      <dgm:prSet/>
      <dgm:spPr/>
      <dgm:t>
        <a:bodyPr/>
        <a:lstStyle/>
        <a:p>
          <a:endParaRPr lang="en-US"/>
        </a:p>
      </dgm:t>
    </dgm:pt>
    <dgm:pt modelId="{61AF758C-7598-47BF-A134-9007E2743673}">
      <dgm:prSet phldrT="[Text]"/>
      <dgm:spPr/>
      <dgm:t>
        <a:bodyPr/>
        <a:lstStyle/>
        <a:p>
          <a:pPr marL="114300" indent="0">
            <a:buNone/>
          </a:pPr>
          <a:r>
            <a:rPr lang="en-GB" b="0" dirty="0"/>
            <a:t>70 </a:t>
          </a:r>
          <a:r>
            <a:rPr lang="el-GR" b="0" dirty="0"/>
            <a:t>οργανωτικά και τεχνικά μέτρα</a:t>
          </a:r>
          <a:endParaRPr lang="en-US" b="0" dirty="0"/>
        </a:p>
      </dgm:t>
    </dgm:pt>
    <dgm:pt modelId="{070C6EAE-49C9-4743-BF91-7F44AAF70BCD}" type="parTrans" cxnId="{CE23B20C-11D0-4551-B39E-F49A9C9471DD}">
      <dgm:prSet/>
      <dgm:spPr/>
      <dgm:t>
        <a:bodyPr/>
        <a:lstStyle/>
        <a:p>
          <a:endParaRPr lang="en-US"/>
        </a:p>
      </dgm:t>
    </dgm:pt>
    <dgm:pt modelId="{F0512DE0-6BD8-49D4-A0E4-4FF77418C565}" type="sibTrans" cxnId="{CE23B20C-11D0-4551-B39E-F49A9C9471DD}">
      <dgm:prSet/>
      <dgm:spPr/>
      <dgm:t>
        <a:bodyPr/>
        <a:lstStyle/>
        <a:p>
          <a:endParaRPr lang="en-US"/>
        </a:p>
      </dgm:t>
    </dgm:pt>
    <dgm:pt modelId="{1B7D756B-EADD-4AF6-B4FD-E86DC5CF2F4A}">
      <dgm:prSet phldrT="[Text]"/>
      <dgm:spPr/>
      <dgm:t>
        <a:bodyPr/>
        <a:lstStyle/>
        <a:p>
          <a:pPr marL="114300" indent="0">
            <a:buNone/>
          </a:pPr>
          <a:r>
            <a:rPr lang="el-GR" b="0" dirty="0"/>
            <a:t>Καλές πρακτικές βάση ευρωπαϊκών και διεθνών προτύπων</a:t>
          </a:r>
          <a:endParaRPr lang="en-US" b="0" dirty="0"/>
        </a:p>
      </dgm:t>
    </dgm:pt>
    <dgm:pt modelId="{74172B27-29FB-4A84-BFC1-D9BACFBD9F9E}" type="parTrans" cxnId="{6E2FFFAD-2338-44DE-B59C-F5E608AB3774}">
      <dgm:prSet/>
      <dgm:spPr/>
      <dgm:t>
        <a:bodyPr/>
        <a:lstStyle/>
        <a:p>
          <a:endParaRPr lang="en-US"/>
        </a:p>
      </dgm:t>
    </dgm:pt>
    <dgm:pt modelId="{950914B4-BBE0-44F6-8E67-5847129DF6CF}" type="sibTrans" cxnId="{6E2FFFAD-2338-44DE-B59C-F5E608AB3774}">
      <dgm:prSet/>
      <dgm:spPr/>
      <dgm:t>
        <a:bodyPr/>
        <a:lstStyle/>
        <a:p>
          <a:endParaRPr lang="en-US"/>
        </a:p>
      </dgm:t>
    </dgm:pt>
    <dgm:pt modelId="{0B511A75-9954-4686-9777-140E056496AD}" type="pres">
      <dgm:prSet presAssocID="{470E5DC6-339E-4057-85E2-80B82450E18E}" presName="Name0" presStyleCnt="0">
        <dgm:presLayoutVars>
          <dgm:dir/>
          <dgm:animLvl val="lvl"/>
          <dgm:resizeHandles val="exact"/>
        </dgm:presLayoutVars>
      </dgm:prSet>
      <dgm:spPr/>
    </dgm:pt>
    <dgm:pt modelId="{FC1F766D-2023-4295-9460-99601B4CF33E}" type="pres">
      <dgm:prSet presAssocID="{C9AF5DE0-134C-4C0A-A80B-4A4DA7EE7621}" presName="composite" presStyleCnt="0"/>
      <dgm:spPr/>
    </dgm:pt>
    <dgm:pt modelId="{FB0199F9-B82B-44E6-84CA-CFB091757EA3}" type="pres">
      <dgm:prSet presAssocID="{C9AF5DE0-134C-4C0A-A80B-4A4DA7EE7621}" presName="parTx" presStyleLbl="alignNode1" presStyleIdx="0" presStyleCnt="4">
        <dgm:presLayoutVars>
          <dgm:chMax val="0"/>
          <dgm:chPref val="0"/>
          <dgm:bulletEnabled val="1"/>
        </dgm:presLayoutVars>
      </dgm:prSet>
      <dgm:spPr/>
    </dgm:pt>
    <dgm:pt modelId="{ECDA0267-E8F1-4009-96C2-52DA17BCC17C}" type="pres">
      <dgm:prSet presAssocID="{C9AF5DE0-134C-4C0A-A80B-4A4DA7EE7621}" presName="desTx" presStyleLbl="alignAccFollowNode1" presStyleIdx="0" presStyleCnt="4">
        <dgm:presLayoutVars>
          <dgm:bulletEnabled val="1"/>
        </dgm:presLayoutVars>
      </dgm:prSet>
      <dgm:spPr/>
    </dgm:pt>
    <dgm:pt modelId="{ABB94FA5-0BF5-45BC-9B85-5F6B8DF84CFA}" type="pres">
      <dgm:prSet presAssocID="{32FFF9E3-2210-4AFD-95B6-A8B5E7D1762F}" presName="space" presStyleCnt="0"/>
      <dgm:spPr/>
    </dgm:pt>
    <dgm:pt modelId="{378C5B03-B8F8-4EA1-AD93-D0D325F1A9C9}" type="pres">
      <dgm:prSet presAssocID="{8D434C74-3C5C-4A13-9AF4-55B675CC0E28}" presName="composite" presStyleCnt="0"/>
      <dgm:spPr/>
    </dgm:pt>
    <dgm:pt modelId="{8668E9F8-0518-4F06-A4F9-5D1B977C19BE}" type="pres">
      <dgm:prSet presAssocID="{8D434C74-3C5C-4A13-9AF4-55B675CC0E28}" presName="parTx" presStyleLbl="alignNode1" presStyleIdx="1" presStyleCnt="4">
        <dgm:presLayoutVars>
          <dgm:chMax val="0"/>
          <dgm:chPref val="0"/>
          <dgm:bulletEnabled val="1"/>
        </dgm:presLayoutVars>
      </dgm:prSet>
      <dgm:spPr/>
    </dgm:pt>
    <dgm:pt modelId="{476C7E04-4FB5-45F9-A4EE-E36984A6A22E}" type="pres">
      <dgm:prSet presAssocID="{8D434C74-3C5C-4A13-9AF4-55B675CC0E28}" presName="desTx" presStyleLbl="alignAccFollowNode1" presStyleIdx="1" presStyleCnt="4">
        <dgm:presLayoutVars>
          <dgm:bulletEnabled val="1"/>
        </dgm:presLayoutVars>
      </dgm:prSet>
      <dgm:spPr/>
    </dgm:pt>
    <dgm:pt modelId="{AD08923E-DEF1-4542-B2A0-F0BE9C7E9984}" type="pres">
      <dgm:prSet presAssocID="{2A500566-9734-47DE-9781-C49C1AF98E6A}" presName="space" presStyleCnt="0"/>
      <dgm:spPr/>
    </dgm:pt>
    <dgm:pt modelId="{CE6993FC-4480-46CD-BDD0-21B8D0714D8A}" type="pres">
      <dgm:prSet presAssocID="{B0063FAF-499D-4FEA-9D7A-44F7ECABA515}" presName="composite" presStyleCnt="0"/>
      <dgm:spPr/>
    </dgm:pt>
    <dgm:pt modelId="{9046A41B-242A-47CD-89C2-0FB36F05353C}" type="pres">
      <dgm:prSet presAssocID="{B0063FAF-499D-4FEA-9D7A-44F7ECABA515}" presName="parTx" presStyleLbl="alignNode1" presStyleIdx="2" presStyleCnt="4">
        <dgm:presLayoutVars>
          <dgm:chMax val="0"/>
          <dgm:chPref val="0"/>
          <dgm:bulletEnabled val="1"/>
        </dgm:presLayoutVars>
      </dgm:prSet>
      <dgm:spPr/>
    </dgm:pt>
    <dgm:pt modelId="{73362C5D-5A7C-430B-B680-1D18ACFC4F4A}" type="pres">
      <dgm:prSet presAssocID="{B0063FAF-499D-4FEA-9D7A-44F7ECABA515}" presName="desTx" presStyleLbl="alignAccFollowNode1" presStyleIdx="2" presStyleCnt="4">
        <dgm:presLayoutVars>
          <dgm:bulletEnabled val="1"/>
        </dgm:presLayoutVars>
      </dgm:prSet>
      <dgm:spPr/>
    </dgm:pt>
    <dgm:pt modelId="{89D52A49-AD24-483D-9EAA-F3F4724F57E1}" type="pres">
      <dgm:prSet presAssocID="{69787127-3E52-4096-8BCE-1AF0FF8B9906}" presName="space" presStyleCnt="0"/>
      <dgm:spPr/>
    </dgm:pt>
    <dgm:pt modelId="{4B2A40F4-1F6A-4952-987D-9D28701AF0BD}" type="pres">
      <dgm:prSet presAssocID="{A8067F05-FD6F-4A15-B650-14F465640C1D}" presName="composite" presStyleCnt="0"/>
      <dgm:spPr/>
    </dgm:pt>
    <dgm:pt modelId="{8D7D25F8-E8FF-43D8-8E2A-24D81F342588}" type="pres">
      <dgm:prSet presAssocID="{A8067F05-FD6F-4A15-B650-14F465640C1D}" presName="parTx" presStyleLbl="alignNode1" presStyleIdx="3" presStyleCnt="4">
        <dgm:presLayoutVars>
          <dgm:chMax val="0"/>
          <dgm:chPref val="0"/>
          <dgm:bulletEnabled val="1"/>
        </dgm:presLayoutVars>
      </dgm:prSet>
      <dgm:spPr/>
    </dgm:pt>
    <dgm:pt modelId="{A3A0AE25-CDC7-477B-A962-F0C0A9FAD862}" type="pres">
      <dgm:prSet presAssocID="{A8067F05-FD6F-4A15-B650-14F465640C1D}" presName="desTx" presStyleLbl="alignAccFollowNode1" presStyleIdx="3" presStyleCnt="4">
        <dgm:presLayoutVars>
          <dgm:bulletEnabled val="1"/>
        </dgm:presLayoutVars>
      </dgm:prSet>
      <dgm:spPr/>
    </dgm:pt>
  </dgm:ptLst>
  <dgm:cxnLst>
    <dgm:cxn modelId="{15CA2B04-20F8-47E5-A25D-028FA400FEE4}" srcId="{8D434C74-3C5C-4A13-9AF4-55B675CC0E28}" destId="{9C735926-161A-4432-B370-3B011FC35472}" srcOrd="0" destOrd="0" parTransId="{5E61A84D-43C1-4B02-8F9B-14B9BA80CB13}" sibTransId="{75847484-720C-437C-9060-B43D708BBDCB}"/>
    <dgm:cxn modelId="{992C5806-B2E3-45BF-85B6-57F3916F47EF}" type="presOf" srcId="{B3831E91-FA42-45B5-AFD2-AD7FF2B23FF2}" destId="{73362C5D-5A7C-430B-B680-1D18ACFC4F4A}" srcOrd="0" destOrd="2" presId="urn:microsoft.com/office/officeart/2005/8/layout/hList1"/>
    <dgm:cxn modelId="{CE23B20C-11D0-4551-B39E-F49A9C9471DD}" srcId="{C9AF5DE0-134C-4C0A-A80B-4A4DA7EE7621}" destId="{61AF758C-7598-47BF-A134-9007E2743673}" srcOrd="1" destOrd="0" parTransId="{070C6EAE-49C9-4743-BF91-7F44AAF70BCD}" sibTransId="{F0512DE0-6BD8-49D4-A0E4-4FF77418C565}"/>
    <dgm:cxn modelId="{93E87F12-24FB-497B-9271-831F98A6F5C3}" type="presOf" srcId="{1B7D756B-EADD-4AF6-B4FD-E86DC5CF2F4A}" destId="{ECDA0267-E8F1-4009-96C2-52DA17BCC17C}" srcOrd="0" destOrd="2" presId="urn:microsoft.com/office/officeart/2005/8/layout/hList1"/>
    <dgm:cxn modelId="{E5124413-9635-471C-89C7-73FC6A27359E}" srcId="{470E5DC6-339E-4057-85E2-80B82450E18E}" destId="{A8067F05-FD6F-4A15-B650-14F465640C1D}" srcOrd="3" destOrd="0" parTransId="{817B9B32-BBFB-43EE-90AF-F2C1E92EC49A}" sibTransId="{144B1302-1C11-4959-B7A7-6D4AEDA781BE}"/>
    <dgm:cxn modelId="{130DF11D-8437-43A1-9B5E-74B1B88C036F}" type="presOf" srcId="{61AF758C-7598-47BF-A134-9007E2743673}" destId="{ECDA0267-E8F1-4009-96C2-52DA17BCC17C}" srcOrd="0" destOrd="1" presId="urn:microsoft.com/office/officeart/2005/8/layout/hList1"/>
    <dgm:cxn modelId="{0A1F8020-403A-4562-A96A-72388EFF3341}" type="presOf" srcId="{B0063FAF-499D-4FEA-9D7A-44F7ECABA515}" destId="{9046A41B-242A-47CD-89C2-0FB36F05353C}" srcOrd="0" destOrd="0" presId="urn:microsoft.com/office/officeart/2005/8/layout/hList1"/>
    <dgm:cxn modelId="{EC276021-4596-4742-B9B7-B74F6AD6AF2B}" srcId="{B0063FAF-499D-4FEA-9D7A-44F7ECABA515}" destId="{D9812CB0-5E7E-4986-B23F-746387E7DDAC}" srcOrd="1" destOrd="0" parTransId="{58E5C6FA-B5ED-45A2-994E-7B385A622982}" sibTransId="{B89FAF1D-7497-48D0-918B-E6EFA290FA83}"/>
    <dgm:cxn modelId="{20D6FA26-2430-49AB-A8DB-997BDC52B8D7}" type="presOf" srcId="{DCBF0B89-5760-4E67-9715-59092B7E2AE3}" destId="{ECDA0267-E8F1-4009-96C2-52DA17BCC17C}" srcOrd="0" destOrd="0" presId="urn:microsoft.com/office/officeart/2005/8/layout/hList1"/>
    <dgm:cxn modelId="{42A69829-B96D-410F-81CA-1E2A9ACC58CA}" type="presOf" srcId="{C9AF5DE0-134C-4C0A-A80B-4A4DA7EE7621}" destId="{FB0199F9-B82B-44E6-84CA-CFB091757EA3}" srcOrd="0" destOrd="0" presId="urn:microsoft.com/office/officeart/2005/8/layout/hList1"/>
    <dgm:cxn modelId="{C1B6A75B-B097-4D50-98D3-07C390ACFE14}" srcId="{470E5DC6-339E-4057-85E2-80B82450E18E}" destId="{8D434C74-3C5C-4A13-9AF4-55B675CC0E28}" srcOrd="1" destOrd="0" parTransId="{69C66AD0-AE96-4AAC-9873-E17CFC3A3CA1}" sibTransId="{2A500566-9734-47DE-9781-C49C1AF98E6A}"/>
    <dgm:cxn modelId="{8C081C4C-724F-4D4A-A075-9B3EA4068A1B}" type="presOf" srcId="{A8067F05-FD6F-4A15-B650-14F465640C1D}" destId="{8D7D25F8-E8FF-43D8-8E2A-24D81F342588}" srcOrd="0" destOrd="0" presId="urn:microsoft.com/office/officeart/2005/8/layout/hList1"/>
    <dgm:cxn modelId="{55E69C6D-E6E2-49D1-8141-69F58C322C7C}" type="presOf" srcId="{470E5DC6-339E-4057-85E2-80B82450E18E}" destId="{0B511A75-9954-4686-9777-140E056496AD}" srcOrd="0" destOrd="0" presId="urn:microsoft.com/office/officeart/2005/8/layout/hList1"/>
    <dgm:cxn modelId="{29021E72-9188-4D14-B108-EB8EE6D2FD21}" srcId="{470E5DC6-339E-4057-85E2-80B82450E18E}" destId="{C9AF5DE0-134C-4C0A-A80B-4A4DA7EE7621}" srcOrd="0" destOrd="0" parTransId="{872148A2-D4D0-4B1E-A54A-BBE2F6165D17}" sibTransId="{32FFF9E3-2210-4AFD-95B6-A8B5E7D1762F}"/>
    <dgm:cxn modelId="{B911A478-FD84-4C9C-A141-B0D8404FCFC2}" type="presOf" srcId="{D9812CB0-5E7E-4986-B23F-746387E7DDAC}" destId="{73362C5D-5A7C-430B-B680-1D18ACFC4F4A}" srcOrd="0" destOrd="1" presId="urn:microsoft.com/office/officeart/2005/8/layout/hList1"/>
    <dgm:cxn modelId="{0CE4CA7E-EAC8-4B4B-875F-95B488FE2E36}" srcId="{470E5DC6-339E-4057-85E2-80B82450E18E}" destId="{B0063FAF-499D-4FEA-9D7A-44F7ECABA515}" srcOrd="2" destOrd="0" parTransId="{0F165661-4DED-4D1F-A52F-24F38AC77CCD}" sibTransId="{69787127-3E52-4096-8BCE-1AF0FF8B9906}"/>
    <dgm:cxn modelId="{E00C2384-24A7-4D57-A4A0-19049D482772}" srcId="{B0063FAF-499D-4FEA-9D7A-44F7ECABA515}" destId="{54126873-05E3-448B-8D66-19E830B75C36}" srcOrd="0" destOrd="0" parTransId="{62C5010D-F590-4699-B288-DBF560B18E3F}" sibTransId="{5DD77E38-027F-4E94-A79E-0DC16EEA8C43}"/>
    <dgm:cxn modelId="{CA74B998-CC1F-4A76-B820-7BF4A5FC6529}" srcId="{B0063FAF-499D-4FEA-9D7A-44F7ECABA515}" destId="{B3831E91-FA42-45B5-AFD2-AD7FF2B23FF2}" srcOrd="2" destOrd="0" parTransId="{0145E12A-35EA-44EA-8E11-3A8AA036380D}" sibTransId="{E1F8F96C-A20C-45B5-AEB4-57FC5E9A4EAE}"/>
    <dgm:cxn modelId="{5A4A689A-5629-46B6-84F2-CD4E6B089F0E}" srcId="{C9AF5DE0-134C-4C0A-A80B-4A4DA7EE7621}" destId="{DCBF0B89-5760-4E67-9715-59092B7E2AE3}" srcOrd="0" destOrd="0" parTransId="{ABDE6BE8-594C-423E-89FE-DBD092B5DBEA}" sibTransId="{580F6483-22DB-47AE-9BF9-A06B002D2EBD}"/>
    <dgm:cxn modelId="{6E2FFFAD-2338-44DE-B59C-F5E608AB3774}" srcId="{C9AF5DE0-134C-4C0A-A80B-4A4DA7EE7621}" destId="{1B7D756B-EADD-4AF6-B4FD-E86DC5CF2F4A}" srcOrd="2" destOrd="0" parTransId="{74172B27-29FB-4A84-BFC1-D9BACFBD9F9E}" sibTransId="{950914B4-BBE0-44F6-8E67-5847129DF6CF}"/>
    <dgm:cxn modelId="{38A1DAAF-F816-461C-87C5-A2FA85A29645}" type="presOf" srcId="{9C735926-161A-4432-B370-3B011FC35472}" destId="{476C7E04-4FB5-45F9-A4EE-E36984A6A22E}" srcOrd="0" destOrd="0" presId="urn:microsoft.com/office/officeart/2005/8/layout/hList1"/>
    <dgm:cxn modelId="{C85558CB-E810-4715-B735-A4369F26F75B}" srcId="{A8067F05-FD6F-4A15-B650-14F465640C1D}" destId="{D5D0E7F2-1D07-44A9-8297-F1AA305F7445}" srcOrd="0" destOrd="0" parTransId="{FBD589AA-BA11-45DB-BB5E-20887B7DE61E}" sibTransId="{FA5478C6-71B2-4603-AFC2-2E879D3E5BCC}"/>
    <dgm:cxn modelId="{D89811D4-68CE-47FD-B188-7902F3215C9A}" type="presOf" srcId="{D4EE4F23-FB79-41AF-86CE-B8E5E1301506}" destId="{A3A0AE25-CDC7-477B-A962-F0C0A9FAD862}" srcOrd="0" destOrd="1" presId="urn:microsoft.com/office/officeart/2005/8/layout/hList1"/>
    <dgm:cxn modelId="{A2FFEBDB-D4D0-4B02-8827-83DB499AF3A3}" type="presOf" srcId="{D5D0E7F2-1D07-44A9-8297-F1AA305F7445}" destId="{A3A0AE25-CDC7-477B-A962-F0C0A9FAD862}" srcOrd="0" destOrd="0" presId="urn:microsoft.com/office/officeart/2005/8/layout/hList1"/>
    <dgm:cxn modelId="{107B14E1-CA53-4EE4-9E11-9B1433378EC1}" type="presOf" srcId="{54126873-05E3-448B-8D66-19E830B75C36}" destId="{73362C5D-5A7C-430B-B680-1D18ACFC4F4A}" srcOrd="0" destOrd="0" presId="urn:microsoft.com/office/officeart/2005/8/layout/hList1"/>
    <dgm:cxn modelId="{F8E75CE6-F7B4-4C03-B8BE-0008BC369D86}" srcId="{A8067F05-FD6F-4A15-B650-14F465640C1D}" destId="{D4EE4F23-FB79-41AF-86CE-B8E5E1301506}" srcOrd="1" destOrd="0" parTransId="{6E8AF601-3C82-412C-B66C-289FD21AED96}" sibTransId="{C4C9BC8E-4DA9-4A73-81F4-6901AC6948CB}"/>
    <dgm:cxn modelId="{03A8B6FD-0B1D-4643-AE3D-FA35856DD6ED}" type="presOf" srcId="{8D434C74-3C5C-4A13-9AF4-55B675CC0E28}" destId="{8668E9F8-0518-4F06-A4F9-5D1B977C19BE}" srcOrd="0" destOrd="0" presId="urn:microsoft.com/office/officeart/2005/8/layout/hList1"/>
    <dgm:cxn modelId="{17260956-82CC-467D-907C-C0525C68A26A}" type="presParOf" srcId="{0B511A75-9954-4686-9777-140E056496AD}" destId="{FC1F766D-2023-4295-9460-99601B4CF33E}" srcOrd="0" destOrd="0" presId="urn:microsoft.com/office/officeart/2005/8/layout/hList1"/>
    <dgm:cxn modelId="{CD178DD7-DD61-4B59-91A6-8149B3150E7F}" type="presParOf" srcId="{FC1F766D-2023-4295-9460-99601B4CF33E}" destId="{FB0199F9-B82B-44E6-84CA-CFB091757EA3}" srcOrd="0" destOrd="0" presId="urn:microsoft.com/office/officeart/2005/8/layout/hList1"/>
    <dgm:cxn modelId="{0DD1C1C3-81A7-4DDE-A363-58FA19ADCCE0}" type="presParOf" srcId="{FC1F766D-2023-4295-9460-99601B4CF33E}" destId="{ECDA0267-E8F1-4009-96C2-52DA17BCC17C}" srcOrd="1" destOrd="0" presId="urn:microsoft.com/office/officeart/2005/8/layout/hList1"/>
    <dgm:cxn modelId="{D14E0591-9F9D-4F3F-8E53-456C96F3AD98}" type="presParOf" srcId="{0B511A75-9954-4686-9777-140E056496AD}" destId="{ABB94FA5-0BF5-45BC-9B85-5F6B8DF84CFA}" srcOrd="1" destOrd="0" presId="urn:microsoft.com/office/officeart/2005/8/layout/hList1"/>
    <dgm:cxn modelId="{3A4AE258-B7BF-43B5-9E72-24B3B4CFD312}" type="presParOf" srcId="{0B511A75-9954-4686-9777-140E056496AD}" destId="{378C5B03-B8F8-4EA1-AD93-D0D325F1A9C9}" srcOrd="2" destOrd="0" presId="urn:microsoft.com/office/officeart/2005/8/layout/hList1"/>
    <dgm:cxn modelId="{ADEAAF74-EC05-4419-88DB-A36E10978BD3}" type="presParOf" srcId="{378C5B03-B8F8-4EA1-AD93-D0D325F1A9C9}" destId="{8668E9F8-0518-4F06-A4F9-5D1B977C19BE}" srcOrd="0" destOrd="0" presId="urn:microsoft.com/office/officeart/2005/8/layout/hList1"/>
    <dgm:cxn modelId="{AA078967-D4ED-442E-A94F-A64B9F9C4E87}" type="presParOf" srcId="{378C5B03-B8F8-4EA1-AD93-D0D325F1A9C9}" destId="{476C7E04-4FB5-45F9-A4EE-E36984A6A22E}" srcOrd="1" destOrd="0" presId="urn:microsoft.com/office/officeart/2005/8/layout/hList1"/>
    <dgm:cxn modelId="{6D94982C-2DAC-452E-9E90-8986A5426658}" type="presParOf" srcId="{0B511A75-9954-4686-9777-140E056496AD}" destId="{AD08923E-DEF1-4542-B2A0-F0BE9C7E9984}" srcOrd="3" destOrd="0" presId="urn:microsoft.com/office/officeart/2005/8/layout/hList1"/>
    <dgm:cxn modelId="{51A9B798-674B-4A75-8BE4-E3EB4AF94148}" type="presParOf" srcId="{0B511A75-9954-4686-9777-140E056496AD}" destId="{CE6993FC-4480-46CD-BDD0-21B8D0714D8A}" srcOrd="4" destOrd="0" presId="urn:microsoft.com/office/officeart/2005/8/layout/hList1"/>
    <dgm:cxn modelId="{C0DEB042-80C7-4B50-8EC9-E920F7A6CCC0}" type="presParOf" srcId="{CE6993FC-4480-46CD-BDD0-21B8D0714D8A}" destId="{9046A41B-242A-47CD-89C2-0FB36F05353C}" srcOrd="0" destOrd="0" presId="urn:microsoft.com/office/officeart/2005/8/layout/hList1"/>
    <dgm:cxn modelId="{648A9328-4DEC-4D94-8003-695B113DFB41}" type="presParOf" srcId="{CE6993FC-4480-46CD-BDD0-21B8D0714D8A}" destId="{73362C5D-5A7C-430B-B680-1D18ACFC4F4A}" srcOrd="1" destOrd="0" presId="urn:microsoft.com/office/officeart/2005/8/layout/hList1"/>
    <dgm:cxn modelId="{30AA92F9-9F37-4F53-9C51-6952F4C67DFE}" type="presParOf" srcId="{0B511A75-9954-4686-9777-140E056496AD}" destId="{89D52A49-AD24-483D-9EAA-F3F4724F57E1}" srcOrd="5" destOrd="0" presId="urn:microsoft.com/office/officeart/2005/8/layout/hList1"/>
    <dgm:cxn modelId="{CB835401-0FF1-4431-8764-A1308BAF4D17}" type="presParOf" srcId="{0B511A75-9954-4686-9777-140E056496AD}" destId="{4B2A40F4-1F6A-4952-987D-9D28701AF0BD}" srcOrd="6" destOrd="0" presId="urn:microsoft.com/office/officeart/2005/8/layout/hList1"/>
    <dgm:cxn modelId="{EA4246FD-6666-41D6-AB6D-D774749C6E62}" type="presParOf" srcId="{4B2A40F4-1F6A-4952-987D-9D28701AF0BD}" destId="{8D7D25F8-E8FF-43D8-8E2A-24D81F342588}" srcOrd="0" destOrd="0" presId="urn:microsoft.com/office/officeart/2005/8/layout/hList1"/>
    <dgm:cxn modelId="{4743D378-2878-47A9-846C-5979906E9464}" type="presParOf" srcId="{4B2A40F4-1F6A-4952-987D-9D28701AF0BD}" destId="{A3A0AE25-CDC7-477B-A962-F0C0A9FAD862}"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76CA42-C497-4756-9EE2-0C8485404641}">
      <dsp:nvSpPr>
        <dsp:cNvPr id="0" name=""/>
        <dsp:cNvSpPr/>
      </dsp:nvSpPr>
      <dsp:spPr>
        <a:xfrm>
          <a:off x="3838579" y="451218"/>
          <a:ext cx="2195888" cy="110236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ΕΠΙΤΡΟΠΟΣ ΕΠΙΚΟΙΝΩΝΙΩΝ</a:t>
          </a:r>
          <a:endParaRPr lang="en-US" sz="1800" kern="1200" dirty="0"/>
        </a:p>
      </dsp:txBody>
      <dsp:txXfrm>
        <a:off x="3870866" y="483505"/>
        <a:ext cx="2131314" cy="1037787"/>
      </dsp:txXfrm>
    </dsp:sp>
    <dsp:sp modelId="{E11E08C1-BFAB-48C4-B0F6-E9468E5D0725}">
      <dsp:nvSpPr>
        <dsp:cNvPr id="0" name=""/>
        <dsp:cNvSpPr/>
      </dsp:nvSpPr>
      <dsp:spPr>
        <a:xfrm>
          <a:off x="4890803" y="1553580"/>
          <a:ext cx="91440" cy="440944"/>
        </a:xfrm>
        <a:custGeom>
          <a:avLst/>
          <a:gdLst/>
          <a:ahLst/>
          <a:cxnLst/>
          <a:rect l="0" t="0" r="0" b="0"/>
          <a:pathLst>
            <a:path>
              <a:moveTo>
                <a:pt x="45720" y="0"/>
              </a:moveTo>
              <a:lnTo>
                <a:pt x="45720" y="440944"/>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5DBD782-9754-4D2E-B126-3CF29F8AD5CF}">
      <dsp:nvSpPr>
        <dsp:cNvPr id="0" name=""/>
        <dsp:cNvSpPr/>
      </dsp:nvSpPr>
      <dsp:spPr>
        <a:xfrm>
          <a:off x="4109752" y="1994525"/>
          <a:ext cx="1653542" cy="110236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ΑΡΧΗ ΨΗΦΙΑΚΗΣ ΑΣΦΑΛΕΙΑΣ</a:t>
          </a:r>
          <a:endParaRPr lang="en-US" sz="1800" kern="1200" dirty="0"/>
        </a:p>
      </dsp:txBody>
      <dsp:txXfrm>
        <a:off x="4142039" y="2026812"/>
        <a:ext cx="1588968" cy="1037787"/>
      </dsp:txXfrm>
    </dsp:sp>
    <dsp:sp modelId="{74FC45AC-F8BC-4D4F-9667-21CEF040EF54}">
      <dsp:nvSpPr>
        <dsp:cNvPr id="0" name=""/>
        <dsp:cNvSpPr/>
      </dsp:nvSpPr>
      <dsp:spPr>
        <a:xfrm>
          <a:off x="1046796" y="3096887"/>
          <a:ext cx="3889727" cy="440944"/>
        </a:xfrm>
        <a:custGeom>
          <a:avLst/>
          <a:gdLst/>
          <a:ahLst/>
          <a:cxnLst/>
          <a:rect l="0" t="0" r="0" b="0"/>
          <a:pathLst>
            <a:path>
              <a:moveTo>
                <a:pt x="3889727" y="0"/>
              </a:moveTo>
              <a:lnTo>
                <a:pt x="3889727" y="220472"/>
              </a:lnTo>
              <a:lnTo>
                <a:pt x="0" y="220472"/>
              </a:lnTo>
              <a:lnTo>
                <a:pt x="0" y="440944"/>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3516406-0AFD-41EE-9660-AA22F4840AF9}">
      <dsp:nvSpPr>
        <dsp:cNvPr id="0" name=""/>
        <dsp:cNvSpPr/>
      </dsp:nvSpPr>
      <dsp:spPr>
        <a:xfrm>
          <a:off x="4708" y="3537831"/>
          <a:ext cx="2084174" cy="144476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ΡΥΘΜΙΣΗ </a:t>
          </a:r>
        </a:p>
        <a:p>
          <a:pPr marL="0" lvl="0" indent="0" algn="ctr" defTabSz="800100">
            <a:lnSpc>
              <a:spcPct val="90000"/>
            </a:lnSpc>
            <a:spcBef>
              <a:spcPct val="0"/>
            </a:spcBef>
            <a:spcAft>
              <a:spcPct val="35000"/>
            </a:spcAft>
            <a:buNone/>
          </a:pPr>
          <a:r>
            <a:rPr lang="el-GR" sz="1800" kern="1200" dirty="0"/>
            <a:t>ΣΤΡΑΤΗΓΙΚΗ </a:t>
          </a:r>
        </a:p>
        <a:p>
          <a:pPr marL="0" lvl="0" indent="0" algn="ctr" defTabSz="800100">
            <a:lnSpc>
              <a:spcPct val="90000"/>
            </a:lnSpc>
            <a:spcBef>
              <a:spcPct val="0"/>
            </a:spcBef>
            <a:spcAft>
              <a:spcPct val="35000"/>
            </a:spcAft>
            <a:buNone/>
          </a:pPr>
          <a:r>
            <a:rPr lang="el-GR" sz="1800" kern="1200" dirty="0"/>
            <a:t>ΕΠΟΠΤΕΙΑ</a:t>
          </a:r>
          <a:endParaRPr lang="en-US" sz="1800" kern="1200" dirty="0"/>
        </a:p>
      </dsp:txBody>
      <dsp:txXfrm>
        <a:off x="47024" y="3580147"/>
        <a:ext cx="1999542" cy="1360134"/>
      </dsp:txXfrm>
    </dsp:sp>
    <dsp:sp modelId="{45AE327B-D451-4B59-8D1A-AC240D5CF8E3}">
      <dsp:nvSpPr>
        <dsp:cNvPr id="0" name=""/>
        <dsp:cNvSpPr/>
      </dsp:nvSpPr>
      <dsp:spPr>
        <a:xfrm>
          <a:off x="3552161" y="3096887"/>
          <a:ext cx="1384362" cy="440944"/>
        </a:xfrm>
        <a:custGeom>
          <a:avLst/>
          <a:gdLst/>
          <a:ahLst/>
          <a:cxnLst/>
          <a:rect l="0" t="0" r="0" b="0"/>
          <a:pathLst>
            <a:path>
              <a:moveTo>
                <a:pt x="1384362" y="0"/>
              </a:moveTo>
              <a:lnTo>
                <a:pt x="1384362" y="220472"/>
              </a:lnTo>
              <a:lnTo>
                <a:pt x="0" y="220472"/>
              </a:lnTo>
              <a:lnTo>
                <a:pt x="0" y="440944"/>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FA31BDE-4C5E-4CB1-B75E-E07D14C20549}">
      <dsp:nvSpPr>
        <dsp:cNvPr id="0" name=""/>
        <dsp:cNvSpPr/>
      </dsp:nvSpPr>
      <dsp:spPr>
        <a:xfrm>
          <a:off x="2535737" y="3537831"/>
          <a:ext cx="2032848" cy="151623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ΕΘΝΙΚΟ</a:t>
          </a:r>
        </a:p>
        <a:p>
          <a:pPr marL="0" lvl="0" indent="0" algn="ctr" defTabSz="800100">
            <a:lnSpc>
              <a:spcPct val="90000"/>
            </a:lnSpc>
            <a:spcBef>
              <a:spcPct val="0"/>
            </a:spcBef>
            <a:spcAft>
              <a:spcPct val="35000"/>
            </a:spcAft>
            <a:buNone/>
          </a:pPr>
          <a:r>
            <a:rPr lang="en-US" sz="1800" kern="1200" dirty="0"/>
            <a:t> CSIRT-CY</a:t>
          </a:r>
        </a:p>
      </dsp:txBody>
      <dsp:txXfrm>
        <a:off x="2580146" y="3582240"/>
        <a:ext cx="1944030" cy="1427414"/>
      </dsp:txXfrm>
    </dsp:sp>
    <dsp:sp modelId="{C9FFD595-4168-4201-A44A-6B77BB2667B1}">
      <dsp:nvSpPr>
        <dsp:cNvPr id="0" name=""/>
        <dsp:cNvSpPr/>
      </dsp:nvSpPr>
      <dsp:spPr>
        <a:xfrm>
          <a:off x="4936524" y="3096887"/>
          <a:ext cx="1296542" cy="440944"/>
        </a:xfrm>
        <a:custGeom>
          <a:avLst/>
          <a:gdLst/>
          <a:ahLst/>
          <a:cxnLst/>
          <a:rect l="0" t="0" r="0" b="0"/>
          <a:pathLst>
            <a:path>
              <a:moveTo>
                <a:pt x="0" y="0"/>
              </a:moveTo>
              <a:lnTo>
                <a:pt x="0" y="220472"/>
              </a:lnTo>
              <a:lnTo>
                <a:pt x="1296542" y="220472"/>
              </a:lnTo>
              <a:lnTo>
                <a:pt x="1296542" y="440944"/>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885BF4C-6C4C-4AD4-AF87-846753B66082}">
      <dsp:nvSpPr>
        <dsp:cNvPr id="0" name=""/>
        <dsp:cNvSpPr/>
      </dsp:nvSpPr>
      <dsp:spPr>
        <a:xfrm>
          <a:off x="5113858" y="3537831"/>
          <a:ext cx="2238417" cy="149530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ΕΘΝΙΚΗ ΑΡΧΗ ΠΙΣΤΟΠΟΙΗΣΗΣ ΚΥΒΕΡΝΟΑΣΦΑΛΕΙΑΣ</a:t>
          </a:r>
          <a:endParaRPr lang="en-US" sz="1800" kern="1200" dirty="0"/>
        </a:p>
        <a:p>
          <a:pPr marL="0" lvl="0" indent="0" algn="ctr" defTabSz="800100">
            <a:lnSpc>
              <a:spcPct val="90000"/>
            </a:lnSpc>
            <a:spcBef>
              <a:spcPct val="0"/>
            </a:spcBef>
            <a:spcAft>
              <a:spcPct val="35000"/>
            </a:spcAft>
            <a:buNone/>
          </a:pPr>
          <a:r>
            <a:rPr lang="en-US" sz="1800" kern="1200" dirty="0"/>
            <a:t>NCCA</a:t>
          </a:r>
        </a:p>
      </dsp:txBody>
      <dsp:txXfrm>
        <a:off x="5157654" y="3581627"/>
        <a:ext cx="2150825" cy="1407717"/>
      </dsp:txXfrm>
    </dsp:sp>
    <dsp:sp modelId="{924627B0-E5C8-4D42-9BD8-9D0B0D28583D}">
      <dsp:nvSpPr>
        <dsp:cNvPr id="0" name=""/>
        <dsp:cNvSpPr/>
      </dsp:nvSpPr>
      <dsp:spPr>
        <a:xfrm>
          <a:off x="4936524" y="3096887"/>
          <a:ext cx="3921814" cy="440944"/>
        </a:xfrm>
        <a:custGeom>
          <a:avLst/>
          <a:gdLst/>
          <a:ahLst/>
          <a:cxnLst/>
          <a:rect l="0" t="0" r="0" b="0"/>
          <a:pathLst>
            <a:path>
              <a:moveTo>
                <a:pt x="0" y="0"/>
              </a:moveTo>
              <a:lnTo>
                <a:pt x="0" y="220472"/>
              </a:lnTo>
              <a:lnTo>
                <a:pt x="3921814" y="220472"/>
              </a:lnTo>
              <a:lnTo>
                <a:pt x="3921814" y="440944"/>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63531D5-1110-4015-AB7E-2FA5387520C8}">
      <dsp:nvSpPr>
        <dsp:cNvPr id="0" name=""/>
        <dsp:cNvSpPr/>
      </dsp:nvSpPr>
      <dsp:spPr>
        <a:xfrm>
          <a:off x="7848338" y="3537831"/>
          <a:ext cx="2020000" cy="157021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ΕΘΝΙΚΟ ΣΥΝΤΟΝΙΣΤΙΚΟ ΚΕΝΤΡΟ</a:t>
          </a:r>
          <a:endParaRPr lang="en-US" sz="1800" kern="1200" dirty="0"/>
        </a:p>
        <a:p>
          <a:pPr marL="0" lvl="0" indent="0" algn="ctr" defTabSz="800100">
            <a:lnSpc>
              <a:spcPct val="90000"/>
            </a:lnSpc>
            <a:spcBef>
              <a:spcPct val="0"/>
            </a:spcBef>
            <a:spcAft>
              <a:spcPct val="35000"/>
            </a:spcAft>
            <a:buNone/>
          </a:pPr>
          <a:r>
            <a:rPr lang="en-US" sz="1800" kern="1200" dirty="0"/>
            <a:t>NCC-CY</a:t>
          </a:r>
        </a:p>
      </dsp:txBody>
      <dsp:txXfrm>
        <a:off x="7894328" y="3583821"/>
        <a:ext cx="1928020" cy="14782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21B92-30E9-45FF-BF5B-712253686F44}">
      <dsp:nvSpPr>
        <dsp:cNvPr id="0" name=""/>
        <dsp:cNvSpPr/>
      </dsp:nvSpPr>
      <dsp:spPr>
        <a:xfrm>
          <a:off x="0" y="1078281"/>
          <a:ext cx="5004077" cy="133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30093E-DEA8-4197-B3A1-F19E82B287A7}">
      <dsp:nvSpPr>
        <dsp:cNvPr id="0" name=""/>
        <dsp:cNvSpPr/>
      </dsp:nvSpPr>
      <dsp:spPr>
        <a:xfrm>
          <a:off x="250203" y="12455"/>
          <a:ext cx="3502853" cy="18481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2400" tIns="0" rIns="132400" bIns="0" numCol="1" spcCol="1270" anchor="ctr" anchorCtr="0">
          <a:noAutofit/>
        </a:bodyPr>
        <a:lstStyle/>
        <a:p>
          <a:pPr marL="0" lvl="0" indent="0" algn="ctr" defTabSz="889000">
            <a:lnSpc>
              <a:spcPct val="90000"/>
            </a:lnSpc>
            <a:spcBef>
              <a:spcPct val="0"/>
            </a:spcBef>
            <a:spcAft>
              <a:spcPct val="35000"/>
            </a:spcAft>
            <a:buNone/>
          </a:pPr>
          <a:r>
            <a:rPr lang="en-GB" sz="2000" kern="1200" dirty="0"/>
            <a:t>46% </a:t>
          </a:r>
          <a:r>
            <a:rPr lang="el-GR" sz="2000" kern="1200" dirty="0"/>
            <a:t>άγνοια εκπαιδεύσεων και σεμιναρίων ευαισθητοποίησης σε θέματα </a:t>
          </a:r>
          <a:r>
            <a:rPr lang="el-GR" sz="2000" kern="1200" dirty="0" err="1"/>
            <a:t>κυβερνοασφάλειας</a:t>
          </a:r>
          <a:endParaRPr lang="en-US" sz="2000" kern="1200" dirty="0"/>
        </a:p>
      </dsp:txBody>
      <dsp:txXfrm>
        <a:off x="340420" y="102672"/>
        <a:ext cx="3322419" cy="1667671"/>
      </dsp:txXfrm>
    </dsp:sp>
    <dsp:sp modelId="{F27D713A-45A2-4810-9D45-2B6ABA39CA47}">
      <dsp:nvSpPr>
        <dsp:cNvPr id="0" name=""/>
        <dsp:cNvSpPr/>
      </dsp:nvSpPr>
      <dsp:spPr>
        <a:xfrm>
          <a:off x="0" y="3482361"/>
          <a:ext cx="5004077" cy="133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630419-622E-4234-94C0-07026C126354}">
      <dsp:nvSpPr>
        <dsp:cNvPr id="0" name=""/>
        <dsp:cNvSpPr/>
      </dsp:nvSpPr>
      <dsp:spPr>
        <a:xfrm>
          <a:off x="250203" y="2700081"/>
          <a:ext cx="3502853" cy="1564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2400" tIns="0" rIns="132400" bIns="0" numCol="1" spcCol="1270" anchor="ctr" anchorCtr="0">
          <a:noAutofit/>
        </a:bodyPr>
        <a:lstStyle/>
        <a:p>
          <a:pPr marL="0" lvl="0" indent="0" algn="ctr" defTabSz="977900">
            <a:lnSpc>
              <a:spcPct val="90000"/>
            </a:lnSpc>
            <a:spcBef>
              <a:spcPct val="0"/>
            </a:spcBef>
            <a:spcAft>
              <a:spcPct val="35000"/>
            </a:spcAft>
            <a:buNone/>
          </a:pPr>
          <a:r>
            <a:rPr lang="el-GR" sz="2200" kern="1200" dirty="0"/>
            <a:t>Μόνο το 17% συμμετείχε σε εκπαιδεύσεις και σεμινάρια</a:t>
          </a:r>
          <a:endParaRPr lang="en-US" sz="2200" kern="1200" dirty="0"/>
        </a:p>
      </dsp:txBody>
      <dsp:txXfrm>
        <a:off x="326579" y="2776457"/>
        <a:ext cx="3350101" cy="14118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21B92-30E9-45FF-BF5B-712253686F44}">
      <dsp:nvSpPr>
        <dsp:cNvPr id="0" name=""/>
        <dsp:cNvSpPr/>
      </dsp:nvSpPr>
      <dsp:spPr>
        <a:xfrm>
          <a:off x="0" y="1008275"/>
          <a:ext cx="5004077" cy="136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30093E-DEA8-4197-B3A1-F19E82B287A7}">
      <dsp:nvSpPr>
        <dsp:cNvPr id="0" name=""/>
        <dsp:cNvSpPr/>
      </dsp:nvSpPr>
      <dsp:spPr>
        <a:xfrm>
          <a:off x="250203" y="22722"/>
          <a:ext cx="3502853" cy="17717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2400" tIns="0" rIns="132400" bIns="0" numCol="1" spcCol="1270" anchor="ctr" anchorCtr="0">
          <a:noAutofit/>
        </a:bodyPr>
        <a:lstStyle/>
        <a:p>
          <a:pPr marL="0" lvl="0" indent="0" algn="ctr" defTabSz="889000">
            <a:lnSpc>
              <a:spcPct val="90000"/>
            </a:lnSpc>
            <a:spcBef>
              <a:spcPct val="0"/>
            </a:spcBef>
            <a:spcAft>
              <a:spcPct val="35000"/>
            </a:spcAft>
            <a:buNone/>
          </a:pPr>
          <a:r>
            <a:rPr lang="el-GR" sz="2000" kern="1200" dirty="0"/>
            <a:t>74% άγνοια εκπαιδεύσεων και σεμιναρίων ευαισθητοποίησης σε θέματα </a:t>
          </a:r>
          <a:r>
            <a:rPr lang="el-GR" sz="2000" kern="1200" dirty="0" err="1"/>
            <a:t>κυβερνοασφάλειας</a:t>
          </a:r>
          <a:endParaRPr lang="en-US" sz="2000" kern="1200" dirty="0"/>
        </a:p>
      </dsp:txBody>
      <dsp:txXfrm>
        <a:off x="336694" y="109213"/>
        <a:ext cx="3329871" cy="1598790"/>
      </dsp:txXfrm>
    </dsp:sp>
    <dsp:sp modelId="{F27D713A-45A2-4810-9D45-2B6ABA39CA47}">
      <dsp:nvSpPr>
        <dsp:cNvPr id="0" name=""/>
        <dsp:cNvSpPr/>
      </dsp:nvSpPr>
      <dsp:spPr>
        <a:xfrm>
          <a:off x="0" y="3446894"/>
          <a:ext cx="5004077" cy="136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630419-622E-4234-94C0-07026C126354}">
      <dsp:nvSpPr>
        <dsp:cNvPr id="0" name=""/>
        <dsp:cNvSpPr/>
      </dsp:nvSpPr>
      <dsp:spPr>
        <a:xfrm>
          <a:off x="250203" y="2649854"/>
          <a:ext cx="3502853" cy="1594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2400" tIns="0" rIns="132400" bIns="0" numCol="1" spcCol="1270" anchor="ctr" anchorCtr="0">
          <a:noAutofit/>
        </a:bodyPr>
        <a:lstStyle/>
        <a:p>
          <a:pPr marL="0" lvl="0" indent="0" algn="ctr" defTabSz="977900">
            <a:lnSpc>
              <a:spcPct val="90000"/>
            </a:lnSpc>
            <a:spcBef>
              <a:spcPct val="0"/>
            </a:spcBef>
            <a:spcAft>
              <a:spcPct val="35000"/>
            </a:spcAft>
            <a:buNone/>
          </a:pPr>
          <a:r>
            <a:rPr lang="el-GR" sz="2200" kern="1200" dirty="0"/>
            <a:t>Μόνο το 11% συμμετείχε σε εκπαιδεύσεις και σεμινάρια</a:t>
          </a:r>
          <a:endParaRPr lang="en-US" sz="2200" kern="1200" dirty="0"/>
        </a:p>
      </dsp:txBody>
      <dsp:txXfrm>
        <a:off x="328020" y="2727671"/>
        <a:ext cx="3347219" cy="14384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0199F9-B82B-44E6-84CA-CFB091757EA3}">
      <dsp:nvSpPr>
        <dsp:cNvPr id="0" name=""/>
        <dsp:cNvSpPr/>
      </dsp:nvSpPr>
      <dsp:spPr>
        <a:xfrm>
          <a:off x="3271" y="1499702"/>
          <a:ext cx="1966958" cy="58304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l-GR" sz="1600" kern="1200" dirty="0"/>
            <a:t>Οριζόντιες Απαιτήσεις</a:t>
          </a:r>
          <a:endParaRPr lang="en-US" sz="1600" kern="1200" dirty="0"/>
        </a:p>
      </dsp:txBody>
      <dsp:txXfrm>
        <a:off x="3271" y="1499702"/>
        <a:ext cx="1966958" cy="583043"/>
      </dsp:txXfrm>
    </dsp:sp>
    <dsp:sp modelId="{ECDA0267-E8F1-4009-96C2-52DA17BCC17C}">
      <dsp:nvSpPr>
        <dsp:cNvPr id="0" name=""/>
        <dsp:cNvSpPr/>
      </dsp:nvSpPr>
      <dsp:spPr>
        <a:xfrm>
          <a:off x="3271" y="2082746"/>
          <a:ext cx="1966958" cy="247873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14300" lvl="1" indent="0" algn="l" defTabSz="711200">
            <a:lnSpc>
              <a:spcPct val="90000"/>
            </a:lnSpc>
            <a:spcBef>
              <a:spcPct val="0"/>
            </a:spcBef>
            <a:spcAft>
              <a:spcPct val="15000"/>
            </a:spcAft>
            <a:buNone/>
          </a:pPr>
          <a:r>
            <a:rPr lang="el-GR" sz="1600" b="1" kern="1200" dirty="0"/>
            <a:t>ΚΔΠ 389</a:t>
          </a:r>
          <a:endParaRPr lang="en-US" sz="1600" b="1" kern="1200" dirty="0"/>
        </a:p>
        <a:p>
          <a:pPr marL="114300" lvl="1" indent="0" algn="l" defTabSz="711200">
            <a:lnSpc>
              <a:spcPct val="90000"/>
            </a:lnSpc>
            <a:spcBef>
              <a:spcPct val="0"/>
            </a:spcBef>
            <a:spcAft>
              <a:spcPct val="15000"/>
            </a:spcAft>
            <a:buNone/>
          </a:pPr>
          <a:r>
            <a:rPr lang="en-GB" sz="1600" b="0" kern="1200" dirty="0"/>
            <a:t>70 </a:t>
          </a:r>
          <a:r>
            <a:rPr lang="el-GR" sz="1600" b="0" kern="1200" dirty="0"/>
            <a:t>οργανωτικά και τεχνικά μέτρα</a:t>
          </a:r>
          <a:endParaRPr lang="en-US" sz="1600" b="0" kern="1200" dirty="0"/>
        </a:p>
        <a:p>
          <a:pPr marL="114300" lvl="1" indent="0" algn="l" defTabSz="711200">
            <a:lnSpc>
              <a:spcPct val="90000"/>
            </a:lnSpc>
            <a:spcBef>
              <a:spcPct val="0"/>
            </a:spcBef>
            <a:spcAft>
              <a:spcPct val="15000"/>
            </a:spcAft>
            <a:buNone/>
          </a:pPr>
          <a:r>
            <a:rPr lang="el-GR" sz="1600" b="0" kern="1200" dirty="0"/>
            <a:t>Καλές πρακτικές βάση ευρωπαϊκών και διεθνών προτύπων</a:t>
          </a:r>
          <a:endParaRPr lang="en-US" sz="1600" b="0" kern="1200" dirty="0"/>
        </a:p>
      </dsp:txBody>
      <dsp:txXfrm>
        <a:off x="3271" y="2082746"/>
        <a:ext cx="1966958" cy="2478735"/>
      </dsp:txXfrm>
    </dsp:sp>
    <dsp:sp modelId="{8668E9F8-0518-4F06-A4F9-5D1B977C19BE}">
      <dsp:nvSpPr>
        <dsp:cNvPr id="0" name=""/>
        <dsp:cNvSpPr/>
      </dsp:nvSpPr>
      <dsp:spPr>
        <a:xfrm>
          <a:off x="2245603" y="1499702"/>
          <a:ext cx="1966958" cy="583043"/>
        </a:xfrm>
        <a:prstGeom prst="rect">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l-GR" sz="1600" kern="1200" dirty="0"/>
            <a:t>Στόχος</a:t>
          </a:r>
          <a:endParaRPr lang="en-US" sz="1600" kern="1200" dirty="0"/>
        </a:p>
      </dsp:txBody>
      <dsp:txXfrm>
        <a:off x="2245603" y="1499702"/>
        <a:ext cx="1966958" cy="583043"/>
      </dsp:txXfrm>
    </dsp:sp>
    <dsp:sp modelId="{476C7E04-4FB5-45F9-A4EE-E36984A6A22E}">
      <dsp:nvSpPr>
        <dsp:cNvPr id="0" name=""/>
        <dsp:cNvSpPr/>
      </dsp:nvSpPr>
      <dsp:spPr>
        <a:xfrm>
          <a:off x="2245603" y="2082746"/>
          <a:ext cx="1966958" cy="2478735"/>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14300" lvl="1" indent="0" algn="l" defTabSz="711200">
            <a:lnSpc>
              <a:spcPct val="90000"/>
            </a:lnSpc>
            <a:spcBef>
              <a:spcPct val="0"/>
            </a:spcBef>
            <a:spcAft>
              <a:spcPct val="15000"/>
            </a:spcAft>
            <a:buNone/>
          </a:pPr>
          <a:r>
            <a:rPr lang="el-GR" sz="1600" kern="1200" dirty="0"/>
            <a:t>Η Τακτική αξιολόγηση και βελτίωση των ικανοτήτων του Φορέα στα θέματα κυβερνοασφάλειας με την πάροδο του χρόνου μέσω δομημένης προσέγγισης</a:t>
          </a:r>
          <a:endParaRPr lang="en-US" sz="1600" kern="1200" dirty="0"/>
        </a:p>
      </dsp:txBody>
      <dsp:txXfrm>
        <a:off x="2245603" y="2082746"/>
        <a:ext cx="1966958" cy="2478735"/>
      </dsp:txXfrm>
    </dsp:sp>
    <dsp:sp modelId="{9046A41B-242A-47CD-89C2-0FB36F05353C}">
      <dsp:nvSpPr>
        <dsp:cNvPr id="0" name=""/>
        <dsp:cNvSpPr/>
      </dsp:nvSpPr>
      <dsp:spPr>
        <a:xfrm>
          <a:off x="4487936" y="1499702"/>
          <a:ext cx="1966958" cy="583043"/>
        </a:xfrm>
        <a:prstGeom prst="rect">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l-GR" sz="1600" kern="1200" dirty="0"/>
            <a:t>Επίπεδο ωριμότητας</a:t>
          </a:r>
          <a:endParaRPr lang="en-US" sz="1600" kern="1200" dirty="0"/>
        </a:p>
      </dsp:txBody>
      <dsp:txXfrm>
        <a:off x="4487936" y="1499702"/>
        <a:ext cx="1966958" cy="583043"/>
      </dsp:txXfrm>
    </dsp:sp>
    <dsp:sp modelId="{73362C5D-5A7C-430B-B680-1D18ACFC4F4A}">
      <dsp:nvSpPr>
        <dsp:cNvPr id="0" name=""/>
        <dsp:cNvSpPr/>
      </dsp:nvSpPr>
      <dsp:spPr>
        <a:xfrm>
          <a:off x="4487936" y="2082746"/>
          <a:ext cx="1966958" cy="2478735"/>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93663" lvl="1" indent="0" algn="l" defTabSz="711200">
            <a:lnSpc>
              <a:spcPct val="90000"/>
            </a:lnSpc>
            <a:spcBef>
              <a:spcPct val="0"/>
            </a:spcBef>
            <a:spcAft>
              <a:spcPct val="15000"/>
            </a:spcAft>
            <a:buNone/>
          </a:pPr>
          <a:r>
            <a:rPr lang="el-GR" sz="1600" kern="1200" dirty="0"/>
            <a:t>Αποτύπωση επιπέδου </a:t>
          </a:r>
          <a:r>
            <a:rPr lang="el-GR" sz="1600" b="1" kern="1200" dirty="0"/>
            <a:t>ασφαλείας</a:t>
          </a:r>
          <a:r>
            <a:rPr lang="en-GB" sz="1600" b="1" kern="1200" dirty="0"/>
            <a:t> </a:t>
          </a:r>
          <a:r>
            <a:rPr lang="el-GR" sz="1600" b="0" kern="1200" dirty="0"/>
            <a:t>του Φορέα</a:t>
          </a:r>
          <a:endParaRPr lang="en-US" sz="1600" b="1" kern="1200" dirty="0"/>
        </a:p>
        <a:p>
          <a:pPr marL="93663" lvl="1" indent="0" algn="l" defTabSz="711200">
            <a:lnSpc>
              <a:spcPct val="90000"/>
            </a:lnSpc>
            <a:spcBef>
              <a:spcPct val="0"/>
            </a:spcBef>
            <a:spcAft>
              <a:spcPct val="15000"/>
            </a:spcAft>
            <a:buNone/>
          </a:pPr>
          <a:r>
            <a:rPr lang="el-GR" sz="1600" b="0" kern="1200" dirty="0"/>
            <a:t>Κλίμακα ωριμότητας από το 0 (χαμηλό) ως το 5 (υψηλό). </a:t>
          </a:r>
          <a:endParaRPr lang="en-US" sz="1600" b="0" kern="1200" dirty="0"/>
        </a:p>
        <a:p>
          <a:pPr marL="171450" lvl="1" indent="-171450" algn="l" defTabSz="711200">
            <a:lnSpc>
              <a:spcPct val="90000"/>
            </a:lnSpc>
            <a:spcBef>
              <a:spcPct val="0"/>
            </a:spcBef>
            <a:spcAft>
              <a:spcPct val="15000"/>
            </a:spcAft>
            <a:buChar char="•"/>
          </a:pPr>
          <a:endParaRPr lang="en-US" sz="1600" b="0" kern="1200" dirty="0"/>
        </a:p>
      </dsp:txBody>
      <dsp:txXfrm>
        <a:off x="4487936" y="2082746"/>
        <a:ext cx="1966958" cy="2478735"/>
      </dsp:txXfrm>
    </dsp:sp>
    <dsp:sp modelId="{8D7D25F8-E8FF-43D8-8E2A-24D81F342588}">
      <dsp:nvSpPr>
        <dsp:cNvPr id="0" name=""/>
        <dsp:cNvSpPr/>
      </dsp:nvSpPr>
      <dsp:spPr>
        <a:xfrm>
          <a:off x="6730268" y="1499702"/>
          <a:ext cx="1966958" cy="583043"/>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l-GR" sz="1600" kern="1200" dirty="0"/>
            <a:t>Αξιολόγηση Φορέα</a:t>
          </a:r>
          <a:endParaRPr lang="en-US" sz="1600" kern="1200" dirty="0"/>
        </a:p>
      </dsp:txBody>
      <dsp:txXfrm>
        <a:off x="6730268" y="1499702"/>
        <a:ext cx="1966958" cy="583043"/>
      </dsp:txXfrm>
    </dsp:sp>
    <dsp:sp modelId="{A3A0AE25-CDC7-477B-A962-F0C0A9FAD862}">
      <dsp:nvSpPr>
        <dsp:cNvPr id="0" name=""/>
        <dsp:cNvSpPr/>
      </dsp:nvSpPr>
      <dsp:spPr>
        <a:xfrm>
          <a:off x="6730268" y="2082746"/>
          <a:ext cx="1966958" cy="2478735"/>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93663" lvl="1" indent="0" algn="l" defTabSz="711200">
            <a:lnSpc>
              <a:spcPct val="90000"/>
            </a:lnSpc>
            <a:spcBef>
              <a:spcPct val="0"/>
            </a:spcBef>
            <a:spcAft>
              <a:spcPct val="15000"/>
            </a:spcAft>
            <a:buNone/>
          </a:pPr>
          <a:r>
            <a:rPr lang="el-GR" sz="1600" kern="1200" dirty="0"/>
            <a:t>Μέσω</a:t>
          </a:r>
          <a:r>
            <a:rPr lang="el-GR" sz="1600" kern="1200" baseline="0" dirty="0"/>
            <a:t> πιστοποιημένων ελεγκτών κυβερνοασφάλειας.</a:t>
          </a:r>
          <a:endParaRPr lang="en-US" sz="1600" kern="1200" dirty="0"/>
        </a:p>
        <a:p>
          <a:pPr marL="93663" lvl="1" indent="0" algn="l" defTabSz="711200">
            <a:lnSpc>
              <a:spcPct val="90000"/>
            </a:lnSpc>
            <a:spcBef>
              <a:spcPct val="0"/>
            </a:spcBef>
            <a:spcAft>
              <a:spcPct val="15000"/>
            </a:spcAft>
            <a:buNone/>
          </a:pPr>
          <a:r>
            <a:rPr lang="el-GR" sz="1600" kern="1200" dirty="0"/>
            <a:t>Δημιουργία μητρώου μετά από εκπαίδευση/ εξέταση σε συνεργασία με </a:t>
          </a:r>
          <a:r>
            <a:rPr lang="en-GB" sz="1600" kern="1200" dirty="0"/>
            <a:t>CYS</a:t>
          </a:r>
          <a:endParaRPr lang="en-US" sz="1600" kern="1200" dirty="0"/>
        </a:p>
      </dsp:txBody>
      <dsp:txXfrm>
        <a:off x="6730268" y="2082746"/>
        <a:ext cx="1966958" cy="24787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86B50BE-7812-4193-8237-FBF20D4CB0CD}" type="datetimeFigureOut">
              <a:rPr lang="en-GB" smtClean="0"/>
              <a:t>08/07/2026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4D3A9F89-290C-4EAC-893D-7D2408B5E9DE}" type="slidenum">
              <a:rPr lang="en-GB" smtClean="0"/>
              <a:t>‹#›</a:t>
            </a:fld>
            <a:endParaRPr lang="en-GB"/>
          </a:p>
        </p:txBody>
      </p:sp>
    </p:spTree>
    <p:extLst>
      <p:ext uri="{BB962C8B-B14F-4D97-AF65-F5344CB8AC3E}">
        <p14:creationId xmlns:p14="http://schemas.microsoft.com/office/powerpoint/2010/main" val="887157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924B98F-50F9-47A3-BD84-C8593B5E6B76}" type="datetimeFigureOut">
              <a:rPr lang="en-GB" smtClean="0"/>
              <a:t>08/07/2026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8F57F68-4C98-4075-BC94-F0E6CA38D798}" type="slidenum">
              <a:rPr lang="en-GB" smtClean="0"/>
              <a:t>‹#›</a:t>
            </a:fld>
            <a:endParaRPr lang="en-GB"/>
          </a:p>
        </p:txBody>
      </p:sp>
    </p:spTree>
    <p:extLst>
      <p:ext uri="{BB962C8B-B14F-4D97-AF65-F5344CB8AC3E}">
        <p14:creationId xmlns:p14="http://schemas.microsoft.com/office/powerpoint/2010/main" val="206821754"/>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F57F68-4C98-4075-BC94-F0E6CA38D798}" type="slidenum">
              <a:rPr lang="en-GB" smtClean="0"/>
              <a:t>1</a:t>
            </a:fld>
            <a:endParaRPr lang="en-GB"/>
          </a:p>
        </p:txBody>
      </p:sp>
    </p:spTree>
    <p:extLst>
      <p:ext uri="{BB962C8B-B14F-4D97-AF65-F5344CB8AC3E}">
        <p14:creationId xmlns:p14="http://schemas.microsoft.com/office/powerpoint/2010/main" val="2730306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0" i="0">
                <a:solidFill>
                  <a:srgbClr val="000000"/>
                </a:solidFill>
                <a:effectLst/>
                <a:latin typeface="Poppins" panose="00000500000000000000" pitchFamily="2" charset="0"/>
              </a:rPr>
              <a:t>διορθωση</a:t>
            </a:r>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13</a:t>
            </a:fld>
            <a:endParaRPr lang="en-US"/>
          </a:p>
        </p:txBody>
      </p:sp>
    </p:spTree>
    <p:extLst>
      <p:ext uri="{BB962C8B-B14F-4D97-AF65-F5344CB8AC3E}">
        <p14:creationId xmlns:p14="http://schemas.microsoft.com/office/powerpoint/2010/main" val="1029945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err="1"/>
              <a:t>διορθωση</a:t>
            </a:r>
            <a:endParaRPr lang="en-GB"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85982-7591-4DA4-A305-8F57D6C9FE35}" type="slidenum">
              <a:rPr lang="en-GB" smtClean="0"/>
              <a:t>14</a:t>
            </a:fld>
            <a:endParaRPr lang="en-GB"/>
          </a:p>
        </p:txBody>
      </p:sp>
    </p:spTree>
    <p:extLst>
      <p:ext uri="{BB962C8B-B14F-4D97-AF65-F5344CB8AC3E}">
        <p14:creationId xmlns:p14="http://schemas.microsoft.com/office/powerpoint/2010/main" val="279571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15</a:t>
            </a:fld>
            <a:endParaRPr lang="en-US"/>
          </a:p>
        </p:txBody>
      </p:sp>
    </p:spTree>
    <p:extLst>
      <p:ext uri="{BB962C8B-B14F-4D97-AF65-F5344CB8AC3E}">
        <p14:creationId xmlns:p14="http://schemas.microsoft.com/office/powerpoint/2010/main" val="3625348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l-GR" b="0" i="0" dirty="0">
                <a:solidFill>
                  <a:srgbClr val="000000"/>
                </a:solidFill>
                <a:effectLst/>
                <a:latin typeface="Poppins" panose="00000500000000000000" pitchFamily="2" charset="0"/>
              </a:rPr>
              <a:t>Η Πρόσκληση συγχρηματοδοτείται από την Κυπριακή Δημοκρατία και το Πρόγραμμα «Ψηφιακή Ευρώπη» της Ευρωπαϊκής Ένωσης, στο πλαίσιο υλοποίησης του Ευρωπαϊκού Έργου «</a:t>
            </a:r>
            <a:r>
              <a:rPr lang="en-US" b="0" i="0" dirty="0">
                <a:solidFill>
                  <a:srgbClr val="000000"/>
                </a:solidFill>
                <a:effectLst/>
                <a:latin typeface="Poppins" panose="00000500000000000000" pitchFamily="2" charset="0"/>
              </a:rPr>
              <a:t>N4CY-Development of the National Cybersecurity Coordination Centre of the Republic of Cyprus» (Grant Agreement 101101331).</a:t>
            </a:r>
            <a:r>
              <a:rPr lang="el-GR" b="0" i="0" dirty="0">
                <a:solidFill>
                  <a:srgbClr val="000000"/>
                </a:solidFill>
                <a:effectLst/>
                <a:latin typeface="Poppins" panose="00000500000000000000" pitchFamily="2" charset="0"/>
              </a:rPr>
              <a:t> </a:t>
            </a:r>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16</a:t>
            </a:fld>
            <a:endParaRPr lang="en-US"/>
          </a:p>
        </p:txBody>
      </p:sp>
    </p:spTree>
    <p:extLst>
      <p:ext uri="{BB962C8B-B14F-4D97-AF65-F5344CB8AC3E}">
        <p14:creationId xmlns:p14="http://schemas.microsoft.com/office/powerpoint/2010/main" val="401836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l-GR" b="0" i="0" dirty="0">
                <a:solidFill>
                  <a:srgbClr val="000000"/>
                </a:solidFill>
                <a:effectLst/>
                <a:latin typeface="Poppins" panose="00000500000000000000" pitchFamily="2" charset="0"/>
              </a:rPr>
              <a:t>Ο σκοπός της Ακαδημίας είναι να βοηθήσει την αγορά εργασίας στην στελέχωση θέσεων που αφορούν</a:t>
            </a:r>
            <a:r>
              <a:rPr lang="en-GB" b="0" i="0" baseline="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τον κλάδο Τεχνολογίας Πληροφοριών, Επικοινωνιών και Κυβερνοασφάλειας (ICT) μέσω της</a:t>
            </a:r>
            <a:r>
              <a:rPr lang="en-GB" b="0" i="0" dirty="0">
                <a:solidFill>
                  <a:srgbClr val="000000"/>
                </a:solidFill>
                <a:effectLst/>
                <a:latin typeface="Poppins" panose="00000500000000000000" pitchFamily="2" charset="0"/>
              </a:rPr>
              <a:t> </a:t>
            </a:r>
            <a:r>
              <a:rPr lang="el-GR" b="0" i="0" dirty="0" err="1">
                <a:solidFill>
                  <a:srgbClr val="000000"/>
                </a:solidFill>
                <a:effectLst/>
                <a:latin typeface="Poppins" panose="00000500000000000000" pitchFamily="2" charset="0"/>
              </a:rPr>
              <a:t>Eπανειδίκευσης</a:t>
            </a:r>
            <a:r>
              <a:rPr lang="el-GR" b="0" i="0" dirty="0">
                <a:solidFill>
                  <a:srgbClr val="000000"/>
                </a:solidFill>
                <a:effectLst/>
                <a:latin typeface="Poppins" panose="00000500000000000000" pitchFamily="2" charset="0"/>
              </a:rPr>
              <a:t> ή της Αναβάθμισης δεξιοτήτων των εργαζομένων που ενδιαφέρονται για τον</a:t>
            </a:r>
            <a:r>
              <a:rPr lang="en-GB" b="0" i="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συγκεκριμένο τομέα. Οι εκπαιδεύσεις θα τροποποιούνται βάσει των εκάστοτε τελευταίων τάσεων της</a:t>
            </a:r>
            <a:r>
              <a:rPr lang="en-GB" b="0" i="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αγοράς εργασίας, έτσι ώστε να προσφέρει τις πιο επικαιροποιημένες</a:t>
            </a:r>
            <a:r>
              <a:rPr lang="en-GB" b="0" i="0" baseline="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εκπαιδεύσεις και σεμινάρια</a:t>
            </a:r>
            <a:r>
              <a:rPr lang="en-GB" b="0" i="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στους επαγγελματίες τόσο του Ιδιωτικού τομέα όσο και του Δημοσίου τομέα.</a:t>
            </a:r>
            <a:endParaRPr lang="en-GB" b="0" i="0" dirty="0">
              <a:solidFill>
                <a:srgbClr val="000000"/>
              </a:solidFill>
              <a:effectLst/>
              <a:latin typeface="Poppins" panose="00000500000000000000" pitchFamily="2" charset="0"/>
            </a:endParaRPr>
          </a:p>
          <a:p>
            <a:endParaRPr lang="en-GB" b="0" i="0" dirty="0">
              <a:solidFill>
                <a:srgbClr val="000000"/>
              </a:solidFill>
              <a:effectLst/>
              <a:latin typeface="Poppins" panose="00000500000000000000" pitchFamily="2" charset="0"/>
            </a:endParaRPr>
          </a:p>
          <a:p>
            <a:r>
              <a:rPr lang="el-GR" dirty="0"/>
              <a:t>H Ακαδημία θα λαμβάνει χρηματοδότηση τόσο από διάφορα Ευρωπαϊκά προγράμματα, αλλά και από κρατικούς φορείς όπως το Υφυπουργείο Έρευνας,</a:t>
            </a:r>
            <a:r>
              <a:rPr lang="en-GB" baseline="0" dirty="0"/>
              <a:t> </a:t>
            </a:r>
            <a:r>
              <a:rPr lang="el-GR" dirty="0"/>
              <a:t>Καινοτομίας και Ψηφιακής Πολιτικής, την Αρχή Ψηφιακής Ασφάλειας, το Υπουργείο Άμυνας, αλλά και από εσωτερικούς πόρους και συνεργασίες σε μεταγενέστερο στάδιο ώστε να διασφαλιστεί η μακροπρόθεσμη βιωσιμότητά της.</a:t>
            </a:r>
            <a:endParaRPr lang="en-US" dirty="0"/>
          </a:p>
          <a:p>
            <a:endParaRPr lang="en-US" b="0" i="0" dirty="0">
              <a:solidFill>
                <a:srgbClr val="000000"/>
              </a:solidFill>
              <a:effectLst/>
              <a:latin typeface="Poppins" panose="00000500000000000000" pitchFamily="2" charset="0"/>
            </a:endParaRPr>
          </a:p>
          <a:p>
            <a:r>
              <a:rPr lang="el-GR" b="0" i="0" dirty="0">
                <a:solidFill>
                  <a:srgbClr val="000000"/>
                </a:solidFill>
                <a:effectLst/>
                <a:latin typeface="Poppins" panose="00000500000000000000" pitchFamily="2" charset="0"/>
              </a:rPr>
              <a:t>ΔΡΑΣΕΙΣ</a:t>
            </a:r>
          </a:p>
          <a:p>
            <a:r>
              <a:rPr lang="el-GR" b="0" i="0" dirty="0">
                <a:solidFill>
                  <a:srgbClr val="000000"/>
                </a:solidFill>
                <a:effectLst/>
                <a:latin typeface="Poppins" panose="00000500000000000000" pitchFamily="2" charset="0"/>
              </a:rPr>
              <a:t>Εκπαίδευση &amp; κατάρτιση (</a:t>
            </a:r>
            <a:r>
              <a:rPr lang="el-GR" b="0" i="0" dirty="0" err="1">
                <a:solidFill>
                  <a:srgbClr val="000000"/>
                </a:solidFill>
                <a:effectLst/>
                <a:latin typeface="Poppins" panose="00000500000000000000" pitchFamily="2" charset="0"/>
              </a:rPr>
              <a:t>upskilling</a:t>
            </a:r>
            <a:r>
              <a:rPr lang="el-GR" b="0" i="0" dirty="0">
                <a:solidFill>
                  <a:srgbClr val="000000"/>
                </a:solidFill>
                <a:effectLst/>
                <a:latin typeface="Poppins" panose="00000500000000000000" pitchFamily="2" charset="0"/>
              </a:rPr>
              <a:t>/</a:t>
            </a:r>
            <a:r>
              <a:rPr lang="el-GR" b="0" i="0" dirty="0" err="1">
                <a:solidFill>
                  <a:srgbClr val="000000"/>
                </a:solidFill>
                <a:effectLst/>
                <a:latin typeface="Poppins" panose="00000500000000000000" pitchFamily="2" charset="0"/>
              </a:rPr>
              <a:t>reskilling</a:t>
            </a:r>
            <a:r>
              <a:rPr lang="el-GR" b="0" i="0" dirty="0">
                <a:solidFill>
                  <a:srgbClr val="000000"/>
                </a:solidFill>
                <a:effectLst/>
                <a:latin typeface="Poppins" panose="00000500000000000000" pitchFamily="2" charset="0"/>
              </a:rPr>
              <a:t>): ICT, </a:t>
            </a:r>
            <a:r>
              <a:rPr lang="el-GR" b="0" i="0" dirty="0" err="1">
                <a:solidFill>
                  <a:srgbClr val="000000"/>
                </a:solidFill>
                <a:effectLst/>
                <a:latin typeface="Poppins" panose="00000500000000000000" pitchFamily="2" charset="0"/>
              </a:rPr>
              <a:t>κυβερνοασφάλεια</a:t>
            </a:r>
            <a:endParaRPr lang="el-GR" b="0" i="0" dirty="0">
              <a:solidFill>
                <a:srgbClr val="000000"/>
              </a:solidFill>
              <a:effectLst/>
              <a:latin typeface="Poppins" panose="00000500000000000000" pitchFamily="2" charset="0"/>
            </a:endParaRPr>
          </a:p>
          <a:p>
            <a:r>
              <a:rPr lang="el-GR" b="0" i="0" dirty="0">
                <a:solidFill>
                  <a:srgbClr val="000000"/>
                </a:solidFill>
                <a:effectLst/>
                <a:latin typeface="Poppins" panose="00000500000000000000" pitchFamily="2" charset="0"/>
              </a:rPr>
              <a:t>Πρακτική εξάσκηση: εργαστήρια, </a:t>
            </a:r>
            <a:r>
              <a:rPr lang="el-GR" b="0" i="0" dirty="0" err="1">
                <a:solidFill>
                  <a:srgbClr val="000000"/>
                </a:solidFill>
                <a:effectLst/>
                <a:latin typeface="Poppins" panose="00000500000000000000" pitchFamily="2" charset="0"/>
              </a:rPr>
              <a:t>simulations</a:t>
            </a:r>
            <a:r>
              <a:rPr lang="el-GR" b="0" i="0" dirty="0">
                <a:solidFill>
                  <a:srgbClr val="000000"/>
                </a:solidFill>
                <a:effectLst/>
                <a:latin typeface="Poppins" panose="00000500000000000000" pitchFamily="2" charset="0"/>
              </a:rPr>
              <a:t>, </a:t>
            </a:r>
            <a:r>
              <a:rPr lang="el-GR" b="0" i="0" dirty="0" err="1">
                <a:solidFill>
                  <a:srgbClr val="000000"/>
                </a:solidFill>
                <a:effectLst/>
                <a:latin typeface="Poppins" panose="00000500000000000000" pitchFamily="2" charset="0"/>
              </a:rPr>
              <a:t>cyber</a:t>
            </a:r>
            <a:r>
              <a:rPr lang="el-GR" b="0" i="0" dirty="0">
                <a:solidFill>
                  <a:srgbClr val="000000"/>
                </a:solidFill>
                <a:effectLst/>
                <a:latin typeface="Poppins" panose="00000500000000000000" pitchFamily="2" charset="0"/>
              </a:rPr>
              <a:t> </a:t>
            </a:r>
            <a:r>
              <a:rPr lang="el-GR" b="0" i="0" dirty="0" err="1">
                <a:solidFill>
                  <a:srgbClr val="000000"/>
                </a:solidFill>
                <a:effectLst/>
                <a:latin typeface="Poppins" panose="00000500000000000000" pitchFamily="2" charset="0"/>
              </a:rPr>
              <a:t>range</a:t>
            </a:r>
            <a:r>
              <a:rPr lang="el-GR" b="0" i="0" dirty="0">
                <a:solidFill>
                  <a:srgbClr val="000000"/>
                </a:solidFill>
                <a:effectLst/>
                <a:latin typeface="Poppins" panose="00000500000000000000" pitchFamily="2" charset="0"/>
              </a:rPr>
              <a:t> </a:t>
            </a:r>
          </a:p>
          <a:p>
            <a:r>
              <a:rPr lang="el-GR" b="0" i="0" dirty="0">
                <a:solidFill>
                  <a:srgbClr val="000000"/>
                </a:solidFill>
                <a:effectLst/>
                <a:latin typeface="Poppins" panose="00000500000000000000" pitchFamily="2" charset="0"/>
              </a:rPr>
              <a:t>Εκδηλώσεις: συνέδρια, σεμινάρια, εργαστήρια, ημερίδες, </a:t>
            </a:r>
            <a:r>
              <a:rPr lang="el-GR" b="0" i="0" dirty="0" err="1">
                <a:solidFill>
                  <a:srgbClr val="000000"/>
                </a:solidFill>
                <a:effectLst/>
                <a:latin typeface="Poppins" panose="00000500000000000000" pitchFamily="2" charset="0"/>
              </a:rPr>
              <a:t>career</a:t>
            </a:r>
            <a:r>
              <a:rPr lang="el-GR" b="0" i="0" dirty="0">
                <a:solidFill>
                  <a:srgbClr val="000000"/>
                </a:solidFill>
                <a:effectLst/>
                <a:latin typeface="Poppins" panose="00000500000000000000" pitchFamily="2" charset="0"/>
              </a:rPr>
              <a:t> </a:t>
            </a:r>
            <a:r>
              <a:rPr lang="el-GR" b="0" i="0" dirty="0" err="1">
                <a:solidFill>
                  <a:srgbClr val="000000"/>
                </a:solidFill>
                <a:effectLst/>
                <a:latin typeface="Poppins" panose="00000500000000000000" pitchFamily="2" charset="0"/>
              </a:rPr>
              <a:t>fairs</a:t>
            </a:r>
            <a:r>
              <a:rPr lang="el-GR" b="0" i="0" dirty="0">
                <a:solidFill>
                  <a:srgbClr val="000000"/>
                </a:solidFill>
                <a:effectLst/>
                <a:latin typeface="Poppins" panose="00000500000000000000" pitchFamily="2" charset="0"/>
              </a:rPr>
              <a:t> </a:t>
            </a:r>
          </a:p>
          <a:p>
            <a:r>
              <a:rPr lang="el-GR" b="0" i="0" dirty="0">
                <a:solidFill>
                  <a:srgbClr val="000000"/>
                </a:solidFill>
                <a:effectLst/>
                <a:latin typeface="Poppins" panose="00000500000000000000" pitchFamily="2" charset="0"/>
              </a:rPr>
              <a:t>Ενδυνάμωση συνεργασιών &amp; δικτύωση: βιομηχανία, ακαδημαϊκοί, δημόσιοι φορείς, επαγγελματίες &amp; οικοσύστημα </a:t>
            </a:r>
            <a:r>
              <a:rPr lang="el-GR" b="0" i="0" dirty="0" err="1">
                <a:solidFill>
                  <a:srgbClr val="000000"/>
                </a:solidFill>
                <a:effectLst/>
                <a:latin typeface="Poppins" panose="00000500000000000000" pitchFamily="2" charset="0"/>
              </a:rPr>
              <a:t>κυβερνοασφάλειας</a:t>
            </a:r>
            <a:endParaRPr lang="el-GR" b="0" i="0" dirty="0">
              <a:solidFill>
                <a:srgbClr val="000000"/>
              </a:solidFill>
              <a:effectLst/>
              <a:latin typeface="Poppins" panose="00000500000000000000" pitchFamily="2" charset="0"/>
            </a:endParaRPr>
          </a:p>
          <a:p>
            <a:r>
              <a:rPr lang="el-GR" b="0" i="0" dirty="0">
                <a:solidFill>
                  <a:srgbClr val="000000"/>
                </a:solidFill>
                <a:effectLst/>
                <a:latin typeface="Poppins" panose="00000500000000000000" pitchFamily="2" charset="0"/>
              </a:rPr>
              <a:t>•Εκδηλώσεις ευαισθητοποίησης: άτομα 65+, παιδιά προσχολικής ηλικίας, μαθητές, φοιτητές, ευρύ κοινό</a:t>
            </a:r>
          </a:p>
          <a:p>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17</a:t>
            </a:fld>
            <a:endParaRPr lang="en-US"/>
          </a:p>
        </p:txBody>
      </p:sp>
    </p:spTree>
    <p:extLst>
      <p:ext uri="{BB962C8B-B14F-4D97-AF65-F5344CB8AC3E}">
        <p14:creationId xmlns:p14="http://schemas.microsoft.com/office/powerpoint/2010/main" val="3841593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F6B02-BD09-BDFD-51EC-0A55E20927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8A0C3-EAB6-0589-ECBB-65955426CA91}"/>
              </a:ext>
            </a:extLst>
          </p:cNvPr>
          <p:cNvSpPr>
            <a:spLocks noGrp="1" noRot="1" noChangeAspect="1"/>
          </p:cNvSpPr>
          <p:nvPr>
            <p:ph type="sldImg"/>
          </p:nvPr>
        </p:nvSpPr>
        <p:spPr>
          <a:xfrm>
            <a:off x="422275" y="1241425"/>
            <a:ext cx="5953125" cy="3349625"/>
          </a:xfrm>
        </p:spPr>
      </p:sp>
      <p:sp>
        <p:nvSpPr>
          <p:cNvPr id="3" name="Notes Placeholder 2">
            <a:extLst>
              <a:ext uri="{FF2B5EF4-FFF2-40B4-BE49-F238E27FC236}">
                <a16:creationId xmlns:a16="http://schemas.microsoft.com/office/drawing/2014/main" id="{5138AB14-2856-FF17-1B34-EA3B1C882AE5}"/>
              </a:ext>
            </a:extLst>
          </p:cNvPr>
          <p:cNvSpPr>
            <a:spLocks noGrp="1"/>
          </p:cNvSpPr>
          <p:nvPr>
            <p:ph type="body" idx="1"/>
          </p:nvPr>
        </p:nvSpPr>
        <p:spPr/>
        <p:txBody>
          <a:bodyPr/>
          <a:lstStyle/>
          <a:p>
            <a:r>
              <a:rPr lang="el-GR" b="0" i="0" dirty="0">
                <a:solidFill>
                  <a:srgbClr val="000000"/>
                </a:solidFill>
                <a:effectLst/>
                <a:latin typeface="Poppins" panose="00000500000000000000" pitchFamily="2" charset="0"/>
              </a:rPr>
              <a:t>Ο σκοπός της Ακαδημίας είναι να βοηθήσει την αγορά εργασίας στην στελέχωση θέσεων που αφορούν</a:t>
            </a:r>
            <a:r>
              <a:rPr lang="en-GB" b="0" i="0" baseline="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τον κλάδο Τεχνολογίας Πληροφοριών, Επικοινωνιών και Κυβερνοασφάλειας (ICT) μέσω της</a:t>
            </a:r>
            <a:r>
              <a:rPr lang="en-GB" b="0" i="0" dirty="0">
                <a:solidFill>
                  <a:srgbClr val="000000"/>
                </a:solidFill>
                <a:effectLst/>
                <a:latin typeface="Poppins" panose="00000500000000000000" pitchFamily="2" charset="0"/>
              </a:rPr>
              <a:t> </a:t>
            </a:r>
            <a:r>
              <a:rPr lang="el-GR" b="0" i="0" dirty="0" err="1">
                <a:solidFill>
                  <a:srgbClr val="000000"/>
                </a:solidFill>
                <a:effectLst/>
                <a:latin typeface="Poppins" panose="00000500000000000000" pitchFamily="2" charset="0"/>
              </a:rPr>
              <a:t>Eπανειδίκευσης</a:t>
            </a:r>
            <a:r>
              <a:rPr lang="el-GR" b="0" i="0" dirty="0">
                <a:solidFill>
                  <a:srgbClr val="000000"/>
                </a:solidFill>
                <a:effectLst/>
                <a:latin typeface="Poppins" panose="00000500000000000000" pitchFamily="2" charset="0"/>
              </a:rPr>
              <a:t> ή της Αναβάθμισης δεξιοτήτων των εργαζομένων που ενδιαφέρονται για τον</a:t>
            </a:r>
            <a:r>
              <a:rPr lang="en-GB" b="0" i="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συγκεκριμένο τομέα. Οι εκπαιδεύσεις θα τροποποιούνται βάσει των εκάστοτε τελευταίων τάσεων της</a:t>
            </a:r>
            <a:r>
              <a:rPr lang="en-GB" b="0" i="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αγοράς εργασίας, έτσι ώστε να προσφέρει τις πιο επικαιροποιημένες</a:t>
            </a:r>
            <a:r>
              <a:rPr lang="en-GB" b="0" i="0" baseline="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εκπαιδεύσεις και σεμινάρια</a:t>
            </a:r>
            <a:r>
              <a:rPr lang="en-GB" b="0" i="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στους επαγγελματίες τόσο του Ιδιωτικού τομέα όσο και του Δημοσίου τομέα.</a:t>
            </a:r>
            <a:endParaRPr lang="en-GB" b="0" i="0" dirty="0">
              <a:solidFill>
                <a:srgbClr val="000000"/>
              </a:solidFill>
              <a:effectLst/>
              <a:latin typeface="Poppins" panose="00000500000000000000" pitchFamily="2" charset="0"/>
            </a:endParaRPr>
          </a:p>
          <a:p>
            <a:endParaRPr lang="en-GB" b="0" i="0" dirty="0">
              <a:solidFill>
                <a:srgbClr val="000000"/>
              </a:solidFill>
              <a:effectLst/>
              <a:latin typeface="Poppins" panose="00000500000000000000" pitchFamily="2" charset="0"/>
            </a:endParaRPr>
          </a:p>
          <a:p>
            <a:r>
              <a:rPr lang="el-GR" dirty="0"/>
              <a:t>H Ακαδημία θα λαμβάνει χρηματοδότηση τόσο από διάφορα Ευρωπαϊκά προγράμματα, αλλά και από κρατικούς φορείς όπως το Υφυπουργείο Έρευνας,</a:t>
            </a:r>
            <a:r>
              <a:rPr lang="en-GB" baseline="0" dirty="0"/>
              <a:t> </a:t>
            </a:r>
            <a:r>
              <a:rPr lang="el-GR" dirty="0"/>
              <a:t>Καινοτομίας και Ψηφιακής Πολιτικής, την Αρχή Ψηφιακής Ασφάλειας, το Υπουργείο Άμυνας, αλλά και από εσωτερικούς πόρους και συνεργασίες σε μεταγενέστερο στάδιο ώστε να διασφαλιστεί η μακροπρόθεσμη βιωσιμότητά της.</a:t>
            </a:r>
            <a:endParaRPr lang="en-US" dirty="0"/>
          </a:p>
          <a:p>
            <a:endParaRPr lang="en-US" b="0" i="0" dirty="0">
              <a:solidFill>
                <a:srgbClr val="000000"/>
              </a:solidFill>
              <a:effectLst/>
              <a:latin typeface="Poppins" panose="00000500000000000000" pitchFamily="2" charset="0"/>
            </a:endParaRPr>
          </a:p>
          <a:p>
            <a:r>
              <a:rPr lang="el-GR" b="0" i="0" dirty="0">
                <a:solidFill>
                  <a:srgbClr val="000000"/>
                </a:solidFill>
                <a:effectLst/>
                <a:latin typeface="Poppins" panose="00000500000000000000" pitchFamily="2" charset="0"/>
              </a:rPr>
              <a:t>ΔΡΑΣΕΙΣ</a:t>
            </a:r>
          </a:p>
          <a:p>
            <a:r>
              <a:rPr lang="el-GR" b="0" i="0" dirty="0">
                <a:solidFill>
                  <a:srgbClr val="000000"/>
                </a:solidFill>
                <a:effectLst/>
                <a:latin typeface="Poppins" panose="00000500000000000000" pitchFamily="2" charset="0"/>
              </a:rPr>
              <a:t>Εκπαίδευση &amp; κατάρτιση (</a:t>
            </a:r>
            <a:r>
              <a:rPr lang="el-GR" b="0" i="0" dirty="0" err="1">
                <a:solidFill>
                  <a:srgbClr val="000000"/>
                </a:solidFill>
                <a:effectLst/>
                <a:latin typeface="Poppins" panose="00000500000000000000" pitchFamily="2" charset="0"/>
              </a:rPr>
              <a:t>upskilling</a:t>
            </a:r>
            <a:r>
              <a:rPr lang="el-GR" b="0" i="0" dirty="0">
                <a:solidFill>
                  <a:srgbClr val="000000"/>
                </a:solidFill>
                <a:effectLst/>
                <a:latin typeface="Poppins" panose="00000500000000000000" pitchFamily="2" charset="0"/>
              </a:rPr>
              <a:t>/</a:t>
            </a:r>
            <a:r>
              <a:rPr lang="el-GR" b="0" i="0" dirty="0" err="1">
                <a:solidFill>
                  <a:srgbClr val="000000"/>
                </a:solidFill>
                <a:effectLst/>
                <a:latin typeface="Poppins" panose="00000500000000000000" pitchFamily="2" charset="0"/>
              </a:rPr>
              <a:t>reskilling</a:t>
            </a:r>
            <a:r>
              <a:rPr lang="el-GR" b="0" i="0" dirty="0">
                <a:solidFill>
                  <a:srgbClr val="000000"/>
                </a:solidFill>
                <a:effectLst/>
                <a:latin typeface="Poppins" panose="00000500000000000000" pitchFamily="2" charset="0"/>
              </a:rPr>
              <a:t>): ICT, </a:t>
            </a:r>
            <a:r>
              <a:rPr lang="el-GR" b="0" i="0" dirty="0" err="1">
                <a:solidFill>
                  <a:srgbClr val="000000"/>
                </a:solidFill>
                <a:effectLst/>
                <a:latin typeface="Poppins" panose="00000500000000000000" pitchFamily="2" charset="0"/>
              </a:rPr>
              <a:t>κυβερνοασφάλεια</a:t>
            </a:r>
            <a:endParaRPr lang="el-GR" b="0" i="0" dirty="0">
              <a:solidFill>
                <a:srgbClr val="000000"/>
              </a:solidFill>
              <a:effectLst/>
              <a:latin typeface="Poppins" panose="00000500000000000000" pitchFamily="2" charset="0"/>
            </a:endParaRPr>
          </a:p>
          <a:p>
            <a:r>
              <a:rPr lang="el-GR" b="0" i="0" dirty="0">
                <a:solidFill>
                  <a:srgbClr val="000000"/>
                </a:solidFill>
                <a:effectLst/>
                <a:latin typeface="Poppins" panose="00000500000000000000" pitchFamily="2" charset="0"/>
              </a:rPr>
              <a:t>Πρακτική εξάσκηση: εργαστήρια, </a:t>
            </a:r>
            <a:r>
              <a:rPr lang="el-GR" b="0" i="0" dirty="0" err="1">
                <a:solidFill>
                  <a:srgbClr val="000000"/>
                </a:solidFill>
                <a:effectLst/>
                <a:latin typeface="Poppins" panose="00000500000000000000" pitchFamily="2" charset="0"/>
              </a:rPr>
              <a:t>simulations</a:t>
            </a:r>
            <a:r>
              <a:rPr lang="el-GR" b="0" i="0" dirty="0">
                <a:solidFill>
                  <a:srgbClr val="000000"/>
                </a:solidFill>
                <a:effectLst/>
                <a:latin typeface="Poppins" panose="00000500000000000000" pitchFamily="2" charset="0"/>
              </a:rPr>
              <a:t>, </a:t>
            </a:r>
            <a:r>
              <a:rPr lang="el-GR" b="0" i="0" dirty="0" err="1">
                <a:solidFill>
                  <a:srgbClr val="000000"/>
                </a:solidFill>
                <a:effectLst/>
                <a:latin typeface="Poppins" panose="00000500000000000000" pitchFamily="2" charset="0"/>
              </a:rPr>
              <a:t>cyber</a:t>
            </a:r>
            <a:r>
              <a:rPr lang="el-GR" b="0" i="0" dirty="0">
                <a:solidFill>
                  <a:srgbClr val="000000"/>
                </a:solidFill>
                <a:effectLst/>
                <a:latin typeface="Poppins" panose="00000500000000000000" pitchFamily="2" charset="0"/>
              </a:rPr>
              <a:t> </a:t>
            </a:r>
            <a:r>
              <a:rPr lang="el-GR" b="0" i="0" dirty="0" err="1">
                <a:solidFill>
                  <a:srgbClr val="000000"/>
                </a:solidFill>
                <a:effectLst/>
                <a:latin typeface="Poppins" panose="00000500000000000000" pitchFamily="2" charset="0"/>
              </a:rPr>
              <a:t>range</a:t>
            </a:r>
            <a:r>
              <a:rPr lang="el-GR" b="0" i="0" dirty="0">
                <a:solidFill>
                  <a:srgbClr val="000000"/>
                </a:solidFill>
                <a:effectLst/>
                <a:latin typeface="Poppins" panose="00000500000000000000" pitchFamily="2" charset="0"/>
              </a:rPr>
              <a:t> </a:t>
            </a:r>
          </a:p>
          <a:p>
            <a:r>
              <a:rPr lang="el-GR" b="0" i="0" dirty="0">
                <a:solidFill>
                  <a:srgbClr val="000000"/>
                </a:solidFill>
                <a:effectLst/>
                <a:latin typeface="Poppins" panose="00000500000000000000" pitchFamily="2" charset="0"/>
              </a:rPr>
              <a:t>Εκδηλώσεις: συνέδρια, σεμινάρια, εργαστήρια, ημερίδες, </a:t>
            </a:r>
            <a:r>
              <a:rPr lang="el-GR" b="0" i="0" dirty="0" err="1">
                <a:solidFill>
                  <a:srgbClr val="000000"/>
                </a:solidFill>
                <a:effectLst/>
                <a:latin typeface="Poppins" panose="00000500000000000000" pitchFamily="2" charset="0"/>
              </a:rPr>
              <a:t>career</a:t>
            </a:r>
            <a:r>
              <a:rPr lang="el-GR" b="0" i="0" dirty="0">
                <a:solidFill>
                  <a:srgbClr val="000000"/>
                </a:solidFill>
                <a:effectLst/>
                <a:latin typeface="Poppins" panose="00000500000000000000" pitchFamily="2" charset="0"/>
              </a:rPr>
              <a:t> </a:t>
            </a:r>
            <a:r>
              <a:rPr lang="el-GR" b="0" i="0" dirty="0" err="1">
                <a:solidFill>
                  <a:srgbClr val="000000"/>
                </a:solidFill>
                <a:effectLst/>
                <a:latin typeface="Poppins" panose="00000500000000000000" pitchFamily="2" charset="0"/>
              </a:rPr>
              <a:t>fairs</a:t>
            </a:r>
            <a:r>
              <a:rPr lang="el-GR" b="0" i="0" dirty="0">
                <a:solidFill>
                  <a:srgbClr val="000000"/>
                </a:solidFill>
                <a:effectLst/>
                <a:latin typeface="Poppins" panose="00000500000000000000" pitchFamily="2" charset="0"/>
              </a:rPr>
              <a:t> </a:t>
            </a:r>
          </a:p>
          <a:p>
            <a:r>
              <a:rPr lang="el-GR" b="0" i="0" dirty="0">
                <a:solidFill>
                  <a:srgbClr val="000000"/>
                </a:solidFill>
                <a:effectLst/>
                <a:latin typeface="Poppins" panose="00000500000000000000" pitchFamily="2" charset="0"/>
              </a:rPr>
              <a:t>Ενδυνάμωση συνεργασιών &amp; δικτύωση: βιομηχανία, ακαδημαϊκοί, δημόσιοι φορείς, επαγγελματίες &amp; οικοσύστημα </a:t>
            </a:r>
            <a:r>
              <a:rPr lang="el-GR" b="0" i="0" dirty="0" err="1">
                <a:solidFill>
                  <a:srgbClr val="000000"/>
                </a:solidFill>
                <a:effectLst/>
                <a:latin typeface="Poppins" panose="00000500000000000000" pitchFamily="2" charset="0"/>
              </a:rPr>
              <a:t>κυβερνοασφάλειας</a:t>
            </a:r>
            <a:endParaRPr lang="el-GR" b="0" i="0" dirty="0">
              <a:solidFill>
                <a:srgbClr val="000000"/>
              </a:solidFill>
              <a:effectLst/>
              <a:latin typeface="Poppins" panose="00000500000000000000" pitchFamily="2" charset="0"/>
            </a:endParaRPr>
          </a:p>
          <a:p>
            <a:r>
              <a:rPr lang="el-GR" b="0" i="0" dirty="0">
                <a:solidFill>
                  <a:srgbClr val="000000"/>
                </a:solidFill>
                <a:effectLst/>
                <a:latin typeface="Poppins" panose="00000500000000000000" pitchFamily="2" charset="0"/>
              </a:rPr>
              <a:t>•Εκδηλώσεις ευαισθητοποίησης: άτομα 65+, παιδιά προσχολικής ηλικίας, μαθητές, φοιτητές, ευρύ κοινό</a:t>
            </a:r>
          </a:p>
          <a:p>
            <a:endParaRPr lang="en-US" b="0" i="0" dirty="0">
              <a:solidFill>
                <a:srgbClr val="000000"/>
              </a:solidFill>
              <a:effectLst/>
              <a:latin typeface="Poppins" panose="00000500000000000000" pitchFamily="2" charset="0"/>
            </a:endParaRPr>
          </a:p>
        </p:txBody>
      </p:sp>
      <p:sp>
        <p:nvSpPr>
          <p:cNvPr id="4" name="Header Placeholder 3">
            <a:extLst>
              <a:ext uri="{FF2B5EF4-FFF2-40B4-BE49-F238E27FC236}">
                <a16:creationId xmlns:a16="http://schemas.microsoft.com/office/drawing/2014/main" id="{67376C83-81F1-0BBB-60D9-BB45A0EF42C7}"/>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23854AD0-E924-126D-CB35-A6FBBBD71456}"/>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16AD6CC0-1312-57D3-16AB-F59F304C0C9D}"/>
              </a:ext>
            </a:extLst>
          </p:cNvPr>
          <p:cNvSpPr>
            <a:spLocks noGrp="1"/>
          </p:cNvSpPr>
          <p:nvPr>
            <p:ph type="sldNum" sz="quarter" idx="5"/>
          </p:nvPr>
        </p:nvSpPr>
        <p:spPr/>
        <p:txBody>
          <a:bodyPr/>
          <a:lstStyle/>
          <a:p>
            <a:fld id="{2D2B00AB-1B1E-4E79-BEEC-0B9B4CFDD43D}" type="slidenum">
              <a:rPr lang="en-US" smtClean="0"/>
              <a:t>18</a:t>
            </a:fld>
            <a:endParaRPr lang="en-US"/>
          </a:p>
        </p:txBody>
      </p:sp>
    </p:spTree>
    <p:extLst>
      <p:ext uri="{BB962C8B-B14F-4D97-AF65-F5344CB8AC3E}">
        <p14:creationId xmlns:p14="http://schemas.microsoft.com/office/powerpoint/2010/main" val="1346298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l-GR" b="0" i="0" dirty="0">
                <a:solidFill>
                  <a:srgbClr val="000000"/>
                </a:solidFill>
                <a:effectLst/>
                <a:latin typeface="Poppins" panose="00000500000000000000" pitchFamily="2" charset="0"/>
              </a:rPr>
              <a:t>Ο σκοπός της Ακαδημίας είναι να βοηθήσει την αγορά εργασίας στην στελέχωση θέσεων που αφορούν</a:t>
            </a:r>
            <a:r>
              <a:rPr lang="en-GB" b="0" i="0" baseline="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τον κλάδο Τεχνολογίας Πληροφοριών, Επικοινωνιών και Κυβερνοασφάλειας (ICT) μέσω της</a:t>
            </a:r>
            <a:r>
              <a:rPr lang="en-GB" b="0" i="0" dirty="0">
                <a:solidFill>
                  <a:srgbClr val="000000"/>
                </a:solidFill>
                <a:effectLst/>
                <a:latin typeface="Poppins" panose="00000500000000000000" pitchFamily="2" charset="0"/>
              </a:rPr>
              <a:t> </a:t>
            </a:r>
            <a:r>
              <a:rPr lang="el-GR" b="0" i="0" dirty="0" err="1">
                <a:solidFill>
                  <a:srgbClr val="000000"/>
                </a:solidFill>
                <a:effectLst/>
                <a:latin typeface="Poppins" panose="00000500000000000000" pitchFamily="2" charset="0"/>
              </a:rPr>
              <a:t>Eπανειδίκευσης</a:t>
            </a:r>
            <a:r>
              <a:rPr lang="el-GR" b="0" i="0" dirty="0">
                <a:solidFill>
                  <a:srgbClr val="000000"/>
                </a:solidFill>
                <a:effectLst/>
                <a:latin typeface="Poppins" panose="00000500000000000000" pitchFamily="2" charset="0"/>
              </a:rPr>
              <a:t> ή της Αναβάθμισης δεξιοτήτων των εργαζομένων που ενδιαφέρονται για τον</a:t>
            </a:r>
            <a:r>
              <a:rPr lang="en-GB" b="0" i="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συγκεκριμένο τομέα. Οι εκπαιδεύσεις θα τροποποιούνται βάσει των εκάστοτε τελευταίων τάσεων της</a:t>
            </a:r>
            <a:r>
              <a:rPr lang="en-GB" b="0" i="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αγοράς εργασίας, έτσι ώστε να προσφέρει τις πιο επικαιροποιημένες</a:t>
            </a:r>
            <a:r>
              <a:rPr lang="en-GB" b="0" i="0" baseline="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εκπαιδεύσεις και σεμινάρια</a:t>
            </a:r>
            <a:r>
              <a:rPr lang="en-GB" b="0" i="0" dirty="0">
                <a:solidFill>
                  <a:srgbClr val="000000"/>
                </a:solidFill>
                <a:effectLst/>
                <a:latin typeface="Poppins" panose="00000500000000000000" pitchFamily="2" charset="0"/>
              </a:rPr>
              <a:t> </a:t>
            </a:r>
            <a:r>
              <a:rPr lang="el-GR" b="0" i="0" dirty="0">
                <a:solidFill>
                  <a:srgbClr val="000000"/>
                </a:solidFill>
                <a:effectLst/>
                <a:latin typeface="Poppins" panose="00000500000000000000" pitchFamily="2" charset="0"/>
              </a:rPr>
              <a:t>στους επαγγελματίες τόσο του Ιδιωτικού τομέα όσο και του Δημοσίου τομέα.</a:t>
            </a:r>
            <a:endParaRPr lang="en-GB" b="0" i="0" dirty="0">
              <a:solidFill>
                <a:srgbClr val="000000"/>
              </a:solidFill>
              <a:effectLst/>
              <a:latin typeface="Poppins" panose="00000500000000000000" pitchFamily="2" charset="0"/>
            </a:endParaRPr>
          </a:p>
          <a:p>
            <a:endParaRPr lang="en-GB" b="0" i="0" dirty="0">
              <a:solidFill>
                <a:srgbClr val="000000"/>
              </a:solidFill>
              <a:effectLst/>
              <a:latin typeface="Poppins" panose="00000500000000000000" pitchFamily="2" charset="0"/>
            </a:endParaRPr>
          </a:p>
          <a:p>
            <a:r>
              <a:rPr lang="el-GR" dirty="0"/>
              <a:t>H Ακαδημία θα λαμβάνει χρηματοδότηση τόσο από διάφορα Ευρωπαϊκά προγράμματα, αλλά και από κρατικούς φορείς όπως το Υφυπουργείο Έρευνας,</a:t>
            </a:r>
            <a:r>
              <a:rPr lang="en-GB" baseline="0" dirty="0"/>
              <a:t> </a:t>
            </a:r>
            <a:r>
              <a:rPr lang="el-GR" dirty="0"/>
              <a:t>Καινοτομίας και Ψηφιακής Πολιτικής, την Αρχή Ψηφιακής Ασφάλειας, το Υπουργείο Άμυνας, αλλά και από εσωτερικούς πόρους και συνεργασίες σε μεταγενέστερο στάδιο ώστε να διασφαλιστεί η μακροπρόθεσμη βιωσιμότητά της.</a:t>
            </a:r>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19</a:t>
            </a:fld>
            <a:endParaRPr lang="en-US"/>
          </a:p>
        </p:txBody>
      </p:sp>
    </p:spTree>
    <p:extLst>
      <p:ext uri="{BB962C8B-B14F-4D97-AF65-F5344CB8AC3E}">
        <p14:creationId xmlns:p14="http://schemas.microsoft.com/office/powerpoint/2010/main" val="1729239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20</a:t>
            </a:fld>
            <a:endParaRPr lang="en-US"/>
          </a:p>
        </p:txBody>
      </p:sp>
    </p:spTree>
    <p:extLst>
      <p:ext uri="{BB962C8B-B14F-4D97-AF65-F5344CB8AC3E}">
        <p14:creationId xmlns:p14="http://schemas.microsoft.com/office/powerpoint/2010/main" val="3387474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t>Η εργαλειοθήκη που αναπτύχθηκε περιλαμβάνει πολιτικές και διαδικασίες με βέλτιστες πρακτικές της εποχής. Επίσης, η εργαλειοθήκη συμπεριλαμβάνει ολοκληρωμένο μητρώο διαχείρισης και ανάλυσης κινδύνων που μπορεί να χρησιμοποιηθεί σε αξιολογήσεις κινδύνων του οργανισμού. Σημειώνεται ότι η εργαλειοθήκη μπορεί να χρησιμοποιηθεί από όλους τους ΦΕΒΥ αν αυτοί το επιθυμούν.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dk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solidFill>
                  <a:schemeClr val="dk1"/>
                </a:solidFill>
              </a:rPr>
              <a:t>Στόχος αυτής της εργαλειοθήκης είναι η ένταξη αυτών των εγγράφων σε Οργανισμούς που δεν έχουν αναπτύξει ή υλοποιήσει ένα Σύστημα Διαχείρισης Ασφάλειας Πληροφοριών.</a:t>
            </a:r>
          </a:p>
          <a:p>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21</a:t>
            </a:fld>
            <a:endParaRPr lang="en-US"/>
          </a:p>
        </p:txBody>
      </p:sp>
    </p:spTree>
    <p:extLst>
      <p:ext uri="{BB962C8B-B14F-4D97-AF65-F5344CB8AC3E}">
        <p14:creationId xmlns:p14="http://schemas.microsoft.com/office/powerpoint/2010/main" val="446897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22</a:t>
            </a:fld>
            <a:endParaRPr lang="en-US"/>
          </a:p>
        </p:txBody>
      </p:sp>
    </p:spTree>
    <p:extLst>
      <p:ext uri="{BB962C8B-B14F-4D97-AF65-F5344CB8AC3E}">
        <p14:creationId xmlns:p14="http://schemas.microsoft.com/office/powerpoint/2010/main" val="3616248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l-GR" b="0" i="0" dirty="0" err="1">
                <a:solidFill>
                  <a:srgbClr val="000000"/>
                </a:solidFill>
                <a:effectLst/>
                <a:latin typeface="Poppins" panose="00000500000000000000" pitchFamily="2" charset="0"/>
              </a:rPr>
              <a:t>διορθωση</a:t>
            </a:r>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2</a:t>
            </a:fld>
            <a:endParaRPr lang="en-US"/>
          </a:p>
        </p:txBody>
      </p:sp>
    </p:spTree>
    <p:extLst>
      <p:ext uri="{BB962C8B-B14F-4D97-AF65-F5344CB8AC3E}">
        <p14:creationId xmlns:p14="http://schemas.microsoft.com/office/powerpoint/2010/main" val="2474425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sz="1100"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23</a:t>
            </a:fld>
            <a:endParaRPr lang="en-US"/>
          </a:p>
        </p:txBody>
      </p:sp>
    </p:spTree>
    <p:extLst>
      <p:ext uri="{BB962C8B-B14F-4D97-AF65-F5344CB8AC3E}">
        <p14:creationId xmlns:p14="http://schemas.microsoft.com/office/powerpoint/2010/main" val="3751461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171450" indent="-171450">
              <a:buFontTx/>
              <a:buChar char="-"/>
            </a:pPr>
            <a:r>
              <a:rPr lang="en-GB" b="0" i="0" dirty="0">
                <a:solidFill>
                  <a:srgbClr val="000000"/>
                </a:solidFill>
                <a:effectLst/>
                <a:latin typeface="Poppins" panose="00000500000000000000" pitchFamily="2" charset="0"/>
              </a:rPr>
              <a:t>the NIS2 applies to any organisation operating or carrying out activities within the EU that provide an essential service to consumers (i.e. they fit the description of an 'essential' or 'important' organisation in a defined list of sectors)</a:t>
            </a:r>
          </a:p>
          <a:p>
            <a:pPr marL="171450" indent="-171450">
              <a:buFontTx/>
              <a:buChar char="-"/>
            </a:pPr>
            <a:r>
              <a:rPr lang="en-GB" b="0" i="0" dirty="0">
                <a:solidFill>
                  <a:srgbClr val="000000"/>
                </a:solidFill>
                <a:effectLst/>
                <a:latin typeface="Poppins" panose="00000500000000000000" pitchFamily="2" charset="0"/>
              </a:rPr>
              <a:t>For essential providers, mainly parties in vital sectors, monitoring must be strictly proactive and clearly reflected in their processes. This means that regulators check that these organisations are applying and complying correctly. For critical providers, monitoring will be reactive, when there is evidence of a cyber incident.</a:t>
            </a:r>
          </a:p>
          <a:p>
            <a:pPr marL="171450" indent="-171450">
              <a:buFontTx/>
              <a:buChar char="-"/>
            </a:pPr>
            <a:r>
              <a:rPr lang="en-GB" b="0" i="0" dirty="0">
                <a:solidFill>
                  <a:srgbClr val="000000"/>
                </a:solidFill>
                <a:effectLst/>
                <a:latin typeface="Poppins" panose="00000500000000000000" pitchFamily="2" charset="0"/>
              </a:rPr>
              <a:t>Is your organisation identified as essential? And are you not compliant with the requirements of the NIS2? Then you could face fines of up to 10 million euros or 2% of total annual global turnover. Individuals with relevant cybersecurity authority or (management) roles may be held personally responsible for non-compliance.</a:t>
            </a:r>
          </a:p>
          <a:p>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24</a:t>
            </a:fld>
            <a:endParaRPr lang="en-US"/>
          </a:p>
        </p:txBody>
      </p:sp>
    </p:spTree>
    <p:extLst>
      <p:ext uri="{BB962C8B-B14F-4D97-AF65-F5344CB8AC3E}">
        <p14:creationId xmlns:p14="http://schemas.microsoft.com/office/powerpoint/2010/main" val="1851206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7AF7E-1E66-F9A0-8465-726235E128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72349F-4A94-77C6-9607-EF87186114A4}"/>
              </a:ext>
            </a:extLst>
          </p:cNvPr>
          <p:cNvSpPr>
            <a:spLocks noGrp="1" noRot="1" noChangeAspect="1"/>
          </p:cNvSpPr>
          <p:nvPr>
            <p:ph type="sldImg"/>
          </p:nvPr>
        </p:nvSpPr>
        <p:spPr>
          <a:xfrm>
            <a:off x="422275" y="1241425"/>
            <a:ext cx="5953125" cy="3349625"/>
          </a:xfrm>
        </p:spPr>
      </p:sp>
      <p:sp>
        <p:nvSpPr>
          <p:cNvPr id="3" name="Notes Placeholder 2">
            <a:extLst>
              <a:ext uri="{FF2B5EF4-FFF2-40B4-BE49-F238E27FC236}">
                <a16:creationId xmlns:a16="http://schemas.microsoft.com/office/drawing/2014/main" id="{042023FB-D98F-28AC-17EE-59F654891C6C}"/>
              </a:ext>
            </a:extLst>
          </p:cNvPr>
          <p:cNvSpPr>
            <a:spLocks noGrp="1"/>
          </p:cNvSpPr>
          <p:nvPr>
            <p:ph type="body" idx="1"/>
          </p:nvPr>
        </p:nvSpPr>
        <p:spPr/>
        <p:txBody>
          <a:bodyPr/>
          <a:lstStyle/>
          <a:p>
            <a:endParaRPr lang="en-US" b="0" i="0" dirty="0">
              <a:solidFill>
                <a:srgbClr val="000000"/>
              </a:solidFill>
              <a:effectLst/>
              <a:latin typeface="Poppins" panose="00000500000000000000" pitchFamily="2" charset="0"/>
            </a:endParaRPr>
          </a:p>
        </p:txBody>
      </p:sp>
      <p:sp>
        <p:nvSpPr>
          <p:cNvPr id="4" name="Header Placeholder 3">
            <a:extLst>
              <a:ext uri="{FF2B5EF4-FFF2-40B4-BE49-F238E27FC236}">
                <a16:creationId xmlns:a16="http://schemas.microsoft.com/office/drawing/2014/main" id="{F298FB5B-706B-1E3F-4BE0-A1D56C483B3C}"/>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7AB80EE5-4A84-2D81-F466-A9F69207BD0F}"/>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21481C2A-C9BB-3273-46A3-6C8EEAE2807A}"/>
              </a:ext>
            </a:extLst>
          </p:cNvPr>
          <p:cNvSpPr>
            <a:spLocks noGrp="1"/>
          </p:cNvSpPr>
          <p:nvPr>
            <p:ph type="sldNum" sz="quarter" idx="5"/>
          </p:nvPr>
        </p:nvSpPr>
        <p:spPr/>
        <p:txBody>
          <a:bodyPr/>
          <a:lstStyle/>
          <a:p>
            <a:fld id="{2D2B00AB-1B1E-4E79-BEEC-0B9B4CFDD43D}" type="slidenum">
              <a:rPr lang="en-US" smtClean="0"/>
              <a:t>25</a:t>
            </a:fld>
            <a:endParaRPr lang="en-US"/>
          </a:p>
        </p:txBody>
      </p:sp>
    </p:spTree>
    <p:extLst>
      <p:ext uri="{BB962C8B-B14F-4D97-AF65-F5344CB8AC3E}">
        <p14:creationId xmlns:p14="http://schemas.microsoft.com/office/powerpoint/2010/main" val="4014157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F57F68-4C98-4075-BC94-F0E6CA38D798}" type="slidenum">
              <a:rPr lang="en-GB" smtClean="0"/>
              <a:t>26</a:t>
            </a:fld>
            <a:endParaRPr lang="en-GB"/>
          </a:p>
        </p:txBody>
      </p:sp>
    </p:spTree>
    <p:extLst>
      <p:ext uri="{BB962C8B-B14F-4D97-AF65-F5344CB8AC3E}">
        <p14:creationId xmlns:p14="http://schemas.microsoft.com/office/powerpoint/2010/main" val="3646094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8F57F68-4C98-4075-BC94-F0E6CA38D798}" type="slidenum">
              <a:rPr lang="en-GB" smtClean="0"/>
              <a:t>3</a:t>
            </a:fld>
            <a:endParaRPr lang="en-GB"/>
          </a:p>
        </p:txBody>
      </p:sp>
    </p:spTree>
    <p:extLst>
      <p:ext uri="{BB962C8B-B14F-4D97-AF65-F5344CB8AC3E}">
        <p14:creationId xmlns:p14="http://schemas.microsoft.com/office/powerpoint/2010/main" val="308875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4</a:t>
            </a:fld>
            <a:endParaRPr lang="en-US"/>
          </a:p>
        </p:txBody>
      </p:sp>
    </p:spTree>
    <p:extLst>
      <p:ext uri="{BB962C8B-B14F-4D97-AF65-F5344CB8AC3E}">
        <p14:creationId xmlns:p14="http://schemas.microsoft.com/office/powerpoint/2010/main" val="2171852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78042-815A-073D-D271-88EE6EF9A3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C20920-CF0F-338C-6B1E-255E0F7ABF2E}"/>
              </a:ext>
            </a:extLst>
          </p:cNvPr>
          <p:cNvSpPr>
            <a:spLocks noGrp="1" noRot="1" noChangeAspect="1"/>
          </p:cNvSpPr>
          <p:nvPr>
            <p:ph type="sldImg"/>
          </p:nvPr>
        </p:nvSpPr>
        <p:spPr>
          <a:xfrm>
            <a:off x="422275" y="1241425"/>
            <a:ext cx="5953125" cy="3349625"/>
          </a:xfrm>
        </p:spPr>
      </p:sp>
      <p:sp>
        <p:nvSpPr>
          <p:cNvPr id="3" name="Notes Placeholder 2">
            <a:extLst>
              <a:ext uri="{FF2B5EF4-FFF2-40B4-BE49-F238E27FC236}">
                <a16:creationId xmlns:a16="http://schemas.microsoft.com/office/drawing/2014/main" id="{B33A3A50-3AD1-5C11-BC38-F1EA7102DB36}"/>
              </a:ext>
            </a:extLst>
          </p:cNvPr>
          <p:cNvSpPr>
            <a:spLocks noGrp="1"/>
          </p:cNvSpPr>
          <p:nvPr>
            <p:ph type="body" idx="1"/>
          </p:nvPr>
        </p:nvSpPr>
        <p:spPr/>
        <p:txBody>
          <a:bodyPr/>
          <a:lstStyle/>
          <a:p>
            <a:endParaRPr lang="en-US" b="0" i="0" dirty="0">
              <a:solidFill>
                <a:srgbClr val="000000"/>
              </a:solidFill>
              <a:effectLst/>
              <a:latin typeface="Poppins" panose="00000500000000000000" pitchFamily="2" charset="0"/>
            </a:endParaRPr>
          </a:p>
        </p:txBody>
      </p:sp>
      <p:sp>
        <p:nvSpPr>
          <p:cNvPr id="4" name="Header Placeholder 3">
            <a:extLst>
              <a:ext uri="{FF2B5EF4-FFF2-40B4-BE49-F238E27FC236}">
                <a16:creationId xmlns:a16="http://schemas.microsoft.com/office/drawing/2014/main" id="{DB7BDD40-1394-F49B-68E9-2D7C40C6D05E}"/>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785A5677-85F8-E3E8-2282-DF2B526AE1FD}"/>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037A6EAE-F1DC-BFBE-43F7-B3D5CD5E501B}"/>
              </a:ext>
            </a:extLst>
          </p:cNvPr>
          <p:cNvSpPr>
            <a:spLocks noGrp="1"/>
          </p:cNvSpPr>
          <p:nvPr>
            <p:ph type="sldNum" sz="quarter" idx="5"/>
          </p:nvPr>
        </p:nvSpPr>
        <p:spPr/>
        <p:txBody>
          <a:bodyPr/>
          <a:lstStyle/>
          <a:p>
            <a:fld id="{2D2B00AB-1B1E-4E79-BEEC-0B9B4CFDD43D}" type="slidenum">
              <a:rPr lang="en-US" smtClean="0"/>
              <a:t>5</a:t>
            </a:fld>
            <a:endParaRPr lang="en-US"/>
          </a:p>
        </p:txBody>
      </p:sp>
    </p:spTree>
    <p:extLst>
      <p:ext uri="{BB962C8B-B14F-4D97-AF65-F5344CB8AC3E}">
        <p14:creationId xmlns:p14="http://schemas.microsoft.com/office/powerpoint/2010/main" val="1051487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3E4AE-424F-A879-5191-125574DF7C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F027CE-5E93-2972-9E49-21EBE859679B}"/>
              </a:ext>
            </a:extLst>
          </p:cNvPr>
          <p:cNvSpPr>
            <a:spLocks noGrp="1" noRot="1" noChangeAspect="1"/>
          </p:cNvSpPr>
          <p:nvPr>
            <p:ph type="sldImg"/>
          </p:nvPr>
        </p:nvSpPr>
        <p:spPr>
          <a:xfrm>
            <a:off x="422275" y="1241425"/>
            <a:ext cx="5953125" cy="3349625"/>
          </a:xfrm>
        </p:spPr>
      </p:sp>
      <p:sp>
        <p:nvSpPr>
          <p:cNvPr id="3" name="Notes Placeholder 2">
            <a:extLst>
              <a:ext uri="{FF2B5EF4-FFF2-40B4-BE49-F238E27FC236}">
                <a16:creationId xmlns:a16="http://schemas.microsoft.com/office/drawing/2014/main" id="{00C35184-DCAF-7A40-A8F0-D42C6391B07A}"/>
              </a:ext>
            </a:extLst>
          </p:cNvPr>
          <p:cNvSpPr>
            <a:spLocks noGrp="1"/>
          </p:cNvSpPr>
          <p:nvPr>
            <p:ph type="body" idx="1"/>
          </p:nvPr>
        </p:nvSpPr>
        <p:spPr/>
        <p:txBody>
          <a:bodyPr/>
          <a:lstStyle/>
          <a:p>
            <a:endParaRPr lang="en-US" b="0" i="0" dirty="0">
              <a:solidFill>
                <a:srgbClr val="000000"/>
              </a:solidFill>
              <a:effectLst/>
              <a:latin typeface="Poppins" panose="00000500000000000000" pitchFamily="2" charset="0"/>
            </a:endParaRPr>
          </a:p>
        </p:txBody>
      </p:sp>
      <p:sp>
        <p:nvSpPr>
          <p:cNvPr id="4" name="Header Placeholder 3">
            <a:extLst>
              <a:ext uri="{FF2B5EF4-FFF2-40B4-BE49-F238E27FC236}">
                <a16:creationId xmlns:a16="http://schemas.microsoft.com/office/drawing/2014/main" id="{3F2981A1-F9B5-934C-BB8D-05D88890F019}"/>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605AE192-3447-0320-6769-C31790FBF26C}"/>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ECD6909E-7349-C676-6D22-57402E7E90DF}"/>
              </a:ext>
            </a:extLst>
          </p:cNvPr>
          <p:cNvSpPr>
            <a:spLocks noGrp="1"/>
          </p:cNvSpPr>
          <p:nvPr>
            <p:ph type="sldNum" sz="quarter" idx="5"/>
          </p:nvPr>
        </p:nvSpPr>
        <p:spPr/>
        <p:txBody>
          <a:bodyPr/>
          <a:lstStyle/>
          <a:p>
            <a:fld id="{2D2B00AB-1B1E-4E79-BEEC-0B9B4CFDD43D}" type="slidenum">
              <a:rPr lang="en-US" smtClean="0"/>
              <a:t>6</a:t>
            </a:fld>
            <a:endParaRPr lang="en-US"/>
          </a:p>
        </p:txBody>
      </p:sp>
    </p:spTree>
    <p:extLst>
      <p:ext uri="{BB962C8B-B14F-4D97-AF65-F5344CB8AC3E}">
        <p14:creationId xmlns:p14="http://schemas.microsoft.com/office/powerpoint/2010/main" val="2096102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b="0" i="0" dirty="0">
              <a:solidFill>
                <a:srgbClr val="000000"/>
              </a:solidFill>
              <a:effectLst/>
              <a:latin typeface="Poppins" panose="00000500000000000000" pitchFamily="2"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8</a:t>
            </a:fld>
            <a:endParaRPr lang="en-US"/>
          </a:p>
        </p:txBody>
      </p:sp>
    </p:spTree>
    <p:extLst>
      <p:ext uri="{BB962C8B-B14F-4D97-AF65-F5344CB8AC3E}">
        <p14:creationId xmlns:p14="http://schemas.microsoft.com/office/powerpoint/2010/main" val="4226970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1903D-D908-25D8-3894-BA2D7CFE9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3B7A1E-E706-A7AF-10F5-554293647AB1}"/>
              </a:ext>
            </a:extLst>
          </p:cNvPr>
          <p:cNvSpPr>
            <a:spLocks noGrp="1" noRot="1" noChangeAspect="1"/>
          </p:cNvSpPr>
          <p:nvPr>
            <p:ph type="sldImg"/>
          </p:nvPr>
        </p:nvSpPr>
        <p:spPr>
          <a:xfrm>
            <a:off x="422275" y="1241425"/>
            <a:ext cx="5953125" cy="3349625"/>
          </a:xfrm>
        </p:spPr>
      </p:sp>
      <p:sp>
        <p:nvSpPr>
          <p:cNvPr id="3" name="Notes Placeholder 2">
            <a:extLst>
              <a:ext uri="{FF2B5EF4-FFF2-40B4-BE49-F238E27FC236}">
                <a16:creationId xmlns:a16="http://schemas.microsoft.com/office/drawing/2014/main" id="{69CDA55A-B36C-1420-BA50-AE982688C43D}"/>
              </a:ext>
            </a:extLst>
          </p:cNvPr>
          <p:cNvSpPr>
            <a:spLocks noGrp="1"/>
          </p:cNvSpPr>
          <p:nvPr>
            <p:ph type="body" idx="1"/>
          </p:nvPr>
        </p:nvSpPr>
        <p:spPr/>
        <p:txBody>
          <a:bodyPr/>
          <a:lstStyle/>
          <a:p>
            <a:endParaRPr lang="en-US" b="0" i="0" dirty="0">
              <a:solidFill>
                <a:srgbClr val="000000"/>
              </a:solidFill>
              <a:effectLst/>
              <a:latin typeface="Poppins" panose="00000500000000000000" pitchFamily="2" charset="0"/>
            </a:endParaRPr>
          </a:p>
        </p:txBody>
      </p:sp>
      <p:sp>
        <p:nvSpPr>
          <p:cNvPr id="4" name="Header Placeholder 3">
            <a:extLst>
              <a:ext uri="{FF2B5EF4-FFF2-40B4-BE49-F238E27FC236}">
                <a16:creationId xmlns:a16="http://schemas.microsoft.com/office/drawing/2014/main" id="{F4BE4D9B-8179-AF2C-C7EC-83ADF4C4EB0A}"/>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4A46E4A2-E9BD-4A73-458D-0417DFC2A35B}"/>
              </a:ext>
            </a:extLst>
          </p:cNvPr>
          <p:cNvSpPr>
            <a:spLocks noGrp="1"/>
          </p:cNvSpPr>
          <p:nvPr>
            <p:ph type="ftr" sz="quarter" idx="4"/>
          </p:nvPr>
        </p:nvSpPr>
        <p:spPr/>
        <p:txBody>
          <a:bodyPr/>
          <a:lstStyle/>
          <a:p>
            <a:endParaRPr lang="en-US"/>
          </a:p>
        </p:txBody>
      </p:sp>
      <p:sp>
        <p:nvSpPr>
          <p:cNvPr id="6" name="Slide Number Placeholder 5">
            <a:extLst>
              <a:ext uri="{FF2B5EF4-FFF2-40B4-BE49-F238E27FC236}">
                <a16:creationId xmlns:a16="http://schemas.microsoft.com/office/drawing/2014/main" id="{EE03119B-A59F-5170-CBEC-8A42410D34CD}"/>
              </a:ext>
            </a:extLst>
          </p:cNvPr>
          <p:cNvSpPr>
            <a:spLocks noGrp="1"/>
          </p:cNvSpPr>
          <p:nvPr>
            <p:ph type="sldNum" sz="quarter" idx="5"/>
          </p:nvPr>
        </p:nvSpPr>
        <p:spPr/>
        <p:txBody>
          <a:bodyPr/>
          <a:lstStyle/>
          <a:p>
            <a:fld id="{2D2B00AB-1B1E-4E79-BEEC-0B9B4CFDD43D}" type="slidenum">
              <a:rPr lang="en-US" smtClean="0"/>
              <a:t>9</a:t>
            </a:fld>
            <a:endParaRPr lang="en-US"/>
          </a:p>
        </p:txBody>
      </p:sp>
    </p:spTree>
    <p:extLst>
      <p:ext uri="{BB962C8B-B14F-4D97-AF65-F5344CB8AC3E}">
        <p14:creationId xmlns:p14="http://schemas.microsoft.com/office/powerpoint/2010/main" val="3829299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sz="1200" dirty="0">
              <a:effectLst/>
              <a:latin typeface="Calibri" panose="020F0502020204030204" pitchFamily="34" charset="0"/>
              <a:ea typeface="Calibri" panose="020F0502020204030204" pitchFamily="34" charset="0"/>
            </a:endParaRP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2D2B00AB-1B1E-4E79-BEEC-0B9B4CFDD43D}" type="slidenum">
              <a:rPr lang="en-US" smtClean="0"/>
              <a:t>10</a:t>
            </a:fld>
            <a:endParaRPr lang="en-US"/>
          </a:p>
        </p:txBody>
      </p:sp>
    </p:spTree>
    <p:extLst>
      <p:ext uri="{BB962C8B-B14F-4D97-AF65-F5344CB8AC3E}">
        <p14:creationId xmlns:p14="http://schemas.microsoft.com/office/powerpoint/2010/main" val="33570817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EB99035-0E13-4245-9A71-5EDC5D0A016E}" type="datetimeFigureOut">
              <a:rPr lang="en-CY" smtClean="0"/>
              <a:t>07/08/2026</a:t>
            </a:fld>
            <a:endParaRPr lang="en-CY"/>
          </a:p>
        </p:txBody>
      </p:sp>
      <p:sp>
        <p:nvSpPr>
          <p:cNvPr id="5" name="Footer Placeholder 4"/>
          <p:cNvSpPr>
            <a:spLocks noGrp="1"/>
          </p:cNvSpPr>
          <p:nvPr>
            <p:ph type="ftr" sz="quarter" idx="11"/>
          </p:nvPr>
        </p:nvSpPr>
        <p:spPr/>
        <p:txBody>
          <a:bodyPr/>
          <a:lstStyle/>
          <a:p>
            <a:endParaRPr lang="en-CY"/>
          </a:p>
        </p:txBody>
      </p:sp>
      <p:sp>
        <p:nvSpPr>
          <p:cNvPr id="6" name="Slide Number Placeholder 5"/>
          <p:cNvSpPr>
            <a:spLocks noGrp="1"/>
          </p:cNvSpPr>
          <p:nvPr>
            <p:ph type="sldNum" sz="quarter" idx="12"/>
          </p:nvPr>
        </p:nvSpPr>
        <p:spPr/>
        <p:txBody>
          <a:bodyPr/>
          <a:lstStyle/>
          <a:p>
            <a:fld id="{A207F2DF-7A33-924F-91DB-FEA5A2B5A411}" type="slidenum">
              <a:rPr lang="en-CY" smtClean="0"/>
              <a:t>‹#›</a:t>
            </a:fld>
            <a:endParaRPr lang="en-CY"/>
          </a:p>
        </p:txBody>
      </p:sp>
      <p:sp>
        <p:nvSpPr>
          <p:cNvPr id="8" name="TextBox 7"/>
          <p:cNvSpPr txBox="1"/>
          <p:nvPr userDrawn="1">
            <p:custDataLst>
              <p:tags r:id="rId1"/>
            </p:custDataLst>
          </p:nvPr>
        </p:nvSpPr>
        <p:spPr>
          <a:xfrm>
            <a:off x="10985858" y="127000"/>
            <a:ext cx="1079142" cy="276999"/>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r" defTabSz="457200" rtl="0" eaLnBrk="1" latinLnBrk="0" hangingPunct="1">
              <a:buNone/>
            </a:pPr>
            <a:r>
              <a:rPr lang="en-GB" sz="1200" b="0" i="0" u="none">
                <a:solidFill>
                  <a:srgbClr val="000000"/>
                </a:solidFill>
                <a:latin typeface="Times New Roman" panose="02020603050405020304" pitchFamily="18" charset="0"/>
              </a:rPr>
              <a:t>TLP: </a:t>
            </a:r>
            <a:r>
              <a:rPr lang="en-GB" sz="1200" b="1" i="0" u="none">
                <a:solidFill>
                  <a:srgbClr val="999999"/>
                </a:solidFill>
                <a:latin typeface="Times New Roman" panose="02020603050405020304" pitchFamily="18" charset="0"/>
              </a:rPr>
              <a:t>WHITE</a:t>
            </a:r>
          </a:p>
        </p:txBody>
      </p:sp>
    </p:spTree>
    <p:extLst>
      <p:ext uri="{BB962C8B-B14F-4D97-AF65-F5344CB8AC3E}">
        <p14:creationId xmlns:p14="http://schemas.microsoft.com/office/powerpoint/2010/main" val="365918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B99035-0E13-4245-9A71-5EDC5D0A016E}" type="datetimeFigureOut">
              <a:rPr lang="en-CY" smtClean="0"/>
              <a:t>07/08/2026</a:t>
            </a:fld>
            <a:endParaRPr lang="en-CY"/>
          </a:p>
        </p:txBody>
      </p:sp>
      <p:sp>
        <p:nvSpPr>
          <p:cNvPr id="5" name="Footer Placeholder 4"/>
          <p:cNvSpPr>
            <a:spLocks noGrp="1"/>
          </p:cNvSpPr>
          <p:nvPr>
            <p:ph type="ftr" sz="quarter" idx="11"/>
          </p:nvPr>
        </p:nvSpPr>
        <p:spPr/>
        <p:txBody>
          <a:bodyPr/>
          <a:lstStyle/>
          <a:p>
            <a:endParaRPr lang="en-CY"/>
          </a:p>
        </p:txBody>
      </p:sp>
      <p:sp>
        <p:nvSpPr>
          <p:cNvPr id="6" name="Slide Number Placeholder 5"/>
          <p:cNvSpPr>
            <a:spLocks noGrp="1"/>
          </p:cNvSpPr>
          <p:nvPr>
            <p:ph type="sldNum" sz="quarter" idx="12"/>
          </p:nvPr>
        </p:nvSpPr>
        <p:spPr/>
        <p:txBody>
          <a:bodyPr/>
          <a:lstStyle/>
          <a:p>
            <a:fld id="{A207F2DF-7A33-924F-91DB-FEA5A2B5A411}" type="slidenum">
              <a:rPr lang="en-CY" smtClean="0"/>
              <a:t>‹#›</a:t>
            </a:fld>
            <a:endParaRPr lang="en-CY"/>
          </a:p>
        </p:txBody>
      </p:sp>
    </p:spTree>
    <p:extLst>
      <p:ext uri="{BB962C8B-B14F-4D97-AF65-F5344CB8AC3E}">
        <p14:creationId xmlns:p14="http://schemas.microsoft.com/office/powerpoint/2010/main" val="1131238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B99035-0E13-4245-9A71-5EDC5D0A016E}" type="datetimeFigureOut">
              <a:rPr lang="en-CY" smtClean="0"/>
              <a:t>07/08/2026</a:t>
            </a:fld>
            <a:endParaRPr lang="en-CY"/>
          </a:p>
        </p:txBody>
      </p:sp>
      <p:sp>
        <p:nvSpPr>
          <p:cNvPr id="5" name="Footer Placeholder 4"/>
          <p:cNvSpPr>
            <a:spLocks noGrp="1"/>
          </p:cNvSpPr>
          <p:nvPr>
            <p:ph type="ftr" sz="quarter" idx="11"/>
          </p:nvPr>
        </p:nvSpPr>
        <p:spPr/>
        <p:txBody>
          <a:bodyPr/>
          <a:lstStyle/>
          <a:p>
            <a:endParaRPr lang="en-CY"/>
          </a:p>
        </p:txBody>
      </p:sp>
      <p:sp>
        <p:nvSpPr>
          <p:cNvPr id="6" name="Slide Number Placeholder 5"/>
          <p:cNvSpPr>
            <a:spLocks noGrp="1"/>
          </p:cNvSpPr>
          <p:nvPr>
            <p:ph type="sldNum" sz="quarter" idx="12"/>
          </p:nvPr>
        </p:nvSpPr>
        <p:spPr/>
        <p:txBody>
          <a:bodyPr/>
          <a:lstStyle/>
          <a:p>
            <a:fld id="{A207F2DF-7A33-924F-91DB-FEA5A2B5A411}" type="slidenum">
              <a:rPr lang="en-CY" smtClean="0"/>
              <a:t>‹#›</a:t>
            </a:fld>
            <a:endParaRPr lang="en-CY"/>
          </a:p>
        </p:txBody>
      </p:sp>
    </p:spTree>
    <p:extLst>
      <p:ext uri="{BB962C8B-B14F-4D97-AF65-F5344CB8AC3E}">
        <p14:creationId xmlns:p14="http://schemas.microsoft.com/office/powerpoint/2010/main" val="3619222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B99035-0E13-4245-9A71-5EDC5D0A016E}" type="datetimeFigureOut">
              <a:rPr lang="en-CY" smtClean="0"/>
              <a:t>07/08/2026</a:t>
            </a:fld>
            <a:endParaRPr lang="en-CY"/>
          </a:p>
        </p:txBody>
      </p:sp>
      <p:sp>
        <p:nvSpPr>
          <p:cNvPr id="5" name="Footer Placeholder 4"/>
          <p:cNvSpPr>
            <a:spLocks noGrp="1"/>
          </p:cNvSpPr>
          <p:nvPr>
            <p:ph type="ftr" sz="quarter" idx="11"/>
          </p:nvPr>
        </p:nvSpPr>
        <p:spPr/>
        <p:txBody>
          <a:bodyPr/>
          <a:lstStyle/>
          <a:p>
            <a:endParaRPr lang="en-CY"/>
          </a:p>
        </p:txBody>
      </p:sp>
      <p:sp>
        <p:nvSpPr>
          <p:cNvPr id="6" name="Slide Number Placeholder 5"/>
          <p:cNvSpPr>
            <a:spLocks noGrp="1"/>
          </p:cNvSpPr>
          <p:nvPr>
            <p:ph type="sldNum" sz="quarter" idx="12"/>
          </p:nvPr>
        </p:nvSpPr>
        <p:spPr/>
        <p:txBody>
          <a:bodyPr/>
          <a:lstStyle/>
          <a:p>
            <a:fld id="{A207F2DF-7A33-924F-91DB-FEA5A2B5A411}" type="slidenum">
              <a:rPr lang="en-CY" smtClean="0"/>
              <a:t>‹#›</a:t>
            </a:fld>
            <a:endParaRPr lang="en-CY"/>
          </a:p>
        </p:txBody>
      </p:sp>
      <p:sp>
        <p:nvSpPr>
          <p:cNvPr id="7" name="TextBox 6"/>
          <p:cNvSpPr txBox="1"/>
          <p:nvPr userDrawn="1">
            <p:custDataLst>
              <p:tags r:id="rId1"/>
            </p:custDataLst>
          </p:nvPr>
        </p:nvSpPr>
        <p:spPr>
          <a:xfrm>
            <a:off x="10985858" y="127000"/>
            <a:ext cx="1079142" cy="276999"/>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r" defTabSz="457200" rtl="0" eaLnBrk="1" latinLnBrk="0" hangingPunct="1">
              <a:buNone/>
            </a:pPr>
            <a:r>
              <a:rPr lang="en-GB" sz="1200" b="0" i="0" u="none">
                <a:solidFill>
                  <a:srgbClr val="000000"/>
                </a:solidFill>
                <a:latin typeface="Times New Roman" panose="02020603050405020304" pitchFamily="18" charset="0"/>
              </a:rPr>
              <a:t>TLP: </a:t>
            </a:r>
            <a:r>
              <a:rPr lang="en-GB" sz="1200" b="1" i="0" u="none">
                <a:solidFill>
                  <a:srgbClr val="999999"/>
                </a:solidFill>
                <a:latin typeface="Times New Roman" panose="02020603050405020304" pitchFamily="18" charset="0"/>
              </a:rPr>
              <a:t>WHITE</a:t>
            </a:r>
          </a:p>
        </p:txBody>
      </p:sp>
    </p:spTree>
    <p:extLst>
      <p:ext uri="{BB962C8B-B14F-4D97-AF65-F5344CB8AC3E}">
        <p14:creationId xmlns:p14="http://schemas.microsoft.com/office/powerpoint/2010/main" val="143032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B99035-0E13-4245-9A71-5EDC5D0A016E}" type="datetimeFigureOut">
              <a:rPr lang="en-CY" smtClean="0"/>
              <a:t>07/08/2026</a:t>
            </a:fld>
            <a:endParaRPr lang="en-CY"/>
          </a:p>
        </p:txBody>
      </p:sp>
      <p:sp>
        <p:nvSpPr>
          <p:cNvPr id="5" name="Footer Placeholder 4"/>
          <p:cNvSpPr>
            <a:spLocks noGrp="1"/>
          </p:cNvSpPr>
          <p:nvPr>
            <p:ph type="ftr" sz="quarter" idx="11"/>
          </p:nvPr>
        </p:nvSpPr>
        <p:spPr/>
        <p:txBody>
          <a:bodyPr/>
          <a:lstStyle/>
          <a:p>
            <a:endParaRPr lang="en-CY"/>
          </a:p>
        </p:txBody>
      </p:sp>
      <p:sp>
        <p:nvSpPr>
          <p:cNvPr id="6" name="Slide Number Placeholder 5"/>
          <p:cNvSpPr>
            <a:spLocks noGrp="1"/>
          </p:cNvSpPr>
          <p:nvPr>
            <p:ph type="sldNum" sz="quarter" idx="12"/>
          </p:nvPr>
        </p:nvSpPr>
        <p:spPr/>
        <p:txBody>
          <a:bodyPr/>
          <a:lstStyle/>
          <a:p>
            <a:fld id="{A207F2DF-7A33-924F-91DB-FEA5A2B5A411}" type="slidenum">
              <a:rPr lang="en-CY" smtClean="0"/>
              <a:t>‹#›</a:t>
            </a:fld>
            <a:endParaRPr lang="en-CY"/>
          </a:p>
        </p:txBody>
      </p:sp>
    </p:spTree>
    <p:extLst>
      <p:ext uri="{BB962C8B-B14F-4D97-AF65-F5344CB8AC3E}">
        <p14:creationId xmlns:p14="http://schemas.microsoft.com/office/powerpoint/2010/main" val="2883874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99035-0E13-4245-9A71-5EDC5D0A016E}" type="datetimeFigureOut">
              <a:rPr lang="en-CY" smtClean="0"/>
              <a:t>07/08/2026</a:t>
            </a:fld>
            <a:endParaRPr lang="en-CY"/>
          </a:p>
        </p:txBody>
      </p:sp>
      <p:sp>
        <p:nvSpPr>
          <p:cNvPr id="6" name="Footer Placeholder 5"/>
          <p:cNvSpPr>
            <a:spLocks noGrp="1"/>
          </p:cNvSpPr>
          <p:nvPr>
            <p:ph type="ftr" sz="quarter" idx="11"/>
          </p:nvPr>
        </p:nvSpPr>
        <p:spPr/>
        <p:txBody>
          <a:bodyPr/>
          <a:lstStyle/>
          <a:p>
            <a:endParaRPr lang="en-CY"/>
          </a:p>
        </p:txBody>
      </p:sp>
      <p:sp>
        <p:nvSpPr>
          <p:cNvPr id="7" name="Slide Number Placeholder 6"/>
          <p:cNvSpPr>
            <a:spLocks noGrp="1"/>
          </p:cNvSpPr>
          <p:nvPr>
            <p:ph type="sldNum" sz="quarter" idx="12"/>
          </p:nvPr>
        </p:nvSpPr>
        <p:spPr/>
        <p:txBody>
          <a:bodyPr/>
          <a:lstStyle/>
          <a:p>
            <a:fld id="{A207F2DF-7A33-924F-91DB-FEA5A2B5A411}" type="slidenum">
              <a:rPr lang="en-CY" smtClean="0"/>
              <a:t>‹#›</a:t>
            </a:fld>
            <a:endParaRPr lang="en-CY"/>
          </a:p>
        </p:txBody>
      </p:sp>
      <p:sp>
        <p:nvSpPr>
          <p:cNvPr id="9" name="TextBox 8"/>
          <p:cNvSpPr txBox="1"/>
          <p:nvPr userDrawn="1">
            <p:custDataLst>
              <p:tags r:id="rId1"/>
            </p:custDataLst>
          </p:nvPr>
        </p:nvSpPr>
        <p:spPr>
          <a:xfrm>
            <a:off x="10985858" y="127000"/>
            <a:ext cx="1079142" cy="276999"/>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r" defTabSz="457200" rtl="0" eaLnBrk="1" latinLnBrk="0" hangingPunct="1">
              <a:buNone/>
            </a:pPr>
            <a:r>
              <a:rPr lang="en-GB" sz="1200" b="0" i="0" u="none">
                <a:solidFill>
                  <a:srgbClr val="000000"/>
                </a:solidFill>
                <a:latin typeface="Times New Roman" panose="02020603050405020304" pitchFamily="18" charset="0"/>
              </a:rPr>
              <a:t>TLP: </a:t>
            </a:r>
            <a:r>
              <a:rPr lang="en-GB" sz="1200" b="1" i="0" u="none">
                <a:solidFill>
                  <a:srgbClr val="999999"/>
                </a:solidFill>
                <a:latin typeface="Times New Roman" panose="02020603050405020304" pitchFamily="18" charset="0"/>
              </a:rPr>
              <a:t>WHITE</a:t>
            </a:r>
          </a:p>
        </p:txBody>
      </p:sp>
    </p:spTree>
    <p:extLst>
      <p:ext uri="{BB962C8B-B14F-4D97-AF65-F5344CB8AC3E}">
        <p14:creationId xmlns:p14="http://schemas.microsoft.com/office/powerpoint/2010/main" val="839127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EB99035-0E13-4245-9A71-5EDC5D0A016E}" type="datetimeFigureOut">
              <a:rPr lang="en-CY" smtClean="0"/>
              <a:t>07/08/2026</a:t>
            </a:fld>
            <a:endParaRPr lang="en-CY"/>
          </a:p>
        </p:txBody>
      </p:sp>
      <p:sp>
        <p:nvSpPr>
          <p:cNvPr id="8" name="Footer Placeholder 7"/>
          <p:cNvSpPr>
            <a:spLocks noGrp="1"/>
          </p:cNvSpPr>
          <p:nvPr>
            <p:ph type="ftr" sz="quarter" idx="11"/>
          </p:nvPr>
        </p:nvSpPr>
        <p:spPr/>
        <p:txBody>
          <a:bodyPr/>
          <a:lstStyle/>
          <a:p>
            <a:endParaRPr lang="en-CY"/>
          </a:p>
        </p:txBody>
      </p:sp>
      <p:sp>
        <p:nvSpPr>
          <p:cNvPr id="9" name="Slide Number Placeholder 8"/>
          <p:cNvSpPr>
            <a:spLocks noGrp="1"/>
          </p:cNvSpPr>
          <p:nvPr>
            <p:ph type="sldNum" sz="quarter" idx="12"/>
          </p:nvPr>
        </p:nvSpPr>
        <p:spPr/>
        <p:txBody>
          <a:bodyPr/>
          <a:lstStyle/>
          <a:p>
            <a:fld id="{A207F2DF-7A33-924F-91DB-FEA5A2B5A411}" type="slidenum">
              <a:rPr lang="en-CY" smtClean="0"/>
              <a:t>‹#›</a:t>
            </a:fld>
            <a:endParaRPr lang="en-CY"/>
          </a:p>
        </p:txBody>
      </p:sp>
    </p:spTree>
    <p:extLst>
      <p:ext uri="{BB962C8B-B14F-4D97-AF65-F5344CB8AC3E}">
        <p14:creationId xmlns:p14="http://schemas.microsoft.com/office/powerpoint/2010/main" val="1064183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EB99035-0E13-4245-9A71-5EDC5D0A016E}" type="datetimeFigureOut">
              <a:rPr lang="en-CY" smtClean="0"/>
              <a:t>07/08/2026</a:t>
            </a:fld>
            <a:endParaRPr lang="en-CY"/>
          </a:p>
        </p:txBody>
      </p:sp>
      <p:sp>
        <p:nvSpPr>
          <p:cNvPr id="4" name="Footer Placeholder 3"/>
          <p:cNvSpPr>
            <a:spLocks noGrp="1"/>
          </p:cNvSpPr>
          <p:nvPr>
            <p:ph type="ftr" sz="quarter" idx="11"/>
          </p:nvPr>
        </p:nvSpPr>
        <p:spPr/>
        <p:txBody>
          <a:bodyPr/>
          <a:lstStyle/>
          <a:p>
            <a:endParaRPr lang="en-CY"/>
          </a:p>
        </p:txBody>
      </p:sp>
      <p:sp>
        <p:nvSpPr>
          <p:cNvPr id="5" name="Slide Number Placeholder 4"/>
          <p:cNvSpPr>
            <a:spLocks noGrp="1"/>
          </p:cNvSpPr>
          <p:nvPr>
            <p:ph type="sldNum" sz="quarter" idx="12"/>
          </p:nvPr>
        </p:nvSpPr>
        <p:spPr/>
        <p:txBody>
          <a:bodyPr/>
          <a:lstStyle/>
          <a:p>
            <a:fld id="{A207F2DF-7A33-924F-91DB-FEA5A2B5A411}" type="slidenum">
              <a:rPr lang="en-CY" smtClean="0"/>
              <a:t>‹#›</a:t>
            </a:fld>
            <a:endParaRPr lang="en-CY"/>
          </a:p>
        </p:txBody>
      </p:sp>
      <p:sp>
        <p:nvSpPr>
          <p:cNvPr id="7" name="TextBox 6"/>
          <p:cNvSpPr txBox="1"/>
          <p:nvPr userDrawn="1">
            <p:custDataLst>
              <p:tags r:id="rId1"/>
            </p:custDataLst>
          </p:nvPr>
        </p:nvSpPr>
        <p:spPr>
          <a:xfrm>
            <a:off x="10985858" y="127000"/>
            <a:ext cx="1079142" cy="276999"/>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r" defTabSz="457200" rtl="0" eaLnBrk="1" latinLnBrk="0" hangingPunct="1">
              <a:buNone/>
            </a:pPr>
            <a:r>
              <a:rPr lang="en-GB" sz="1200" b="0" i="0" u="none">
                <a:solidFill>
                  <a:srgbClr val="000000"/>
                </a:solidFill>
                <a:latin typeface="Times New Roman" panose="02020603050405020304" pitchFamily="18" charset="0"/>
              </a:rPr>
              <a:t>TLP: </a:t>
            </a:r>
            <a:r>
              <a:rPr lang="en-GB" sz="1200" b="1" i="0" u="none">
                <a:solidFill>
                  <a:srgbClr val="999999"/>
                </a:solidFill>
                <a:latin typeface="Times New Roman" panose="02020603050405020304" pitchFamily="18" charset="0"/>
              </a:rPr>
              <a:t>WHITE</a:t>
            </a:r>
          </a:p>
        </p:txBody>
      </p:sp>
    </p:spTree>
    <p:extLst>
      <p:ext uri="{BB962C8B-B14F-4D97-AF65-F5344CB8AC3E}">
        <p14:creationId xmlns:p14="http://schemas.microsoft.com/office/powerpoint/2010/main" val="2871386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B99035-0E13-4245-9A71-5EDC5D0A016E}" type="datetimeFigureOut">
              <a:rPr lang="en-CY" smtClean="0"/>
              <a:t>07/08/2026</a:t>
            </a:fld>
            <a:endParaRPr lang="en-CY"/>
          </a:p>
        </p:txBody>
      </p:sp>
      <p:sp>
        <p:nvSpPr>
          <p:cNvPr id="3" name="Footer Placeholder 2"/>
          <p:cNvSpPr>
            <a:spLocks noGrp="1"/>
          </p:cNvSpPr>
          <p:nvPr>
            <p:ph type="ftr" sz="quarter" idx="11"/>
          </p:nvPr>
        </p:nvSpPr>
        <p:spPr/>
        <p:txBody>
          <a:bodyPr/>
          <a:lstStyle/>
          <a:p>
            <a:endParaRPr lang="en-CY"/>
          </a:p>
        </p:txBody>
      </p:sp>
      <p:sp>
        <p:nvSpPr>
          <p:cNvPr id="4" name="Slide Number Placeholder 3"/>
          <p:cNvSpPr>
            <a:spLocks noGrp="1"/>
          </p:cNvSpPr>
          <p:nvPr>
            <p:ph type="sldNum" sz="quarter" idx="12"/>
          </p:nvPr>
        </p:nvSpPr>
        <p:spPr/>
        <p:txBody>
          <a:bodyPr/>
          <a:lstStyle/>
          <a:p>
            <a:fld id="{A207F2DF-7A33-924F-91DB-FEA5A2B5A411}" type="slidenum">
              <a:rPr lang="en-CY" smtClean="0"/>
              <a:t>‹#›</a:t>
            </a:fld>
            <a:endParaRPr lang="en-CY"/>
          </a:p>
        </p:txBody>
      </p:sp>
      <p:sp>
        <p:nvSpPr>
          <p:cNvPr id="6" name="TextBox 5"/>
          <p:cNvSpPr txBox="1"/>
          <p:nvPr userDrawn="1">
            <p:custDataLst>
              <p:tags r:id="rId1"/>
            </p:custDataLst>
          </p:nvPr>
        </p:nvSpPr>
        <p:spPr>
          <a:xfrm>
            <a:off x="10985858" y="127000"/>
            <a:ext cx="1079142" cy="276999"/>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r" defTabSz="457200" rtl="0" eaLnBrk="1" latinLnBrk="0" hangingPunct="1">
              <a:buNone/>
            </a:pPr>
            <a:r>
              <a:rPr lang="en-GB" sz="1200" b="0" i="0" u="none">
                <a:solidFill>
                  <a:srgbClr val="000000"/>
                </a:solidFill>
                <a:latin typeface="Times New Roman" panose="02020603050405020304" pitchFamily="18" charset="0"/>
              </a:rPr>
              <a:t>TLP: </a:t>
            </a:r>
            <a:r>
              <a:rPr lang="en-GB" sz="1200" b="1" i="0" u="none">
                <a:solidFill>
                  <a:srgbClr val="999999"/>
                </a:solidFill>
                <a:latin typeface="Times New Roman" panose="02020603050405020304" pitchFamily="18" charset="0"/>
              </a:rPr>
              <a:t>WHITE</a:t>
            </a:r>
          </a:p>
        </p:txBody>
      </p:sp>
    </p:spTree>
    <p:extLst>
      <p:ext uri="{BB962C8B-B14F-4D97-AF65-F5344CB8AC3E}">
        <p14:creationId xmlns:p14="http://schemas.microsoft.com/office/powerpoint/2010/main" val="437741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B99035-0E13-4245-9A71-5EDC5D0A016E}" type="datetimeFigureOut">
              <a:rPr lang="en-CY" smtClean="0"/>
              <a:t>07/08/2026</a:t>
            </a:fld>
            <a:endParaRPr lang="en-CY"/>
          </a:p>
        </p:txBody>
      </p:sp>
      <p:sp>
        <p:nvSpPr>
          <p:cNvPr id="6" name="Footer Placeholder 5"/>
          <p:cNvSpPr>
            <a:spLocks noGrp="1"/>
          </p:cNvSpPr>
          <p:nvPr>
            <p:ph type="ftr" sz="quarter" idx="11"/>
          </p:nvPr>
        </p:nvSpPr>
        <p:spPr/>
        <p:txBody>
          <a:bodyPr/>
          <a:lstStyle/>
          <a:p>
            <a:endParaRPr lang="en-CY"/>
          </a:p>
        </p:txBody>
      </p:sp>
      <p:sp>
        <p:nvSpPr>
          <p:cNvPr id="7" name="Slide Number Placeholder 6"/>
          <p:cNvSpPr>
            <a:spLocks noGrp="1"/>
          </p:cNvSpPr>
          <p:nvPr>
            <p:ph type="sldNum" sz="quarter" idx="12"/>
          </p:nvPr>
        </p:nvSpPr>
        <p:spPr/>
        <p:txBody>
          <a:bodyPr/>
          <a:lstStyle/>
          <a:p>
            <a:fld id="{A207F2DF-7A33-924F-91DB-FEA5A2B5A411}" type="slidenum">
              <a:rPr lang="en-CY" smtClean="0"/>
              <a:t>‹#›</a:t>
            </a:fld>
            <a:endParaRPr lang="en-CY"/>
          </a:p>
        </p:txBody>
      </p:sp>
    </p:spTree>
    <p:extLst>
      <p:ext uri="{BB962C8B-B14F-4D97-AF65-F5344CB8AC3E}">
        <p14:creationId xmlns:p14="http://schemas.microsoft.com/office/powerpoint/2010/main" val="3080083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B99035-0E13-4245-9A71-5EDC5D0A016E}" type="datetimeFigureOut">
              <a:rPr lang="en-CY" smtClean="0"/>
              <a:t>07/08/2026</a:t>
            </a:fld>
            <a:endParaRPr lang="en-CY"/>
          </a:p>
        </p:txBody>
      </p:sp>
      <p:sp>
        <p:nvSpPr>
          <p:cNvPr id="6" name="Footer Placeholder 5"/>
          <p:cNvSpPr>
            <a:spLocks noGrp="1"/>
          </p:cNvSpPr>
          <p:nvPr>
            <p:ph type="ftr" sz="quarter" idx="11"/>
          </p:nvPr>
        </p:nvSpPr>
        <p:spPr/>
        <p:txBody>
          <a:bodyPr/>
          <a:lstStyle/>
          <a:p>
            <a:endParaRPr lang="en-CY"/>
          </a:p>
        </p:txBody>
      </p:sp>
      <p:sp>
        <p:nvSpPr>
          <p:cNvPr id="7" name="Slide Number Placeholder 6"/>
          <p:cNvSpPr>
            <a:spLocks noGrp="1"/>
          </p:cNvSpPr>
          <p:nvPr>
            <p:ph type="sldNum" sz="quarter" idx="12"/>
          </p:nvPr>
        </p:nvSpPr>
        <p:spPr/>
        <p:txBody>
          <a:bodyPr/>
          <a:lstStyle/>
          <a:p>
            <a:fld id="{A207F2DF-7A33-924F-91DB-FEA5A2B5A411}" type="slidenum">
              <a:rPr lang="en-CY" smtClean="0"/>
              <a:t>‹#›</a:t>
            </a:fld>
            <a:endParaRPr lang="en-CY"/>
          </a:p>
        </p:txBody>
      </p:sp>
    </p:spTree>
    <p:extLst>
      <p:ext uri="{BB962C8B-B14F-4D97-AF65-F5344CB8AC3E}">
        <p14:creationId xmlns:p14="http://schemas.microsoft.com/office/powerpoint/2010/main" val="1093178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B99035-0E13-4245-9A71-5EDC5D0A016E}" type="datetimeFigureOut">
              <a:rPr lang="en-CY" smtClean="0"/>
              <a:t>07/08/2026</a:t>
            </a:fld>
            <a:endParaRPr lang="en-CY"/>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Y"/>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7F2DF-7A33-924F-91DB-FEA5A2B5A411}" type="slidenum">
              <a:rPr lang="en-CY" smtClean="0"/>
              <a:t>‹#›</a:t>
            </a:fld>
            <a:endParaRPr lang="en-CY"/>
          </a:p>
        </p:txBody>
      </p:sp>
      <p:sp>
        <p:nvSpPr>
          <p:cNvPr id="8" name="TextBox 7">
            <a:extLst>
              <a:ext uri="{FF2B5EF4-FFF2-40B4-BE49-F238E27FC236}">
                <a16:creationId xmlns:a16="http://schemas.microsoft.com/office/drawing/2014/main" id="{B715CE7B-9716-A1DB-C56D-8F57F1A66D23}"/>
              </a:ext>
            </a:extLst>
          </p:cNvPr>
          <p:cNvSpPr txBox="1"/>
          <p:nvPr userDrawn="1">
            <p:extLst>
              <p:ext uri="{1162E1C5-73C7-4A58-AE30-91384D911F3F}">
                <p184:classification xmlns:p184="http://schemas.microsoft.com/office/powerpoint/2018/4/main" val="hdr"/>
              </p:ext>
            </p:extLst>
          </p:nvPr>
        </p:nvSpPr>
        <p:spPr>
          <a:xfrm>
            <a:off x="11299825" y="63500"/>
            <a:ext cx="865188" cy="213360"/>
          </a:xfrm>
          <a:prstGeom prst="rect">
            <a:avLst/>
          </a:prstGeom>
        </p:spPr>
        <p:txBody>
          <a:bodyPr horzOverflow="overflow" lIns="0" tIns="0" rIns="0" bIns="0">
            <a:spAutoFit/>
          </a:bodyPr>
          <a:lstStyle/>
          <a:p>
            <a:pPr algn="l"/>
            <a:r>
              <a:rPr lang="en-US" sz="1400">
                <a:solidFill>
                  <a:srgbClr val="FFFFFF">
                    <a:alpha val="50000"/>
                  </a:srgbClr>
                </a:solidFill>
                <a:latin typeface="Aptos" panose="020B0004020202020204" pitchFamily="34" charset="0"/>
              </a:rPr>
              <a:t>TLP WHITE</a:t>
            </a:r>
          </a:p>
        </p:txBody>
      </p:sp>
    </p:spTree>
    <p:extLst>
      <p:ext uri="{BB962C8B-B14F-4D97-AF65-F5344CB8AC3E}">
        <p14:creationId xmlns:p14="http://schemas.microsoft.com/office/powerpoint/2010/main" val="27498221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0.jpe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4.jpg"/><Relationship Id="rId5" Type="http://schemas.openxmlformats.org/officeDocument/2006/relationships/image" Target="../media/image12.png"/><Relationship Id="rId10" Type="http://schemas.microsoft.com/office/2007/relationships/hdphoto" Target="../media/hdphoto2.wdp"/><Relationship Id="rId4" Type="http://schemas.openxmlformats.org/officeDocument/2006/relationships/image" Target="../media/image11.emf"/><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diagramQuickStyle" Target="../diagrams/quickStyle3.xml"/><Relationship Id="rId3" Type="http://schemas.openxmlformats.org/officeDocument/2006/relationships/image" Target="../media/image10.jpeg"/><Relationship Id="rId7" Type="http://schemas.openxmlformats.org/officeDocument/2006/relationships/diagramLayout" Target="../diagrams/layout2.xml"/><Relationship Id="rId12" Type="http://schemas.openxmlformats.org/officeDocument/2006/relationships/diagramLayout" Target="../diagrams/layout3.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Data" Target="../diagrams/data2.xml"/><Relationship Id="rId11" Type="http://schemas.openxmlformats.org/officeDocument/2006/relationships/diagramData" Target="../diagrams/data3.xml"/><Relationship Id="rId5" Type="http://schemas.openxmlformats.org/officeDocument/2006/relationships/image" Target="../media/image12.png"/><Relationship Id="rId15" Type="http://schemas.microsoft.com/office/2007/relationships/diagramDrawing" Target="../diagrams/drawing3.xml"/><Relationship Id="rId10" Type="http://schemas.microsoft.com/office/2007/relationships/diagramDrawing" Target="../diagrams/drawing2.xml"/><Relationship Id="rId4" Type="http://schemas.openxmlformats.org/officeDocument/2006/relationships/image" Target="../media/image11.emf"/><Relationship Id="rId9" Type="http://schemas.openxmlformats.org/officeDocument/2006/relationships/diagramColors" Target="../diagrams/colors2.xml"/><Relationship Id="rId14" Type="http://schemas.openxmlformats.org/officeDocument/2006/relationships/diagramColors" Target="../diagrams/colors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12.png"/><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0.jpeg"/><Relationship Id="rId7"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12.png"/><Relationship Id="rId4" Type="http://schemas.openxmlformats.org/officeDocument/2006/relationships/image" Target="../media/image11.emf"/><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12.png"/><Relationship Id="rId4" Type="http://schemas.openxmlformats.org/officeDocument/2006/relationships/image" Target="../media/image11.emf"/></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12.png"/><Relationship Id="rId4" Type="http://schemas.openxmlformats.org/officeDocument/2006/relationships/image" Target="../media/image11.emf"/></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12.png"/><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emf"/></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0.jpeg"/><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12.png"/><Relationship Id="rId4" Type="http://schemas.openxmlformats.org/officeDocument/2006/relationships/image" Target="../media/image11.emf"/></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emf"/></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10.jpeg"/><Relationship Id="rId7" Type="http://schemas.openxmlformats.org/officeDocument/2006/relationships/diagramData" Target="../diagrams/data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1.png"/><Relationship Id="rId11" Type="http://schemas.microsoft.com/office/2007/relationships/diagramDrawing" Target="../diagrams/drawing4.xml"/><Relationship Id="rId5" Type="http://schemas.openxmlformats.org/officeDocument/2006/relationships/image" Target="../media/image12.png"/><Relationship Id="rId10" Type="http://schemas.openxmlformats.org/officeDocument/2006/relationships/diagramColors" Target="../diagrams/colors4.xml"/><Relationship Id="rId4" Type="http://schemas.openxmlformats.org/officeDocument/2006/relationships/image" Target="../media/image11.emf"/><Relationship Id="rId9"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10.jpeg"/><Relationship Id="rId7"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12.png"/><Relationship Id="rId4" Type="http://schemas.openxmlformats.org/officeDocument/2006/relationships/image" Target="../media/image11.emf"/></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emf"/></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2.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1.emf"/><Relationship Id="rId4" Type="http://schemas.openxmlformats.org/officeDocument/2006/relationships/image" Target="../media/image10.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1.emf"/><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2.png"/><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10;&#10;Description automatically generated">
            <a:extLst>
              <a:ext uri="{FF2B5EF4-FFF2-40B4-BE49-F238E27FC236}">
                <a16:creationId xmlns:a16="http://schemas.microsoft.com/office/drawing/2014/main" id="{0E2B7824-7FFB-2246-96D8-26519ADEC723}"/>
              </a:ext>
            </a:extLst>
          </p:cNvPr>
          <p:cNvPicPr>
            <a:picLocks noChangeAspect="1"/>
          </p:cNvPicPr>
          <p:nvPr/>
        </p:nvPicPr>
        <p:blipFill>
          <a:blip r:embed="rId3"/>
          <a:stretch>
            <a:fillRect/>
          </a:stretch>
        </p:blipFill>
        <p:spPr>
          <a:xfrm>
            <a:off x="1409683" y="5067435"/>
            <a:ext cx="7174885" cy="1554558"/>
          </a:xfrm>
          <a:prstGeom prst="rect">
            <a:avLst/>
          </a:prstGeom>
        </p:spPr>
      </p:pic>
      <p:pic>
        <p:nvPicPr>
          <p:cNvPr id="4" name="Picture 3">
            <a:extLst>
              <a:ext uri="{FF2B5EF4-FFF2-40B4-BE49-F238E27FC236}">
                <a16:creationId xmlns:a16="http://schemas.microsoft.com/office/drawing/2014/main" id="{67D1ADA6-7CA0-F540-AA68-49EAA2495988}"/>
              </a:ext>
            </a:extLst>
          </p:cNvPr>
          <p:cNvPicPr>
            <a:picLocks noChangeAspect="1"/>
          </p:cNvPicPr>
          <p:nvPr/>
        </p:nvPicPr>
        <p:blipFill>
          <a:blip r:embed="rId4"/>
          <a:stretch>
            <a:fillRect/>
          </a:stretch>
        </p:blipFill>
        <p:spPr>
          <a:xfrm>
            <a:off x="-1" y="0"/>
            <a:ext cx="12192000" cy="6858000"/>
          </a:xfrm>
          <a:prstGeom prst="rect">
            <a:avLst/>
          </a:prstGeom>
        </p:spPr>
      </p:pic>
      <p:pic>
        <p:nvPicPr>
          <p:cNvPr id="5" name="Picture 4">
            <a:extLst>
              <a:ext uri="{FF2B5EF4-FFF2-40B4-BE49-F238E27FC236}">
                <a16:creationId xmlns:a16="http://schemas.microsoft.com/office/drawing/2014/main" id="{DD6D85E5-D00E-594F-B9E5-04203769E81D}"/>
              </a:ext>
            </a:extLst>
          </p:cNvPr>
          <p:cNvPicPr>
            <a:picLocks noChangeAspect="1"/>
          </p:cNvPicPr>
          <p:nvPr/>
        </p:nvPicPr>
        <p:blipFill>
          <a:blip r:embed="rId5"/>
          <a:stretch>
            <a:fillRect/>
          </a:stretch>
        </p:blipFill>
        <p:spPr>
          <a:xfrm>
            <a:off x="9680159" y="2773523"/>
            <a:ext cx="2551078" cy="4235931"/>
          </a:xfrm>
          <a:prstGeom prst="rect">
            <a:avLst/>
          </a:prstGeom>
        </p:spPr>
      </p:pic>
      <p:sp>
        <p:nvSpPr>
          <p:cNvPr id="7" name="Rectangle 6">
            <a:extLst>
              <a:ext uri="{FF2B5EF4-FFF2-40B4-BE49-F238E27FC236}">
                <a16:creationId xmlns:a16="http://schemas.microsoft.com/office/drawing/2014/main" id="{31DADB26-4E1E-D44E-B851-97DB130CC1E2}"/>
              </a:ext>
            </a:extLst>
          </p:cNvPr>
          <p:cNvSpPr/>
          <p:nvPr/>
        </p:nvSpPr>
        <p:spPr>
          <a:xfrm>
            <a:off x="1883933" y="2290325"/>
            <a:ext cx="8424131" cy="1754326"/>
          </a:xfrm>
          <a:prstGeom prst="rect">
            <a:avLst/>
          </a:prstGeom>
        </p:spPr>
        <p:txBody>
          <a:bodyPr wrap="square">
            <a:spAutoFit/>
          </a:bodyPr>
          <a:lstStyle/>
          <a:p>
            <a:pPr algn="ctr">
              <a:spcBef>
                <a:spcPts val="600"/>
              </a:spcBef>
            </a:pPr>
            <a:r>
              <a:rPr lang="el-GR" sz="5400" b="1" dirty="0">
                <a:solidFill>
                  <a:schemeClr val="bg1"/>
                </a:solidFill>
              </a:rPr>
              <a:t>Χτίζοντας ένα πιο ανθεκτικό μέλλον, σήμερα</a:t>
            </a:r>
            <a:endParaRPr lang="en-CY" sz="5400" b="1" dirty="0">
              <a:solidFill>
                <a:schemeClr val="bg1"/>
              </a:solidFill>
            </a:endParaRPr>
          </a:p>
        </p:txBody>
      </p:sp>
      <p:sp>
        <p:nvSpPr>
          <p:cNvPr id="11" name="TextBox 10">
            <a:extLst>
              <a:ext uri="{FF2B5EF4-FFF2-40B4-BE49-F238E27FC236}">
                <a16:creationId xmlns:a16="http://schemas.microsoft.com/office/drawing/2014/main" id="{C0E073C4-886A-37D0-1433-BC6EEA8292C6}"/>
              </a:ext>
            </a:extLst>
          </p:cNvPr>
          <p:cNvSpPr txBox="1"/>
          <p:nvPr/>
        </p:nvSpPr>
        <p:spPr>
          <a:xfrm>
            <a:off x="353329" y="4484203"/>
            <a:ext cx="4675414" cy="923330"/>
          </a:xfrm>
          <a:prstGeom prst="rect">
            <a:avLst/>
          </a:prstGeom>
          <a:noFill/>
        </p:spPr>
        <p:txBody>
          <a:bodyPr wrap="square">
            <a:spAutoFit/>
          </a:bodyPr>
          <a:lstStyle/>
          <a:p>
            <a:r>
              <a:rPr lang="en-GB" dirty="0">
                <a:solidFill>
                  <a:schemeClr val="bg1"/>
                </a:solidFill>
                <a:latin typeface="+mj-lt"/>
              </a:rPr>
              <a:t>Diamandis Zafeiriades</a:t>
            </a:r>
            <a:endParaRPr lang="en-CY" dirty="0">
              <a:solidFill>
                <a:schemeClr val="bg1"/>
              </a:solidFill>
              <a:latin typeface="+mj-lt"/>
            </a:endParaRPr>
          </a:p>
          <a:p>
            <a:r>
              <a:rPr lang="en-GB" dirty="0">
                <a:solidFill>
                  <a:schemeClr val="bg1"/>
                </a:solidFill>
                <a:latin typeface="+mj-lt"/>
              </a:rPr>
              <a:t>Head of DSA</a:t>
            </a:r>
            <a:endParaRPr lang="en-CY" dirty="0">
              <a:solidFill>
                <a:schemeClr val="bg1"/>
              </a:solidFill>
              <a:latin typeface="+mj-lt"/>
            </a:endParaRPr>
          </a:p>
          <a:p>
            <a:r>
              <a:rPr lang="en-GB">
                <a:solidFill>
                  <a:schemeClr val="bg1"/>
                </a:solidFill>
                <a:latin typeface="+mj-lt"/>
              </a:rPr>
              <a:t>May </a:t>
            </a:r>
            <a:r>
              <a:rPr lang="el-GR">
                <a:solidFill>
                  <a:schemeClr val="bg1"/>
                </a:solidFill>
                <a:latin typeface="+mj-lt"/>
              </a:rPr>
              <a:t>202</a:t>
            </a:r>
            <a:r>
              <a:rPr lang="en-GB" dirty="0">
                <a:solidFill>
                  <a:schemeClr val="bg1"/>
                </a:solidFill>
                <a:latin typeface="+mj-lt"/>
              </a:rPr>
              <a:t>6</a:t>
            </a:r>
            <a:endParaRPr lang="en-CY" dirty="0">
              <a:solidFill>
                <a:schemeClr val="bg1"/>
              </a:solidFill>
              <a:latin typeface="+mj-lt"/>
            </a:endParaRPr>
          </a:p>
        </p:txBody>
      </p:sp>
      <p:pic>
        <p:nvPicPr>
          <p:cNvPr id="12" name="Picture 11" descr="Graphical user interface, text&#10;&#10;Description automatically generated">
            <a:extLst>
              <a:ext uri="{FF2B5EF4-FFF2-40B4-BE49-F238E27FC236}">
                <a16:creationId xmlns:a16="http://schemas.microsoft.com/office/drawing/2014/main" id="{2AA1E4AF-EEC2-C540-8E64-EE85D2465600}"/>
              </a:ext>
            </a:extLst>
          </p:cNvPr>
          <p:cNvPicPr>
            <a:picLocks noChangeAspect="1"/>
          </p:cNvPicPr>
          <p:nvPr/>
        </p:nvPicPr>
        <p:blipFill>
          <a:blip r:embed="rId3"/>
          <a:stretch>
            <a:fillRect/>
          </a:stretch>
        </p:blipFill>
        <p:spPr>
          <a:xfrm>
            <a:off x="287204" y="5527363"/>
            <a:ext cx="6141404" cy="1330637"/>
          </a:xfrm>
          <a:prstGeom prst="rect">
            <a:avLst/>
          </a:prstGeom>
        </p:spPr>
      </p:pic>
      <p:pic>
        <p:nvPicPr>
          <p:cNvPr id="4098" name="Picture 2" descr="https://media.planview.com/clarizen/wp-content/upload/2019/11/12-Milestone-vs.-Deliverable-What%E2%80%99s-the-Differenc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38292" y="4606015"/>
            <a:ext cx="4196418" cy="209820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64886" y="1131473"/>
            <a:ext cx="1201282" cy="1201282"/>
          </a:xfrm>
          <a:prstGeom prst="rect">
            <a:avLst/>
          </a:prstGeom>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11509" y="1365069"/>
            <a:ext cx="2802199" cy="703938"/>
          </a:xfrm>
          <a:prstGeom prst="rect">
            <a:avLst/>
          </a:prstGeom>
        </p:spPr>
      </p:pic>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7204" y="1271533"/>
            <a:ext cx="2985753" cy="915615"/>
          </a:xfrm>
          <a:prstGeom prst="rect">
            <a:avLst/>
          </a:prstGeom>
        </p:spPr>
      </p:pic>
      <p:pic>
        <p:nvPicPr>
          <p:cNvPr id="10" name="Picture 9"/>
          <p:cNvPicPr>
            <a:picLocks noChangeAspect="1"/>
          </p:cNvPicPr>
          <p:nvPr/>
        </p:nvPicPr>
        <p:blipFill rotWithShape="1">
          <a:blip r:embed="rId10">
            <a:extLst>
              <a:ext uri="{28A0092B-C50C-407E-A947-70E740481C1C}">
                <a14:useLocalDpi xmlns:a14="http://schemas.microsoft.com/office/drawing/2010/main" val="0"/>
              </a:ext>
            </a:extLst>
          </a:blip>
          <a:srcRect r="659" b="34008"/>
          <a:stretch/>
        </p:blipFill>
        <p:spPr>
          <a:xfrm>
            <a:off x="1883934" y="-1214472"/>
            <a:ext cx="8487287" cy="2377526"/>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52260" y="1346430"/>
            <a:ext cx="2586172" cy="887996"/>
          </a:xfrm>
          <a:prstGeom prst="rect">
            <a:avLst/>
          </a:prstGeom>
        </p:spPr>
      </p:pic>
    </p:spTree>
    <p:extLst>
      <p:ext uri="{BB962C8B-B14F-4D97-AF65-F5344CB8AC3E}">
        <p14:creationId xmlns:p14="http://schemas.microsoft.com/office/powerpoint/2010/main" val="3853027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14808" y="0"/>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874660"/>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7176657" y="81398"/>
            <a:ext cx="5007176" cy="646331"/>
          </a:xfrm>
          <a:prstGeom prst="rect">
            <a:avLst/>
          </a:prstGeom>
        </p:spPr>
        <p:txBody>
          <a:bodyPr wrap="square">
            <a:spAutoFit/>
          </a:bodyPr>
          <a:lstStyle/>
          <a:p>
            <a:pPr algn="ctr"/>
            <a:r>
              <a:rPr lang="el-GR" i="1" dirty="0">
                <a:solidFill>
                  <a:schemeClr val="bg1">
                    <a:lumMod val="50000"/>
                  </a:schemeClr>
                </a:solidFill>
                <a:latin typeface="Helvetica" pitchFamily="2" charset="0"/>
              </a:rPr>
              <a:t>Παγκύπρια </a:t>
            </a:r>
            <a:r>
              <a:rPr lang="el-GR" i="1" dirty="0" err="1">
                <a:solidFill>
                  <a:schemeClr val="bg1">
                    <a:lumMod val="50000"/>
                  </a:schemeClr>
                </a:solidFill>
                <a:latin typeface="Helvetica" pitchFamily="2" charset="0"/>
              </a:rPr>
              <a:t>Ερευνα</a:t>
            </a:r>
            <a:r>
              <a:rPr lang="el-GR" i="1" dirty="0">
                <a:solidFill>
                  <a:schemeClr val="bg1">
                    <a:lumMod val="50000"/>
                  </a:schemeClr>
                </a:solidFill>
                <a:latin typeface="Helvetica" pitchFamily="2" charset="0"/>
              </a:rPr>
              <a:t> </a:t>
            </a:r>
            <a:r>
              <a:rPr lang="el-GR" i="1" dirty="0" err="1">
                <a:solidFill>
                  <a:schemeClr val="bg1">
                    <a:lumMod val="50000"/>
                  </a:schemeClr>
                </a:solidFill>
                <a:latin typeface="Helvetica" pitchFamily="2" charset="0"/>
              </a:rPr>
              <a:t>Κυβερνοασφάλειας</a:t>
            </a:r>
            <a:r>
              <a:rPr lang="el-GR" i="1" dirty="0">
                <a:solidFill>
                  <a:schemeClr val="bg1">
                    <a:lumMod val="50000"/>
                  </a:schemeClr>
                </a:solidFill>
                <a:latin typeface="Helvetica" pitchFamily="2" charset="0"/>
              </a:rPr>
              <a:t> στις </a:t>
            </a:r>
            <a:r>
              <a:rPr lang="el-GR" i="1" dirty="0" err="1">
                <a:solidFill>
                  <a:schemeClr val="bg1">
                    <a:lumMod val="50000"/>
                  </a:schemeClr>
                </a:solidFill>
                <a:latin typeface="Helvetica" pitchFamily="2" charset="0"/>
              </a:rPr>
              <a:t>ΜμΕ</a:t>
            </a:r>
            <a:r>
              <a:rPr lang="el-GR" i="1" dirty="0">
                <a:solidFill>
                  <a:schemeClr val="bg1">
                    <a:lumMod val="50000"/>
                  </a:schemeClr>
                </a:solidFill>
                <a:latin typeface="Helvetica" pitchFamily="2" charset="0"/>
              </a:rPr>
              <a:t> και στους Πολίτες για το 202</a:t>
            </a:r>
            <a:r>
              <a:rPr lang="en-US" i="1" dirty="0">
                <a:solidFill>
                  <a:schemeClr val="bg1">
                    <a:lumMod val="50000"/>
                  </a:schemeClr>
                </a:solidFill>
                <a:latin typeface="Helvetica" pitchFamily="2" charset="0"/>
              </a:rPr>
              <a:t>5</a:t>
            </a:r>
            <a:endParaRPr lang="en-CY" i="1" dirty="0">
              <a:solidFill>
                <a:schemeClr val="bg1">
                  <a:lumMod val="50000"/>
                </a:schemeClr>
              </a:solidFill>
              <a:latin typeface="Helvetica" pitchFamily="2" charset="0"/>
            </a:endParaRPr>
          </a:p>
        </p:txBody>
      </p:sp>
      <p:sp>
        <p:nvSpPr>
          <p:cNvPr id="34" name="Freeform 33"/>
          <p:cNvSpPr/>
          <p:nvPr/>
        </p:nvSpPr>
        <p:spPr>
          <a:xfrm>
            <a:off x="7343635" y="2348331"/>
            <a:ext cx="550197" cy="316414"/>
          </a:xfrm>
          <a:custGeom>
            <a:avLst/>
            <a:gdLst>
              <a:gd name="connsiteX0" fmla="*/ 0 w 875443"/>
              <a:gd name="connsiteY0" fmla="*/ 0 h 503460"/>
              <a:gd name="connsiteX1" fmla="*/ 131439 w 875443"/>
              <a:gd name="connsiteY1" fmla="*/ 6637 h 503460"/>
              <a:gd name="connsiteX2" fmla="*/ 717295 w 875443"/>
              <a:gd name="connsiteY2" fmla="*/ 156514 h 503460"/>
              <a:gd name="connsiteX3" fmla="*/ 875443 w 875443"/>
              <a:gd name="connsiteY3" fmla="*/ 232698 h 503460"/>
              <a:gd name="connsiteX4" fmla="*/ 719119 w 875443"/>
              <a:gd name="connsiteY4" fmla="*/ 503460 h 503460"/>
              <a:gd name="connsiteX5" fmla="*/ 595820 w 875443"/>
              <a:gd name="connsiteY5" fmla="*/ 444064 h 503460"/>
              <a:gd name="connsiteX6" fmla="*/ 99530 w 875443"/>
              <a:gd name="connsiteY6" fmla="*/ 317101 h 503460"/>
              <a:gd name="connsiteX7" fmla="*/ 0 w 875443"/>
              <a:gd name="connsiteY7" fmla="*/ 312075 h 503460"/>
              <a:gd name="connsiteX8" fmla="*/ 0 w 875443"/>
              <a:gd name="connsiteY8" fmla="*/ 0 h 50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443" h="503460">
                <a:moveTo>
                  <a:pt x="0" y="0"/>
                </a:moveTo>
                <a:lnTo>
                  <a:pt x="131439" y="6637"/>
                </a:lnTo>
                <a:cubicBezTo>
                  <a:pt x="337307" y="27544"/>
                  <a:pt x="534132" y="79042"/>
                  <a:pt x="717295" y="156514"/>
                </a:cubicBezTo>
                <a:lnTo>
                  <a:pt x="875443" y="232698"/>
                </a:lnTo>
                <a:lnTo>
                  <a:pt x="719119" y="503460"/>
                </a:lnTo>
                <a:lnTo>
                  <a:pt x="595820" y="444064"/>
                </a:lnTo>
                <a:cubicBezTo>
                  <a:pt x="440659" y="378437"/>
                  <a:pt x="273925" y="334812"/>
                  <a:pt x="99530" y="317101"/>
                </a:cubicBezTo>
                <a:lnTo>
                  <a:pt x="0" y="312075"/>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6696305" y="2348331"/>
            <a:ext cx="550201" cy="316416"/>
          </a:xfrm>
          <a:custGeom>
            <a:avLst/>
            <a:gdLst>
              <a:gd name="connsiteX0" fmla="*/ 875449 w 875449"/>
              <a:gd name="connsiteY0" fmla="*/ 0 h 503463"/>
              <a:gd name="connsiteX1" fmla="*/ 875449 w 875449"/>
              <a:gd name="connsiteY1" fmla="*/ 312075 h 503463"/>
              <a:gd name="connsiteX2" fmla="*/ 775920 w 875449"/>
              <a:gd name="connsiteY2" fmla="*/ 317101 h 503463"/>
              <a:gd name="connsiteX3" fmla="*/ 279630 w 875449"/>
              <a:gd name="connsiteY3" fmla="*/ 444064 h 503463"/>
              <a:gd name="connsiteX4" fmla="*/ 156324 w 875449"/>
              <a:gd name="connsiteY4" fmla="*/ 503463 h 503463"/>
              <a:gd name="connsiteX5" fmla="*/ 0 w 875449"/>
              <a:gd name="connsiteY5" fmla="*/ 232702 h 503463"/>
              <a:gd name="connsiteX6" fmla="*/ 158157 w 875449"/>
              <a:gd name="connsiteY6" fmla="*/ 156514 h 503463"/>
              <a:gd name="connsiteX7" fmla="*/ 744013 w 875449"/>
              <a:gd name="connsiteY7" fmla="*/ 6637 h 503463"/>
              <a:gd name="connsiteX8" fmla="*/ 875449 w 875449"/>
              <a:gd name="connsiteY8" fmla="*/ 0 h 5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449" h="503463">
                <a:moveTo>
                  <a:pt x="875449" y="0"/>
                </a:moveTo>
                <a:lnTo>
                  <a:pt x="875449" y="312075"/>
                </a:lnTo>
                <a:lnTo>
                  <a:pt x="775920" y="317101"/>
                </a:lnTo>
                <a:cubicBezTo>
                  <a:pt x="601525" y="334812"/>
                  <a:pt x="434791" y="378437"/>
                  <a:pt x="279630" y="444064"/>
                </a:cubicBezTo>
                <a:lnTo>
                  <a:pt x="156324" y="503463"/>
                </a:lnTo>
                <a:lnTo>
                  <a:pt x="0" y="232702"/>
                </a:lnTo>
                <a:lnTo>
                  <a:pt x="158157" y="156514"/>
                </a:lnTo>
                <a:cubicBezTo>
                  <a:pt x="341321" y="79042"/>
                  <a:pt x="538145" y="27544"/>
                  <a:pt x="744013" y="6637"/>
                </a:cubicBezTo>
                <a:lnTo>
                  <a:pt x="875449"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a:off x="7879559" y="2543832"/>
            <a:ext cx="500471" cy="500471"/>
          </a:xfrm>
          <a:custGeom>
            <a:avLst/>
            <a:gdLst>
              <a:gd name="connsiteX0" fmla="*/ 155917 w 796322"/>
              <a:gd name="connsiteY0" fmla="*/ 0 h 796321"/>
              <a:gd name="connsiteX1" fmla="*/ 211306 w 796322"/>
              <a:gd name="connsiteY1" fmla="*/ 33650 h 796321"/>
              <a:gd name="connsiteX2" fmla="*/ 762675 w 796322"/>
              <a:gd name="connsiteY2" fmla="*/ 585019 h 796321"/>
              <a:gd name="connsiteX3" fmla="*/ 796322 w 796322"/>
              <a:gd name="connsiteY3" fmla="*/ 640403 h 796321"/>
              <a:gd name="connsiteX4" fmla="*/ 526264 w 796322"/>
              <a:gd name="connsiteY4" fmla="*/ 796321 h 796321"/>
              <a:gd name="connsiteX5" fmla="*/ 503896 w 796322"/>
              <a:gd name="connsiteY5" fmla="*/ 759503 h 796321"/>
              <a:gd name="connsiteX6" fmla="*/ 36821 w 796322"/>
              <a:gd name="connsiteY6" fmla="*/ 292428 h 796321"/>
              <a:gd name="connsiteX7" fmla="*/ 0 w 796322"/>
              <a:gd name="connsiteY7" fmla="*/ 270058 h 796321"/>
              <a:gd name="connsiteX8" fmla="*/ 155917 w 796322"/>
              <a:gd name="connsiteY8" fmla="*/ 0 h 796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322" h="796321">
                <a:moveTo>
                  <a:pt x="155917" y="0"/>
                </a:moveTo>
                <a:lnTo>
                  <a:pt x="211306" y="33650"/>
                </a:lnTo>
                <a:cubicBezTo>
                  <a:pt x="428503" y="180385"/>
                  <a:pt x="615940" y="367823"/>
                  <a:pt x="762675" y="585019"/>
                </a:cubicBezTo>
                <a:lnTo>
                  <a:pt x="796322" y="640403"/>
                </a:lnTo>
                <a:lnTo>
                  <a:pt x="526264" y="796321"/>
                </a:lnTo>
                <a:lnTo>
                  <a:pt x="503896" y="759503"/>
                </a:lnTo>
                <a:cubicBezTo>
                  <a:pt x="379595" y="575512"/>
                  <a:pt x="220813" y="416730"/>
                  <a:pt x="36821" y="292428"/>
                </a:cubicBezTo>
                <a:lnTo>
                  <a:pt x="0" y="270058"/>
                </a:lnTo>
                <a:lnTo>
                  <a:pt x="155917"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a:xfrm>
            <a:off x="6210115" y="2543836"/>
            <a:ext cx="500463" cy="500462"/>
          </a:xfrm>
          <a:custGeom>
            <a:avLst/>
            <a:gdLst>
              <a:gd name="connsiteX0" fmla="*/ 640392 w 796309"/>
              <a:gd name="connsiteY0" fmla="*/ 0 h 796307"/>
              <a:gd name="connsiteX1" fmla="*/ 796309 w 796309"/>
              <a:gd name="connsiteY1" fmla="*/ 270056 h 796307"/>
              <a:gd name="connsiteX2" fmla="*/ 759494 w 796309"/>
              <a:gd name="connsiteY2" fmla="*/ 292422 h 796307"/>
              <a:gd name="connsiteX3" fmla="*/ 292419 w 796309"/>
              <a:gd name="connsiteY3" fmla="*/ 759497 h 796307"/>
              <a:gd name="connsiteX4" fmla="*/ 270057 w 796309"/>
              <a:gd name="connsiteY4" fmla="*/ 796307 h 796307"/>
              <a:gd name="connsiteX5" fmla="*/ 0 w 796309"/>
              <a:gd name="connsiteY5" fmla="*/ 640390 h 796307"/>
              <a:gd name="connsiteX6" fmla="*/ 33642 w 796309"/>
              <a:gd name="connsiteY6" fmla="*/ 585013 h 796307"/>
              <a:gd name="connsiteX7" fmla="*/ 585011 w 796309"/>
              <a:gd name="connsiteY7" fmla="*/ 33644 h 796307"/>
              <a:gd name="connsiteX8" fmla="*/ 640392 w 796309"/>
              <a:gd name="connsiteY8" fmla="*/ 0 h 796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309" h="796307">
                <a:moveTo>
                  <a:pt x="640392" y="0"/>
                </a:moveTo>
                <a:lnTo>
                  <a:pt x="796309" y="270056"/>
                </a:lnTo>
                <a:lnTo>
                  <a:pt x="759494" y="292422"/>
                </a:lnTo>
                <a:cubicBezTo>
                  <a:pt x="575503" y="416724"/>
                  <a:pt x="416721" y="575506"/>
                  <a:pt x="292419" y="759497"/>
                </a:cubicBezTo>
                <a:lnTo>
                  <a:pt x="270057" y="796307"/>
                </a:lnTo>
                <a:lnTo>
                  <a:pt x="0" y="640390"/>
                </a:lnTo>
                <a:lnTo>
                  <a:pt x="33642" y="585013"/>
                </a:lnTo>
                <a:cubicBezTo>
                  <a:pt x="180377" y="367817"/>
                  <a:pt x="367815" y="180379"/>
                  <a:pt x="585011" y="33644"/>
                </a:cubicBezTo>
                <a:lnTo>
                  <a:pt x="640392"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6014609" y="3030024"/>
            <a:ext cx="316417" cy="550201"/>
          </a:xfrm>
          <a:custGeom>
            <a:avLst/>
            <a:gdLst>
              <a:gd name="connsiteX0" fmla="*/ 232704 w 503465"/>
              <a:gd name="connsiteY0" fmla="*/ 0 h 875449"/>
              <a:gd name="connsiteX1" fmla="*/ 503465 w 503465"/>
              <a:gd name="connsiteY1" fmla="*/ 156324 h 875449"/>
              <a:gd name="connsiteX2" fmla="*/ 444063 w 503465"/>
              <a:gd name="connsiteY2" fmla="*/ 279635 h 875449"/>
              <a:gd name="connsiteX3" fmla="*/ 317100 w 503465"/>
              <a:gd name="connsiteY3" fmla="*/ 775925 h 875449"/>
              <a:gd name="connsiteX4" fmla="*/ 312075 w 503465"/>
              <a:gd name="connsiteY4" fmla="*/ 875449 h 875449"/>
              <a:gd name="connsiteX5" fmla="*/ 0 w 503465"/>
              <a:gd name="connsiteY5" fmla="*/ 875449 h 875449"/>
              <a:gd name="connsiteX6" fmla="*/ 6637 w 503465"/>
              <a:gd name="connsiteY6" fmla="*/ 744017 h 875449"/>
              <a:gd name="connsiteX7" fmla="*/ 156514 w 503465"/>
              <a:gd name="connsiteY7" fmla="*/ 158161 h 875449"/>
              <a:gd name="connsiteX8" fmla="*/ 232704 w 503465"/>
              <a:gd name="connsiteY8" fmla="*/ 0 h 87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465" h="875449">
                <a:moveTo>
                  <a:pt x="232704" y="0"/>
                </a:moveTo>
                <a:lnTo>
                  <a:pt x="503465" y="156324"/>
                </a:lnTo>
                <a:lnTo>
                  <a:pt x="444063" y="279635"/>
                </a:lnTo>
                <a:cubicBezTo>
                  <a:pt x="378436" y="434796"/>
                  <a:pt x="334811" y="601530"/>
                  <a:pt x="317100" y="775925"/>
                </a:cubicBezTo>
                <a:lnTo>
                  <a:pt x="312075" y="875449"/>
                </a:lnTo>
                <a:lnTo>
                  <a:pt x="0" y="875449"/>
                </a:lnTo>
                <a:lnTo>
                  <a:pt x="6637" y="744017"/>
                </a:lnTo>
                <a:cubicBezTo>
                  <a:pt x="27544" y="538149"/>
                  <a:pt x="79042" y="341325"/>
                  <a:pt x="156514" y="158161"/>
                </a:cubicBezTo>
                <a:lnTo>
                  <a:pt x="23270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a:off x="8259118" y="3030028"/>
            <a:ext cx="316416" cy="550196"/>
          </a:xfrm>
          <a:custGeom>
            <a:avLst/>
            <a:gdLst>
              <a:gd name="connsiteX0" fmla="*/ 270763 w 503463"/>
              <a:gd name="connsiteY0" fmla="*/ 0 h 875442"/>
              <a:gd name="connsiteX1" fmla="*/ 346949 w 503463"/>
              <a:gd name="connsiteY1" fmla="*/ 158154 h 875442"/>
              <a:gd name="connsiteX2" fmla="*/ 496826 w 503463"/>
              <a:gd name="connsiteY2" fmla="*/ 744010 h 875442"/>
              <a:gd name="connsiteX3" fmla="*/ 503463 w 503463"/>
              <a:gd name="connsiteY3" fmla="*/ 875442 h 875442"/>
              <a:gd name="connsiteX4" fmla="*/ 191387 w 503463"/>
              <a:gd name="connsiteY4" fmla="*/ 875442 h 875442"/>
              <a:gd name="connsiteX5" fmla="*/ 186361 w 503463"/>
              <a:gd name="connsiteY5" fmla="*/ 775918 h 875442"/>
              <a:gd name="connsiteX6" fmla="*/ 59398 w 503463"/>
              <a:gd name="connsiteY6" fmla="*/ 279628 h 875442"/>
              <a:gd name="connsiteX7" fmla="*/ 0 w 503463"/>
              <a:gd name="connsiteY7" fmla="*/ 156325 h 875442"/>
              <a:gd name="connsiteX8" fmla="*/ 270763 w 503463"/>
              <a:gd name="connsiteY8" fmla="*/ 0 h 87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463" h="875442">
                <a:moveTo>
                  <a:pt x="270763" y="0"/>
                </a:moveTo>
                <a:lnTo>
                  <a:pt x="346949" y="158154"/>
                </a:lnTo>
                <a:cubicBezTo>
                  <a:pt x="424421" y="341318"/>
                  <a:pt x="475919" y="538142"/>
                  <a:pt x="496826" y="744010"/>
                </a:cubicBezTo>
                <a:lnTo>
                  <a:pt x="503463" y="875442"/>
                </a:lnTo>
                <a:lnTo>
                  <a:pt x="191387" y="875442"/>
                </a:lnTo>
                <a:lnTo>
                  <a:pt x="186361" y="775918"/>
                </a:lnTo>
                <a:cubicBezTo>
                  <a:pt x="168651" y="601523"/>
                  <a:pt x="125026" y="434789"/>
                  <a:pt x="59398" y="279628"/>
                </a:cubicBezTo>
                <a:lnTo>
                  <a:pt x="0" y="156325"/>
                </a:lnTo>
                <a:lnTo>
                  <a:pt x="270763"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a:off x="6014609" y="3677354"/>
            <a:ext cx="316413" cy="550199"/>
          </a:xfrm>
          <a:custGeom>
            <a:avLst/>
            <a:gdLst>
              <a:gd name="connsiteX0" fmla="*/ 0 w 503458"/>
              <a:gd name="connsiteY0" fmla="*/ 0 h 875446"/>
              <a:gd name="connsiteX1" fmla="*/ 312074 w 503458"/>
              <a:gd name="connsiteY1" fmla="*/ 0 h 875446"/>
              <a:gd name="connsiteX2" fmla="*/ 317100 w 503458"/>
              <a:gd name="connsiteY2" fmla="*/ 99535 h 875446"/>
              <a:gd name="connsiteX3" fmla="*/ 444063 w 503458"/>
              <a:gd name="connsiteY3" fmla="*/ 595825 h 875446"/>
              <a:gd name="connsiteX4" fmla="*/ 503458 w 503458"/>
              <a:gd name="connsiteY4" fmla="*/ 719121 h 875446"/>
              <a:gd name="connsiteX5" fmla="*/ 232697 w 503458"/>
              <a:gd name="connsiteY5" fmla="*/ 875446 h 875446"/>
              <a:gd name="connsiteX6" fmla="*/ 156514 w 503458"/>
              <a:gd name="connsiteY6" fmla="*/ 717299 h 875446"/>
              <a:gd name="connsiteX7" fmla="*/ 6637 w 503458"/>
              <a:gd name="connsiteY7" fmla="*/ 131443 h 875446"/>
              <a:gd name="connsiteX8" fmla="*/ 0 w 503458"/>
              <a:gd name="connsiteY8" fmla="*/ 0 h 87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458" h="875446">
                <a:moveTo>
                  <a:pt x="0" y="0"/>
                </a:moveTo>
                <a:lnTo>
                  <a:pt x="312074" y="0"/>
                </a:lnTo>
                <a:lnTo>
                  <a:pt x="317100" y="99535"/>
                </a:lnTo>
                <a:cubicBezTo>
                  <a:pt x="334811" y="273930"/>
                  <a:pt x="378436" y="440664"/>
                  <a:pt x="444063" y="595825"/>
                </a:cubicBezTo>
                <a:lnTo>
                  <a:pt x="503458" y="719121"/>
                </a:lnTo>
                <a:lnTo>
                  <a:pt x="232697" y="875446"/>
                </a:lnTo>
                <a:lnTo>
                  <a:pt x="156514" y="717299"/>
                </a:lnTo>
                <a:cubicBezTo>
                  <a:pt x="79042" y="534136"/>
                  <a:pt x="27544" y="337311"/>
                  <a:pt x="6637" y="131443"/>
                </a:cubicBez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8259122" y="3677354"/>
            <a:ext cx="316412" cy="550194"/>
          </a:xfrm>
          <a:custGeom>
            <a:avLst/>
            <a:gdLst>
              <a:gd name="connsiteX0" fmla="*/ 191380 w 503457"/>
              <a:gd name="connsiteY0" fmla="*/ 0 h 875438"/>
              <a:gd name="connsiteX1" fmla="*/ 503457 w 503457"/>
              <a:gd name="connsiteY1" fmla="*/ 0 h 875438"/>
              <a:gd name="connsiteX2" fmla="*/ 496819 w 503457"/>
              <a:gd name="connsiteY2" fmla="*/ 131443 h 875438"/>
              <a:gd name="connsiteX3" fmla="*/ 346942 w 503457"/>
              <a:gd name="connsiteY3" fmla="*/ 717299 h 875438"/>
              <a:gd name="connsiteX4" fmla="*/ 270763 w 503457"/>
              <a:gd name="connsiteY4" fmla="*/ 875438 h 875438"/>
              <a:gd name="connsiteX5" fmla="*/ 0 w 503457"/>
              <a:gd name="connsiteY5" fmla="*/ 719113 h 875438"/>
              <a:gd name="connsiteX6" fmla="*/ 59391 w 503457"/>
              <a:gd name="connsiteY6" fmla="*/ 595825 h 875438"/>
              <a:gd name="connsiteX7" fmla="*/ 186354 w 503457"/>
              <a:gd name="connsiteY7" fmla="*/ 99535 h 875438"/>
              <a:gd name="connsiteX8" fmla="*/ 191380 w 503457"/>
              <a:gd name="connsiteY8" fmla="*/ 0 h 875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457" h="875438">
                <a:moveTo>
                  <a:pt x="191380" y="0"/>
                </a:moveTo>
                <a:lnTo>
                  <a:pt x="503457" y="0"/>
                </a:lnTo>
                <a:lnTo>
                  <a:pt x="496819" y="131443"/>
                </a:lnTo>
                <a:cubicBezTo>
                  <a:pt x="475912" y="337311"/>
                  <a:pt x="424414" y="534136"/>
                  <a:pt x="346942" y="717299"/>
                </a:cubicBezTo>
                <a:lnTo>
                  <a:pt x="270763" y="875438"/>
                </a:lnTo>
                <a:lnTo>
                  <a:pt x="0" y="719113"/>
                </a:lnTo>
                <a:lnTo>
                  <a:pt x="59391" y="595825"/>
                </a:lnTo>
                <a:cubicBezTo>
                  <a:pt x="125019" y="440664"/>
                  <a:pt x="168644" y="273930"/>
                  <a:pt x="186354" y="99535"/>
                </a:cubicBezTo>
                <a:lnTo>
                  <a:pt x="19138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7879556" y="4213275"/>
            <a:ext cx="500479" cy="500480"/>
          </a:xfrm>
          <a:custGeom>
            <a:avLst/>
            <a:gdLst>
              <a:gd name="connsiteX0" fmla="*/ 526277 w 796335"/>
              <a:gd name="connsiteY0" fmla="*/ 0 h 796336"/>
              <a:gd name="connsiteX1" fmla="*/ 796335 w 796335"/>
              <a:gd name="connsiteY1" fmla="*/ 155918 h 796336"/>
              <a:gd name="connsiteX2" fmla="*/ 762680 w 796335"/>
              <a:gd name="connsiteY2" fmla="*/ 211315 h 796336"/>
              <a:gd name="connsiteX3" fmla="*/ 211311 w 796335"/>
              <a:gd name="connsiteY3" fmla="*/ 762684 h 796336"/>
              <a:gd name="connsiteX4" fmla="*/ 155918 w 796335"/>
              <a:gd name="connsiteY4" fmla="*/ 796336 h 796336"/>
              <a:gd name="connsiteX5" fmla="*/ 0 w 796335"/>
              <a:gd name="connsiteY5" fmla="*/ 526279 h 796336"/>
              <a:gd name="connsiteX6" fmla="*/ 36826 w 796335"/>
              <a:gd name="connsiteY6" fmla="*/ 503906 h 796336"/>
              <a:gd name="connsiteX7" fmla="*/ 503901 w 796335"/>
              <a:gd name="connsiteY7" fmla="*/ 36831 h 796336"/>
              <a:gd name="connsiteX8" fmla="*/ 526277 w 796335"/>
              <a:gd name="connsiteY8" fmla="*/ 0 h 796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335" h="796336">
                <a:moveTo>
                  <a:pt x="526277" y="0"/>
                </a:moveTo>
                <a:lnTo>
                  <a:pt x="796335" y="155918"/>
                </a:lnTo>
                <a:lnTo>
                  <a:pt x="762680" y="211315"/>
                </a:lnTo>
                <a:cubicBezTo>
                  <a:pt x="615945" y="428512"/>
                  <a:pt x="428508" y="615949"/>
                  <a:pt x="211311" y="762684"/>
                </a:cubicBezTo>
                <a:lnTo>
                  <a:pt x="155918" y="796336"/>
                </a:lnTo>
                <a:lnTo>
                  <a:pt x="0" y="526279"/>
                </a:lnTo>
                <a:lnTo>
                  <a:pt x="36826" y="503906"/>
                </a:lnTo>
                <a:cubicBezTo>
                  <a:pt x="220818" y="379605"/>
                  <a:pt x="379600" y="220823"/>
                  <a:pt x="503901" y="36831"/>
                </a:cubicBezTo>
                <a:lnTo>
                  <a:pt x="526277"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6210110" y="4213280"/>
            <a:ext cx="500471" cy="500472"/>
          </a:xfrm>
          <a:custGeom>
            <a:avLst/>
            <a:gdLst>
              <a:gd name="connsiteX0" fmla="*/ 270056 w 796321"/>
              <a:gd name="connsiteY0" fmla="*/ 0 h 796323"/>
              <a:gd name="connsiteX1" fmla="*/ 292427 w 796321"/>
              <a:gd name="connsiteY1" fmla="*/ 36823 h 796323"/>
              <a:gd name="connsiteX2" fmla="*/ 759502 w 796321"/>
              <a:gd name="connsiteY2" fmla="*/ 503898 h 796323"/>
              <a:gd name="connsiteX3" fmla="*/ 796321 w 796321"/>
              <a:gd name="connsiteY3" fmla="*/ 526267 h 796323"/>
              <a:gd name="connsiteX4" fmla="*/ 640404 w 796321"/>
              <a:gd name="connsiteY4" fmla="*/ 796323 h 796323"/>
              <a:gd name="connsiteX5" fmla="*/ 585019 w 796321"/>
              <a:gd name="connsiteY5" fmla="*/ 762676 h 796323"/>
              <a:gd name="connsiteX6" fmla="*/ 33650 w 796321"/>
              <a:gd name="connsiteY6" fmla="*/ 211307 h 796323"/>
              <a:gd name="connsiteX7" fmla="*/ 0 w 796321"/>
              <a:gd name="connsiteY7" fmla="*/ 155917 h 796323"/>
              <a:gd name="connsiteX8" fmla="*/ 270056 w 796321"/>
              <a:gd name="connsiteY8" fmla="*/ 0 h 796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321" h="796323">
                <a:moveTo>
                  <a:pt x="270056" y="0"/>
                </a:moveTo>
                <a:lnTo>
                  <a:pt x="292427" y="36823"/>
                </a:lnTo>
                <a:cubicBezTo>
                  <a:pt x="416729" y="220815"/>
                  <a:pt x="575511" y="379597"/>
                  <a:pt x="759502" y="503898"/>
                </a:cubicBezTo>
                <a:lnTo>
                  <a:pt x="796321" y="526267"/>
                </a:lnTo>
                <a:lnTo>
                  <a:pt x="640404" y="796323"/>
                </a:lnTo>
                <a:lnTo>
                  <a:pt x="585019" y="762676"/>
                </a:lnTo>
                <a:cubicBezTo>
                  <a:pt x="367823" y="615941"/>
                  <a:pt x="180385" y="428504"/>
                  <a:pt x="33650" y="211307"/>
                </a:cubicBezTo>
                <a:lnTo>
                  <a:pt x="0" y="155917"/>
                </a:lnTo>
                <a:lnTo>
                  <a:pt x="270056"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6696308" y="4592841"/>
            <a:ext cx="550198" cy="316414"/>
          </a:xfrm>
          <a:custGeom>
            <a:avLst/>
            <a:gdLst>
              <a:gd name="connsiteX0" fmla="*/ 156324 w 875444"/>
              <a:gd name="connsiteY0" fmla="*/ 0 h 503461"/>
              <a:gd name="connsiteX1" fmla="*/ 279625 w 875444"/>
              <a:gd name="connsiteY1" fmla="*/ 59397 h 503461"/>
              <a:gd name="connsiteX2" fmla="*/ 775915 w 875444"/>
              <a:gd name="connsiteY2" fmla="*/ 186360 h 503461"/>
              <a:gd name="connsiteX3" fmla="*/ 875444 w 875444"/>
              <a:gd name="connsiteY3" fmla="*/ 191386 h 503461"/>
              <a:gd name="connsiteX4" fmla="*/ 875444 w 875444"/>
              <a:gd name="connsiteY4" fmla="*/ 503461 h 503461"/>
              <a:gd name="connsiteX5" fmla="*/ 744008 w 875444"/>
              <a:gd name="connsiteY5" fmla="*/ 496824 h 503461"/>
              <a:gd name="connsiteX6" fmla="*/ 158152 w 875444"/>
              <a:gd name="connsiteY6" fmla="*/ 346947 h 503461"/>
              <a:gd name="connsiteX7" fmla="*/ 0 w 875444"/>
              <a:gd name="connsiteY7" fmla="*/ 270762 h 503461"/>
              <a:gd name="connsiteX8" fmla="*/ 156324 w 875444"/>
              <a:gd name="connsiteY8" fmla="*/ 0 h 50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444" h="503461">
                <a:moveTo>
                  <a:pt x="156324" y="0"/>
                </a:moveTo>
                <a:lnTo>
                  <a:pt x="279625" y="59397"/>
                </a:lnTo>
                <a:cubicBezTo>
                  <a:pt x="434786" y="125025"/>
                  <a:pt x="601520" y="168650"/>
                  <a:pt x="775915" y="186360"/>
                </a:cubicBezTo>
                <a:lnTo>
                  <a:pt x="875444" y="191386"/>
                </a:lnTo>
                <a:lnTo>
                  <a:pt x="875444" y="503461"/>
                </a:lnTo>
                <a:lnTo>
                  <a:pt x="744008" y="496824"/>
                </a:lnTo>
                <a:cubicBezTo>
                  <a:pt x="538140" y="475917"/>
                  <a:pt x="341316" y="424419"/>
                  <a:pt x="158152" y="346947"/>
                </a:cubicBezTo>
                <a:lnTo>
                  <a:pt x="0" y="270762"/>
                </a:lnTo>
                <a:lnTo>
                  <a:pt x="15632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7343635" y="4592843"/>
            <a:ext cx="550195" cy="316412"/>
          </a:xfrm>
          <a:custGeom>
            <a:avLst/>
            <a:gdLst>
              <a:gd name="connsiteX0" fmla="*/ 719114 w 875439"/>
              <a:gd name="connsiteY0" fmla="*/ 0 h 503457"/>
              <a:gd name="connsiteX1" fmla="*/ 875439 w 875439"/>
              <a:gd name="connsiteY1" fmla="*/ 270762 h 503457"/>
              <a:gd name="connsiteX2" fmla="*/ 717295 w 875439"/>
              <a:gd name="connsiteY2" fmla="*/ 346943 h 503457"/>
              <a:gd name="connsiteX3" fmla="*/ 131439 w 875439"/>
              <a:gd name="connsiteY3" fmla="*/ 496820 h 503457"/>
              <a:gd name="connsiteX4" fmla="*/ 0 w 875439"/>
              <a:gd name="connsiteY4" fmla="*/ 503457 h 503457"/>
              <a:gd name="connsiteX5" fmla="*/ 0 w 875439"/>
              <a:gd name="connsiteY5" fmla="*/ 191382 h 503457"/>
              <a:gd name="connsiteX6" fmla="*/ 99530 w 875439"/>
              <a:gd name="connsiteY6" fmla="*/ 186356 h 503457"/>
              <a:gd name="connsiteX7" fmla="*/ 595820 w 875439"/>
              <a:gd name="connsiteY7" fmla="*/ 59393 h 503457"/>
              <a:gd name="connsiteX8" fmla="*/ 719114 w 875439"/>
              <a:gd name="connsiteY8" fmla="*/ 0 h 50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439" h="503457">
                <a:moveTo>
                  <a:pt x="719114" y="0"/>
                </a:moveTo>
                <a:lnTo>
                  <a:pt x="875439" y="270762"/>
                </a:lnTo>
                <a:lnTo>
                  <a:pt x="717295" y="346943"/>
                </a:lnTo>
                <a:cubicBezTo>
                  <a:pt x="534132" y="424415"/>
                  <a:pt x="337307" y="475913"/>
                  <a:pt x="131439" y="496820"/>
                </a:cubicBezTo>
                <a:lnTo>
                  <a:pt x="0" y="503457"/>
                </a:lnTo>
                <a:lnTo>
                  <a:pt x="0" y="191382"/>
                </a:lnTo>
                <a:lnTo>
                  <a:pt x="99530" y="186356"/>
                </a:lnTo>
                <a:cubicBezTo>
                  <a:pt x="273925" y="168646"/>
                  <a:pt x="440659" y="125021"/>
                  <a:pt x="595820" y="59393"/>
                </a:cubicBezTo>
                <a:lnTo>
                  <a:pt x="71911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10356685" y="2348331"/>
            <a:ext cx="550197" cy="316414"/>
          </a:xfrm>
          <a:custGeom>
            <a:avLst/>
            <a:gdLst>
              <a:gd name="connsiteX0" fmla="*/ 0 w 875443"/>
              <a:gd name="connsiteY0" fmla="*/ 0 h 503460"/>
              <a:gd name="connsiteX1" fmla="*/ 131439 w 875443"/>
              <a:gd name="connsiteY1" fmla="*/ 6637 h 503460"/>
              <a:gd name="connsiteX2" fmla="*/ 717295 w 875443"/>
              <a:gd name="connsiteY2" fmla="*/ 156514 h 503460"/>
              <a:gd name="connsiteX3" fmla="*/ 875443 w 875443"/>
              <a:gd name="connsiteY3" fmla="*/ 232698 h 503460"/>
              <a:gd name="connsiteX4" fmla="*/ 719119 w 875443"/>
              <a:gd name="connsiteY4" fmla="*/ 503460 h 503460"/>
              <a:gd name="connsiteX5" fmla="*/ 595820 w 875443"/>
              <a:gd name="connsiteY5" fmla="*/ 444064 h 503460"/>
              <a:gd name="connsiteX6" fmla="*/ 99530 w 875443"/>
              <a:gd name="connsiteY6" fmla="*/ 317101 h 503460"/>
              <a:gd name="connsiteX7" fmla="*/ 0 w 875443"/>
              <a:gd name="connsiteY7" fmla="*/ 312075 h 503460"/>
              <a:gd name="connsiteX8" fmla="*/ 0 w 875443"/>
              <a:gd name="connsiteY8" fmla="*/ 0 h 50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443" h="503460">
                <a:moveTo>
                  <a:pt x="0" y="0"/>
                </a:moveTo>
                <a:lnTo>
                  <a:pt x="131439" y="6637"/>
                </a:lnTo>
                <a:cubicBezTo>
                  <a:pt x="337307" y="27544"/>
                  <a:pt x="534132" y="79042"/>
                  <a:pt x="717295" y="156514"/>
                </a:cubicBezTo>
                <a:lnTo>
                  <a:pt x="875443" y="232698"/>
                </a:lnTo>
                <a:lnTo>
                  <a:pt x="719119" y="503460"/>
                </a:lnTo>
                <a:lnTo>
                  <a:pt x="595820" y="444064"/>
                </a:lnTo>
                <a:cubicBezTo>
                  <a:pt x="440659" y="378437"/>
                  <a:pt x="273925" y="334812"/>
                  <a:pt x="99530" y="317101"/>
                </a:cubicBezTo>
                <a:lnTo>
                  <a:pt x="0" y="312075"/>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a:off x="9709355" y="2348331"/>
            <a:ext cx="550201" cy="316416"/>
          </a:xfrm>
          <a:custGeom>
            <a:avLst/>
            <a:gdLst>
              <a:gd name="connsiteX0" fmla="*/ 875449 w 875449"/>
              <a:gd name="connsiteY0" fmla="*/ 0 h 503463"/>
              <a:gd name="connsiteX1" fmla="*/ 875449 w 875449"/>
              <a:gd name="connsiteY1" fmla="*/ 312075 h 503463"/>
              <a:gd name="connsiteX2" fmla="*/ 775920 w 875449"/>
              <a:gd name="connsiteY2" fmla="*/ 317101 h 503463"/>
              <a:gd name="connsiteX3" fmla="*/ 279630 w 875449"/>
              <a:gd name="connsiteY3" fmla="*/ 444064 h 503463"/>
              <a:gd name="connsiteX4" fmla="*/ 156324 w 875449"/>
              <a:gd name="connsiteY4" fmla="*/ 503463 h 503463"/>
              <a:gd name="connsiteX5" fmla="*/ 0 w 875449"/>
              <a:gd name="connsiteY5" fmla="*/ 232702 h 503463"/>
              <a:gd name="connsiteX6" fmla="*/ 158157 w 875449"/>
              <a:gd name="connsiteY6" fmla="*/ 156514 h 503463"/>
              <a:gd name="connsiteX7" fmla="*/ 744013 w 875449"/>
              <a:gd name="connsiteY7" fmla="*/ 6637 h 503463"/>
              <a:gd name="connsiteX8" fmla="*/ 875449 w 875449"/>
              <a:gd name="connsiteY8" fmla="*/ 0 h 5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449" h="503463">
                <a:moveTo>
                  <a:pt x="875449" y="0"/>
                </a:moveTo>
                <a:lnTo>
                  <a:pt x="875449" y="312075"/>
                </a:lnTo>
                <a:lnTo>
                  <a:pt x="775920" y="317101"/>
                </a:lnTo>
                <a:cubicBezTo>
                  <a:pt x="601525" y="334812"/>
                  <a:pt x="434791" y="378437"/>
                  <a:pt x="279630" y="444064"/>
                </a:cubicBezTo>
                <a:lnTo>
                  <a:pt x="156324" y="503463"/>
                </a:lnTo>
                <a:lnTo>
                  <a:pt x="0" y="232702"/>
                </a:lnTo>
                <a:lnTo>
                  <a:pt x="158157" y="156514"/>
                </a:lnTo>
                <a:cubicBezTo>
                  <a:pt x="341321" y="79042"/>
                  <a:pt x="538145" y="27544"/>
                  <a:pt x="744013" y="6637"/>
                </a:cubicBezTo>
                <a:lnTo>
                  <a:pt x="875449"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10892609" y="2543832"/>
            <a:ext cx="500471" cy="500471"/>
          </a:xfrm>
          <a:custGeom>
            <a:avLst/>
            <a:gdLst>
              <a:gd name="connsiteX0" fmla="*/ 155917 w 796322"/>
              <a:gd name="connsiteY0" fmla="*/ 0 h 796321"/>
              <a:gd name="connsiteX1" fmla="*/ 211306 w 796322"/>
              <a:gd name="connsiteY1" fmla="*/ 33650 h 796321"/>
              <a:gd name="connsiteX2" fmla="*/ 762675 w 796322"/>
              <a:gd name="connsiteY2" fmla="*/ 585019 h 796321"/>
              <a:gd name="connsiteX3" fmla="*/ 796322 w 796322"/>
              <a:gd name="connsiteY3" fmla="*/ 640403 h 796321"/>
              <a:gd name="connsiteX4" fmla="*/ 526264 w 796322"/>
              <a:gd name="connsiteY4" fmla="*/ 796321 h 796321"/>
              <a:gd name="connsiteX5" fmla="*/ 503896 w 796322"/>
              <a:gd name="connsiteY5" fmla="*/ 759503 h 796321"/>
              <a:gd name="connsiteX6" fmla="*/ 36821 w 796322"/>
              <a:gd name="connsiteY6" fmla="*/ 292428 h 796321"/>
              <a:gd name="connsiteX7" fmla="*/ 0 w 796322"/>
              <a:gd name="connsiteY7" fmla="*/ 270058 h 796321"/>
              <a:gd name="connsiteX8" fmla="*/ 155917 w 796322"/>
              <a:gd name="connsiteY8" fmla="*/ 0 h 796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322" h="796321">
                <a:moveTo>
                  <a:pt x="155917" y="0"/>
                </a:moveTo>
                <a:lnTo>
                  <a:pt x="211306" y="33650"/>
                </a:lnTo>
                <a:cubicBezTo>
                  <a:pt x="428503" y="180385"/>
                  <a:pt x="615940" y="367823"/>
                  <a:pt x="762675" y="585019"/>
                </a:cubicBezTo>
                <a:lnTo>
                  <a:pt x="796322" y="640403"/>
                </a:lnTo>
                <a:lnTo>
                  <a:pt x="526264" y="796321"/>
                </a:lnTo>
                <a:lnTo>
                  <a:pt x="503896" y="759503"/>
                </a:lnTo>
                <a:cubicBezTo>
                  <a:pt x="379595" y="575512"/>
                  <a:pt x="220813" y="416730"/>
                  <a:pt x="36821" y="292428"/>
                </a:cubicBezTo>
                <a:lnTo>
                  <a:pt x="0" y="270058"/>
                </a:lnTo>
                <a:lnTo>
                  <a:pt x="155917"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9223165" y="2543836"/>
            <a:ext cx="500463" cy="500462"/>
          </a:xfrm>
          <a:custGeom>
            <a:avLst/>
            <a:gdLst>
              <a:gd name="connsiteX0" fmla="*/ 640392 w 796309"/>
              <a:gd name="connsiteY0" fmla="*/ 0 h 796307"/>
              <a:gd name="connsiteX1" fmla="*/ 796309 w 796309"/>
              <a:gd name="connsiteY1" fmla="*/ 270056 h 796307"/>
              <a:gd name="connsiteX2" fmla="*/ 759494 w 796309"/>
              <a:gd name="connsiteY2" fmla="*/ 292422 h 796307"/>
              <a:gd name="connsiteX3" fmla="*/ 292419 w 796309"/>
              <a:gd name="connsiteY3" fmla="*/ 759497 h 796307"/>
              <a:gd name="connsiteX4" fmla="*/ 270057 w 796309"/>
              <a:gd name="connsiteY4" fmla="*/ 796307 h 796307"/>
              <a:gd name="connsiteX5" fmla="*/ 0 w 796309"/>
              <a:gd name="connsiteY5" fmla="*/ 640390 h 796307"/>
              <a:gd name="connsiteX6" fmla="*/ 33642 w 796309"/>
              <a:gd name="connsiteY6" fmla="*/ 585013 h 796307"/>
              <a:gd name="connsiteX7" fmla="*/ 585011 w 796309"/>
              <a:gd name="connsiteY7" fmla="*/ 33644 h 796307"/>
              <a:gd name="connsiteX8" fmla="*/ 640392 w 796309"/>
              <a:gd name="connsiteY8" fmla="*/ 0 h 796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309" h="796307">
                <a:moveTo>
                  <a:pt x="640392" y="0"/>
                </a:moveTo>
                <a:lnTo>
                  <a:pt x="796309" y="270056"/>
                </a:lnTo>
                <a:lnTo>
                  <a:pt x="759494" y="292422"/>
                </a:lnTo>
                <a:cubicBezTo>
                  <a:pt x="575503" y="416724"/>
                  <a:pt x="416721" y="575506"/>
                  <a:pt x="292419" y="759497"/>
                </a:cubicBezTo>
                <a:lnTo>
                  <a:pt x="270057" y="796307"/>
                </a:lnTo>
                <a:lnTo>
                  <a:pt x="0" y="640390"/>
                </a:lnTo>
                <a:lnTo>
                  <a:pt x="33642" y="585013"/>
                </a:lnTo>
                <a:cubicBezTo>
                  <a:pt x="180377" y="367817"/>
                  <a:pt x="367815" y="180379"/>
                  <a:pt x="585011" y="33644"/>
                </a:cubicBezTo>
                <a:lnTo>
                  <a:pt x="640392"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9027659" y="3030024"/>
            <a:ext cx="316417" cy="550201"/>
          </a:xfrm>
          <a:custGeom>
            <a:avLst/>
            <a:gdLst>
              <a:gd name="connsiteX0" fmla="*/ 232704 w 503465"/>
              <a:gd name="connsiteY0" fmla="*/ 0 h 875449"/>
              <a:gd name="connsiteX1" fmla="*/ 503465 w 503465"/>
              <a:gd name="connsiteY1" fmla="*/ 156324 h 875449"/>
              <a:gd name="connsiteX2" fmla="*/ 444063 w 503465"/>
              <a:gd name="connsiteY2" fmla="*/ 279635 h 875449"/>
              <a:gd name="connsiteX3" fmla="*/ 317100 w 503465"/>
              <a:gd name="connsiteY3" fmla="*/ 775925 h 875449"/>
              <a:gd name="connsiteX4" fmla="*/ 312075 w 503465"/>
              <a:gd name="connsiteY4" fmla="*/ 875449 h 875449"/>
              <a:gd name="connsiteX5" fmla="*/ 0 w 503465"/>
              <a:gd name="connsiteY5" fmla="*/ 875449 h 875449"/>
              <a:gd name="connsiteX6" fmla="*/ 6637 w 503465"/>
              <a:gd name="connsiteY6" fmla="*/ 744017 h 875449"/>
              <a:gd name="connsiteX7" fmla="*/ 156514 w 503465"/>
              <a:gd name="connsiteY7" fmla="*/ 158161 h 875449"/>
              <a:gd name="connsiteX8" fmla="*/ 232704 w 503465"/>
              <a:gd name="connsiteY8" fmla="*/ 0 h 87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465" h="875449">
                <a:moveTo>
                  <a:pt x="232704" y="0"/>
                </a:moveTo>
                <a:lnTo>
                  <a:pt x="503465" y="156324"/>
                </a:lnTo>
                <a:lnTo>
                  <a:pt x="444063" y="279635"/>
                </a:lnTo>
                <a:cubicBezTo>
                  <a:pt x="378436" y="434796"/>
                  <a:pt x="334811" y="601530"/>
                  <a:pt x="317100" y="775925"/>
                </a:cubicBezTo>
                <a:lnTo>
                  <a:pt x="312075" y="875449"/>
                </a:lnTo>
                <a:lnTo>
                  <a:pt x="0" y="875449"/>
                </a:lnTo>
                <a:lnTo>
                  <a:pt x="6637" y="744017"/>
                </a:lnTo>
                <a:cubicBezTo>
                  <a:pt x="27544" y="538149"/>
                  <a:pt x="79042" y="341325"/>
                  <a:pt x="156514" y="158161"/>
                </a:cubicBezTo>
                <a:lnTo>
                  <a:pt x="23270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11272168" y="3030028"/>
            <a:ext cx="316416" cy="550196"/>
          </a:xfrm>
          <a:custGeom>
            <a:avLst/>
            <a:gdLst>
              <a:gd name="connsiteX0" fmla="*/ 270763 w 503463"/>
              <a:gd name="connsiteY0" fmla="*/ 0 h 875442"/>
              <a:gd name="connsiteX1" fmla="*/ 346949 w 503463"/>
              <a:gd name="connsiteY1" fmla="*/ 158154 h 875442"/>
              <a:gd name="connsiteX2" fmla="*/ 496826 w 503463"/>
              <a:gd name="connsiteY2" fmla="*/ 744010 h 875442"/>
              <a:gd name="connsiteX3" fmla="*/ 503463 w 503463"/>
              <a:gd name="connsiteY3" fmla="*/ 875442 h 875442"/>
              <a:gd name="connsiteX4" fmla="*/ 191387 w 503463"/>
              <a:gd name="connsiteY4" fmla="*/ 875442 h 875442"/>
              <a:gd name="connsiteX5" fmla="*/ 186361 w 503463"/>
              <a:gd name="connsiteY5" fmla="*/ 775918 h 875442"/>
              <a:gd name="connsiteX6" fmla="*/ 59398 w 503463"/>
              <a:gd name="connsiteY6" fmla="*/ 279628 h 875442"/>
              <a:gd name="connsiteX7" fmla="*/ 0 w 503463"/>
              <a:gd name="connsiteY7" fmla="*/ 156325 h 875442"/>
              <a:gd name="connsiteX8" fmla="*/ 270763 w 503463"/>
              <a:gd name="connsiteY8" fmla="*/ 0 h 87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463" h="875442">
                <a:moveTo>
                  <a:pt x="270763" y="0"/>
                </a:moveTo>
                <a:lnTo>
                  <a:pt x="346949" y="158154"/>
                </a:lnTo>
                <a:cubicBezTo>
                  <a:pt x="424421" y="341318"/>
                  <a:pt x="475919" y="538142"/>
                  <a:pt x="496826" y="744010"/>
                </a:cubicBezTo>
                <a:lnTo>
                  <a:pt x="503463" y="875442"/>
                </a:lnTo>
                <a:lnTo>
                  <a:pt x="191387" y="875442"/>
                </a:lnTo>
                <a:lnTo>
                  <a:pt x="186361" y="775918"/>
                </a:lnTo>
                <a:cubicBezTo>
                  <a:pt x="168651" y="601523"/>
                  <a:pt x="125026" y="434789"/>
                  <a:pt x="59398" y="279628"/>
                </a:cubicBezTo>
                <a:lnTo>
                  <a:pt x="0" y="156325"/>
                </a:lnTo>
                <a:lnTo>
                  <a:pt x="270763"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9027659" y="3677354"/>
            <a:ext cx="316413" cy="550199"/>
          </a:xfrm>
          <a:custGeom>
            <a:avLst/>
            <a:gdLst>
              <a:gd name="connsiteX0" fmla="*/ 0 w 503458"/>
              <a:gd name="connsiteY0" fmla="*/ 0 h 875446"/>
              <a:gd name="connsiteX1" fmla="*/ 312074 w 503458"/>
              <a:gd name="connsiteY1" fmla="*/ 0 h 875446"/>
              <a:gd name="connsiteX2" fmla="*/ 317100 w 503458"/>
              <a:gd name="connsiteY2" fmla="*/ 99535 h 875446"/>
              <a:gd name="connsiteX3" fmla="*/ 444063 w 503458"/>
              <a:gd name="connsiteY3" fmla="*/ 595825 h 875446"/>
              <a:gd name="connsiteX4" fmla="*/ 503458 w 503458"/>
              <a:gd name="connsiteY4" fmla="*/ 719121 h 875446"/>
              <a:gd name="connsiteX5" fmla="*/ 232697 w 503458"/>
              <a:gd name="connsiteY5" fmla="*/ 875446 h 875446"/>
              <a:gd name="connsiteX6" fmla="*/ 156514 w 503458"/>
              <a:gd name="connsiteY6" fmla="*/ 717299 h 875446"/>
              <a:gd name="connsiteX7" fmla="*/ 6637 w 503458"/>
              <a:gd name="connsiteY7" fmla="*/ 131443 h 875446"/>
              <a:gd name="connsiteX8" fmla="*/ 0 w 503458"/>
              <a:gd name="connsiteY8" fmla="*/ 0 h 87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458" h="875446">
                <a:moveTo>
                  <a:pt x="0" y="0"/>
                </a:moveTo>
                <a:lnTo>
                  <a:pt x="312074" y="0"/>
                </a:lnTo>
                <a:lnTo>
                  <a:pt x="317100" y="99535"/>
                </a:lnTo>
                <a:cubicBezTo>
                  <a:pt x="334811" y="273930"/>
                  <a:pt x="378436" y="440664"/>
                  <a:pt x="444063" y="595825"/>
                </a:cubicBezTo>
                <a:lnTo>
                  <a:pt x="503458" y="719121"/>
                </a:lnTo>
                <a:lnTo>
                  <a:pt x="232697" y="875446"/>
                </a:lnTo>
                <a:lnTo>
                  <a:pt x="156514" y="717299"/>
                </a:lnTo>
                <a:cubicBezTo>
                  <a:pt x="79042" y="534136"/>
                  <a:pt x="27544" y="337311"/>
                  <a:pt x="6637" y="131443"/>
                </a:cubicBez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a:off x="11272172" y="3677354"/>
            <a:ext cx="316412" cy="550194"/>
          </a:xfrm>
          <a:custGeom>
            <a:avLst/>
            <a:gdLst>
              <a:gd name="connsiteX0" fmla="*/ 191380 w 503457"/>
              <a:gd name="connsiteY0" fmla="*/ 0 h 875438"/>
              <a:gd name="connsiteX1" fmla="*/ 503457 w 503457"/>
              <a:gd name="connsiteY1" fmla="*/ 0 h 875438"/>
              <a:gd name="connsiteX2" fmla="*/ 496819 w 503457"/>
              <a:gd name="connsiteY2" fmla="*/ 131443 h 875438"/>
              <a:gd name="connsiteX3" fmla="*/ 346942 w 503457"/>
              <a:gd name="connsiteY3" fmla="*/ 717299 h 875438"/>
              <a:gd name="connsiteX4" fmla="*/ 270763 w 503457"/>
              <a:gd name="connsiteY4" fmla="*/ 875438 h 875438"/>
              <a:gd name="connsiteX5" fmla="*/ 0 w 503457"/>
              <a:gd name="connsiteY5" fmla="*/ 719113 h 875438"/>
              <a:gd name="connsiteX6" fmla="*/ 59391 w 503457"/>
              <a:gd name="connsiteY6" fmla="*/ 595825 h 875438"/>
              <a:gd name="connsiteX7" fmla="*/ 186354 w 503457"/>
              <a:gd name="connsiteY7" fmla="*/ 99535 h 875438"/>
              <a:gd name="connsiteX8" fmla="*/ 191380 w 503457"/>
              <a:gd name="connsiteY8" fmla="*/ 0 h 875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457" h="875438">
                <a:moveTo>
                  <a:pt x="191380" y="0"/>
                </a:moveTo>
                <a:lnTo>
                  <a:pt x="503457" y="0"/>
                </a:lnTo>
                <a:lnTo>
                  <a:pt x="496819" y="131443"/>
                </a:lnTo>
                <a:cubicBezTo>
                  <a:pt x="475912" y="337311"/>
                  <a:pt x="424414" y="534136"/>
                  <a:pt x="346942" y="717299"/>
                </a:cubicBezTo>
                <a:lnTo>
                  <a:pt x="270763" y="875438"/>
                </a:lnTo>
                <a:lnTo>
                  <a:pt x="0" y="719113"/>
                </a:lnTo>
                <a:lnTo>
                  <a:pt x="59391" y="595825"/>
                </a:lnTo>
                <a:cubicBezTo>
                  <a:pt x="125019" y="440664"/>
                  <a:pt x="168644" y="273930"/>
                  <a:pt x="186354" y="99535"/>
                </a:cubicBezTo>
                <a:lnTo>
                  <a:pt x="19138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10892606" y="4213275"/>
            <a:ext cx="500479" cy="500480"/>
          </a:xfrm>
          <a:custGeom>
            <a:avLst/>
            <a:gdLst>
              <a:gd name="connsiteX0" fmla="*/ 526277 w 796335"/>
              <a:gd name="connsiteY0" fmla="*/ 0 h 796336"/>
              <a:gd name="connsiteX1" fmla="*/ 796335 w 796335"/>
              <a:gd name="connsiteY1" fmla="*/ 155918 h 796336"/>
              <a:gd name="connsiteX2" fmla="*/ 762680 w 796335"/>
              <a:gd name="connsiteY2" fmla="*/ 211315 h 796336"/>
              <a:gd name="connsiteX3" fmla="*/ 211311 w 796335"/>
              <a:gd name="connsiteY3" fmla="*/ 762684 h 796336"/>
              <a:gd name="connsiteX4" fmla="*/ 155918 w 796335"/>
              <a:gd name="connsiteY4" fmla="*/ 796336 h 796336"/>
              <a:gd name="connsiteX5" fmla="*/ 0 w 796335"/>
              <a:gd name="connsiteY5" fmla="*/ 526279 h 796336"/>
              <a:gd name="connsiteX6" fmla="*/ 36826 w 796335"/>
              <a:gd name="connsiteY6" fmla="*/ 503906 h 796336"/>
              <a:gd name="connsiteX7" fmla="*/ 503901 w 796335"/>
              <a:gd name="connsiteY7" fmla="*/ 36831 h 796336"/>
              <a:gd name="connsiteX8" fmla="*/ 526277 w 796335"/>
              <a:gd name="connsiteY8" fmla="*/ 0 h 796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335" h="796336">
                <a:moveTo>
                  <a:pt x="526277" y="0"/>
                </a:moveTo>
                <a:lnTo>
                  <a:pt x="796335" y="155918"/>
                </a:lnTo>
                <a:lnTo>
                  <a:pt x="762680" y="211315"/>
                </a:lnTo>
                <a:cubicBezTo>
                  <a:pt x="615945" y="428512"/>
                  <a:pt x="428508" y="615949"/>
                  <a:pt x="211311" y="762684"/>
                </a:cubicBezTo>
                <a:lnTo>
                  <a:pt x="155918" y="796336"/>
                </a:lnTo>
                <a:lnTo>
                  <a:pt x="0" y="526279"/>
                </a:lnTo>
                <a:lnTo>
                  <a:pt x="36826" y="503906"/>
                </a:lnTo>
                <a:cubicBezTo>
                  <a:pt x="220818" y="379605"/>
                  <a:pt x="379600" y="220823"/>
                  <a:pt x="503901" y="36831"/>
                </a:cubicBezTo>
                <a:lnTo>
                  <a:pt x="526277"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9223160" y="4213280"/>
            <a:ext cx="500471" cy="500472"/>
          </a:xfrm>
          <a:custGeom>
            <a:avLst/>
            <a:gdLst>
              <a:gd name="connsiteX0" fmla="*/ 270056 w 796321"/>
              <a:gd name="connsiteY0" fmla="*/ 0 h 796323"/>
              <a:gd name="connsiteX1" fmla="*/ 292427 w 796321"/>
              <a:gd name="connsiteY1" fmla="*/ 36823 h 796323"/>
              <a:gd name="connsiteX2" fmla="*/ 759502 w 796321"/>
              <a:gd name="connsiteY2" fmla="*/ 503898 h 796323"/>
              <a:gd name="connsiteX3" fmla="*/ 796321 w 796321"/>
              <a:gd name="connsiteY3" fmla="*/ 526267 h 796323"/>
              <a:gd name="connsiteX4" fmla="*/ 640404 w 796321"/>
              <a:gd name="connsiteY4" fmla="*/ 796323 h 796323"/>
              <a:gd name="connsiteX5" fmla="*/ 585019 w 796321"/>
              <a:gd name="connsiteY5" fmla="*/ 762676 h 796323"/>
              <a:gd name="connsiteX6" fmla="*/ 33650 w 796321"/>
              <a:gd name="connsiteY6" fmla="*/ 211307 h 796323"/>
              <a:gd name="connsiteX7" fmla="*/ 0 w 796321"/>
              <a:gd name="connsiteY7" fmla="*/ 155917 h 796323"/>
              <a:gd name="connsiteX8" fmla="*/ 270056 w 796321"/>
              <a:gd name="connsiteY8" fmla="*/ 0 h 796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321" h="796323">
                <a:moveTo>
                  <a:pt x="270056" y="0"/>
                </a:moveTo>
                <a:lnTo>
                  <a:pt x="292427" y="36823"/>
                </a:lnTo>
                <a:cubicBezTo>
                  <a:pt x="416729" y="220815"/>
                  <a:pt x="575511" y="379597"/>
                  <a:pt x="759502" y="503898"/>
                </a:cubicBezTo>
                <a:lnTo>
                  <a:pt x="796321" y="526267"/>
                </a:lnTo>
                <a:lnTo>
                  <a:pt x="640404" y="796323"/>
                </a:lnTo>
                <a:lnTo>
                  <a:pt x="585019" y="762676"/>
                </a:lnTo>
                <a:cubicBezTo>
                  <a:pt x="367823" y="615941"/>
                  <a:pt x="180385" y="428504"/>
                  <a:pt x="33650" y="211307"/>
                </a:cubicBezTo>
                <a:lnTo>
                  <a:pt x="0" y="155917"/>
                </a:lnTo>
                <a:lnTo>
                  <a:pt x="270056"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9709358" y="4592841"/>
            <a:ext cx="550198" cy="316414"/>
          </a:xfrm>
          <a:custGeom>
            <a:avLst/>
            <a:gdLst>
              <a:gd name="connsiteX0" fmla="*/ 156324 w 875444"/>
              <a:gd name="connsiteY0" fmla="*/ 0 h 503461"/>
              <a:gd name="connsiteX1" fmla="*/ 279625 w 875444"/>
              <a:gd name="connsiteY1" fmla="*/ 59397 h 503461"/>
              <a:gd name="connsiteX2" fmla="*/ 775915 w 875444"/>
              <a:gd name="connsiteY2" fmla="*/ 186360 h 503461"/>
              <a:gd name="connsiteX3" fmla="*/ 875444 w 875444"/>
              <a:gd name="connsiteY3" fmla="*/ 191386 h 503461"/>
              <a:gd name="connsiteX4" fmla="*/ 875444 w 875444"/>
              <a:gd name="connsiteY4" fmla="*/ 503461 h 503461"/>
              <a:gd name="connsiteX5" fmla="*/ 744008 w 875444"/>
              <a:gd name="connsiteY5" fmla="*/ 496824 h 503461"/>
              <a:gd name="connsiteX6" fmla="*/ 158152 w 875444"/>
              <a:gd name="connsiteY6" fmla="*/ 346947 h 503461"/>
              <a:gd name="connsiteX7" fmla="*/ 0 w 875444"/>
              <a:gd name="connsiteY7" fmla="*/ 270762 h 503461"/>
              <a:gd name="connsiteX8" fmla="*/ 156324 w 875444"/>
              <a:gd name="connsiteY8" fmla="*/ 0 h 50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444" h="503461">
                <a:moveTo>
                  <a:pt x="156324" y="0"/>
                </a:moveTo>
                <a:lnTo>
                  <a:pt x="279625" y="59397"/>
                </a:lnTo>
                <a:cubicBezTo>
                  <a:pt x="434786" y="125025"/>
                  <a:pt x="601520" y="168650"/>
                  <a:pt x="775915" y="186360"/>
                </a:cubicBezTo>
                <a:lnTo>
                  <a:pt x="875444" y="191386"/>
                </a:lnTo>
                <a:lnTo>
                  <a:pt x="875444" y="503461"/>
                </a:lnTo>
                <a:lnTo>
                  <a:pt x="744008" y="496824"/>
                </a:lnTo>
                <a:cubicBezTo>
                  <a:pt x="538140" y="475917"/>
                  <a:pt x="341316" y="424419"/>
                  <a:pt x="158152" y="346947"/>
                </a:cubicBezTo>
                <a:lnTo>
                  <a:pt x="0" y="270762"/>
                </a:lnTo>
                <a:lnTo>
                  <a:pt x="15632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a:off x="10356685" y="4592843"/>
            <a:ext cx="550195" cy="316412"/>
          </a:xfrm>
          <a:custGeom>
            <a:avLst/>
            <a:gdLst>
              <a:gd name="connsiteX0" fmla="*/ 719114 w 875439"/>
              <a:gd name="connsiteY0" fmla="*/ 0 h 503457"/>
              <a:gd name="connsiteX1" fmla="*/ 875439 w 875439"/>
              <a:gd name="connsiteY1" fmla="*/ 270762 h 503457"/>
              <a:gd name="connsiteX2" fmla="*/ 717295 w 875439"/>
              <a:gd name="connsiteY2" fmla="*/ 346943 h 503457"/>
              <a:gd name="connsiteX3" fmla="*/ 131439 w 875439"/>
              <a:gd name="connsiteY3" fmla="*/ 496820 h 503457"/>
              <a:gd name="connsiteX4" fmla="*/ 0 w 875439"/>
              <a:gd name="connsiteY4" fmla="*/ 503457 h 503457"/>
              <a:gd name="connsiteX5" fmla="*/ 0 w 875439"/>
              <a:gd name="connsiteY5" fmla="*/ 191382 h 503457"/>
              <a:gd name="connsiteX6" fmla="*/ 99530 w 875439"/>
              <a:gd name="connsiteY6" fmla="*/ 186356 h 503457"/>
              <a:gd name="connsiteX7" fmla="*/ 595820 w 875439"/>
              <a:gd name="connsiteY7" fmla="*/ 59393 h 503457"/>
              <a:gd name="connsiteX8" fmla="*/ 719114 w 875439"/>
              <a:gd name="connsiteY8" fmla="*/ 0 h 50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439" h="503457">
                <a:moveTo>
                  <a:pt x="719114" y="0"/>
                </a:moveTo>
                <a:lnTo>
                  <a:pt x="875439" y="270762"/>
                </a:lnTo>
                <a:lnTo>
                  <a:pt x="717295" y="346943"/>
                </a:lnTo>
                <a:cubicBezTo>
                  <a:pt x="534132" y="424415"/>
                  <a:pt x="337307" y="475913"/>
                  <a:pt x="131439" y="496820"/>
                </a:cubicBezTo>
                <a:lnTo>
                  <a:pt x="0" y="503457"/>
                </a:lnTo>
                <a:lnTo>
                  <a:pt x="0" y="191382"/>
                </a:lnTo>
                <a:lnTo>
                  <a:pt x="99530" y="186356"/>
                </a:lnTo>
                <a:cubicBezTo>
                  <a:pt x="273925" y="168646"/>
                  <a:pt x="440659" y="125021"/>
                  <a:pt x="595820" y="59393"/>
                </a:cubicBezTo>
                <a:lnTo>
                  <a:pt x="71911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6331018" y="2655032"/>
            <a:ext cx="1947513" cy="1947513"/>
          </a:xfrm>
          <a:prstGeom prst="ellipse">
            <a:avLst/>
          </a:prstGeom>
          <a:solidFill>
            <a:srgbClr val="FFC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9344072" y="2655031"/>
            <a:ext cx="1947513" cy="1947513"/>
          </a:xfrm>
          <a:prstGeom prst="ellipse">
            <a:avLst/>
          </a:prstGeom>
          <a:solidFill>
            <a:srgbClr val="00DA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507628" y="5138466"/>
            <a:ext cx="2049009" cy="973525"/>
          </a:xfrm>
          <a:prstGeom prst="rect">
            <a:avLst/>
          </a:prstGeom>
          <a:solidFill>
            <a:schemeClr val="bg1">
              <a:lumMod val="65000"/>
            </a:schemeClr>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C100"/>
                </a:solidFill>
                <a:latin typeface="Century Gothic" panose="020B0502020202020204" pitchFamily="34" charset="0"/>
                <a:ea typeface="Adobe Gothic Std B" panose="020B0800000000000000" pitchFamily="34" charset="-128"/>
              </a:rPr>
              <a:t>%</a:t>
            </a:r>
            <a:r>
              <a:rPr lang="el-GR" sz="4400" dirty="0">
                <a:solidFill>
                  <a:srgbClr val="FFC100"/>
                </a:solidFill>
                <a:latin typeface="Century Gothic" panose="020B0502020202020204" pitchFamily="34" charset="0"/>
                <a:ea typeface="Adobe Gothic Std B" panose="020B0800000000000000" pitchFamily="34" charset="-128"/>
              </a:rPr>
              <a:t>30,56</a:t>
            </a:r>
            <a:endParaRPr lang="en-US" sz="4400" dirty="0">
              <a:solidFill>
                <a:srgbClr val="FFC100"/>
              </a:solidFill>
            </a:endParaRPr>
          </a:p>
        </p:txBody>
      </p:sp>
      <p:sp>
        <p:nvSpPr>
          <p:cNvPr id="72" name="Rectangle 71"/>
          <p:cNvSpPr/>
          <p:nvPr/>
        </p:nvSpPr>
        <p:spPr>
          <a:xfrm>
            <a:off x="9344076" y="5178019"/>
            <a:ext cx="2049009" cy="933971"/>
          </a:xfrm>
          <a:prstGeom prst="rect">
            <a:avLst/>
          </a:prstGeom>
          <a:solidFill>
            <a:schemeClr val="bg1">
              <a:lumMod val="65000"/>
            </a:schemeClr>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00DA9D"/>
                </a:solidFill>
                <a:latin typeface="Century Gothic" panose="020B0502020202020204" pitchFamily="34" charset="0"/>
                <a:ea typeface="Adobe Gothic Std B" panose="020B0800000000000000" pitchFamily="34" charset="-128"/>
              </a:rPr>
              <a:t>%</a:t>
            </a:r>
            <a:r>
              <a:rPr lang="el-GR" sz="4400" dirty="0">
                <a:solidFill>
                  <a:srgbClr val="00DA9D"/>
                </a:solidFill>
                <a:latin typeface="Century Gothic" panose="020B0502020202020204" pitchFamily="34" charset="0"/>
                <a:ea typeface="Adobe Gothic Std B" panose="020B0800000000000000" pitchFamily="34" charset="-128"/>
              </a:rPr>
              <a:t>69,44</a:t>
            </a:r>
            <a:endParaRPr lang="en-US" sz="4400" dirty="0">
              <a:solidFill>
                <a:srgbClr val="00DA9D"/>
              </a:solidFill>
            </a:endParaRPr>
          </a:p>
        </p:txBody>
      </p:sp>
      <p:sp>
        <p:nvSpPr>
          <p:cNvPr id="86" name="Parallelogram 85"/>
          <p:cNvSpPr/>
          <p:nvPr/>
        </p:nvSpPr>
        <p:spPr>
          <a:xfrm>
            <a:off x="5449040" y="1143425"/>
            <a:ext cx="6462873" cy="819745"/>
          </a:xfrm>
          <a:prstGeom prst="parallelogram">
            <a:avLst>
              <a:gd name="adj" fmla="val 18739"/>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l-GR" sz="4000" dirty="0" err="1">
                <a:solidFill>
                  <a:schemeClr val="accent3">
                    <a:lumMod val="75000"/>
                  </a:schemeClr>
                </a:solidFill>
                <a:latin typeface="Segoe UI Black" panose="020B0A02040204020203" pitchFamily="34" charset="0"/>
                <a:ea typeface="Segoe UI Black" panose="020B0A02040204020203" pitchFamily="34" charset="0"/>
                <a:cs typeface="Segoe UI Black" panose="020B0A02040204020203" pitchFamily="34" charset="0"/>
              </a:rPr>
              <a:t>Κυβερνοεπιθέσεις</a:t>
            </a:r>
            <a:r>
              <a:rPr lang="en-US" sz="4000" dirty="0">
                <a:solidFill>
                  <a:schemeClr val="accent3">
                    <a:lumMod val="75000"/>
                  </a:schemeClr>
                </a:solidFill>
                <a:latin typeface="Segoe UI Black" panose="020B0A02040204020203" pitchFamily="34" charset="0"/>
                <a:ea typeface="Segoe UI Black" panose="020B0A02040204020203" pitchFamily="34" charset="0"/>
                <a:cs typeface="Segoe UI Black" panose="020B0A02040204020203" pitchFamily="34" charset="0"/>
              </a:rPr>
              <a:t> 2025</a:t>
            </a:r>
          </a:p>
        </p:txBody>
      </p:sp>
      <p:grpSp>
        <p:nvGrpSpPr>
          <p:cNvPr id="8" name="Group 7"/>
          <p:cNvGrpSpPr/>
          <p:nvPr/>
        </p:nvGrpSpPr>
        <p:grpSpPr>
          <a:xfrm>
            <a:off x="6470683" y="3044193"/>
            <a:ext cx="1684276" cy="1469276"/>
            <a:chOff x="6470683" y="3044193"/>
            <a:chExt cx="1684276" cy="1469276"/>
          </a:xfrm>
        </p:grpSpPr>
        <p:sp>
          <p:nvSpPr>
            <p:cNvPr id="82" name="Rectangle 81"/>
            <p:cNvSpPr/>
            <p:nvPr/>
          </p:nvSpPr>
          <p:spPr>
            <a:xfrm>
              <a:off x="6470683" y="3675285"/>
              <a:ext cx="1684276" cy="838184"/>
            </a:xfrm>
            <a:prstGeom prst="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bg1"/>
                  </a:solidFill>
                  <a:latin typeface="Century Gothic" panose="020B0502020202020204" pitchFamily="34" charset="0"/>
                  <a:ea typeface="Adobe Gothic Std B" panose="020B0800000000000000" pitchFamily="34" charset="-128"/>
                </a:rPr>
                <a:t>ΕΠΙΧΕΙΡΗΣΕΙΣ</a:t>
              </a:r>
              <a:endParaRPr lang="en-US" sz="1600" b="1" dirty="0">
                <a:solidFill>
                  <a:schemeClr val="bg1"/>
                </a:solidFill>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6407" y="3044193"/>
              <a:ext cx="925399" cy="737427"/>
            </a:xfrm>
            <a:prstGeom prst="rect">
              <a:avLst/>
            </a:prstGeom>
          </p:spPr>
        </p:pic>
      </p:grpSp>
      <p:grpSp>
        <p:nvGrpSpPr>
          <p:cNvPr id="9" name="Group 8"/>
          <p:cNvGrpSpPr/>
          <p:nvPr/>
        </p:nvGrpSpPr>
        <p:grpSpPr>
          <a:xfrm>
            <a:off x="9492933" y="3081941"/>
            <a:ext cx="1684276" cy="1418815"/>
            <a:chOff x="9492933" y="3081941"/>
            <a:chExt cx="1684276" cy="1418815"/>
          </a:xfrm>
        </p:grpSpPr>
        <p:sp>
          <p:nvSpPr>
            <p:cNvPr id="85" name="Rectangle 84"/>
            <p:cNvSpPr/>
            <p:nvPr/>
          </p:nvSpPr>
          <p:spPr>
            <a:xfrm>
              <a:off x="9492933" y="3662572"/>
              <a:ext cx="1684276" cy="838184"/>
            </a:xfrm>
            <a:prstGeom prst="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bg1"/>
                  </a:solidFill>
                  <a:latin typeface="Century Gothic" panose="020B0502020202020204" pitchFamily="34" charset="0"/>
                  <a:ea typeface="Adobe Gothic Std B" panose="020B0800000000000000" pitchFamily="34" charset="-128"/>
                </a:rPr>
                <a:t>ΠΟΛΙΤΕΣ</a:t>
              </a:r>
              <a:endParaRPr lang="en-US" sz="1600" b="1" dirty="0">
                <a:solidFill>
                  <a:schemeClr val="bg1"/>
                </a:solidFill>
              </a:endParaRPr>
            </a:p>
          </p:txBody>
        </p:sp>
        <p:pic>
          <p:nvPicPr>
            <p:cNvPr id="87" name="Picture 86"/>
            <p:cNvPicPr>
              <a:picLocks noChangeAspect="1"/>
            </p:cNvPicPr>
            <p:nvPr/>
          </p:nvPicPr>
          <p:blipFill>
            <a:blip r:embed="rId7" cstate="print">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flipH="1">
              <a:off x="9588157" y="3081941"/>
              <a:ext cx="699508" cy="699508"/>
            </a:xfrm>
            <a:prstGeom prst="rect">
              <a:avLst/>
            </a:prstGeom>
          </p:spPr>
        </p:pic>
        <p:pic>
          <p:nvPicPr>
            <p:cNvPr id="88" name="Picture 87"/>
            <p:cNvPicPr>
              <a:picLocks noChangeAspect="1"/>
            </p:cNvPicPr>
            <p:nvPr/>
          </p:nvPicPr>
          <p:blipFill>
            <a:blip r:embed="rId9" cstate="print">
              <a:lum bright="70000" contrast="-70000"/>
              <a:extLst>
                <a:ext uri="{BEBA8EAE-BF5A-486C-A8C5-ECC9F3942E4B}">
                  <a14:imgProps xmlns:a14="http://schemas.microsoft.com/office/drawing/2010/main">
                    <a14:imgLayer r:embed="rId10">
                      <a14:imgEffect>
                        <a14:artisticPhotocopy/>
                      </a14:imgEffect>
                    </a14:imgLayer>
                  </a14:imgProps>
                </a:ext>
                <a:ext uri="{28A0092B-C50C-407E-A947-70E740481C1C}">
                  <a14:useLocalDpi xmlns:a14="http://schemas.microsoft.com/office/drawing/2010/main" val="0"/>
                </a:ext>
              </a:extLst>
            </a:blip>
            <a:stretch>
              <a:fillRect/>
            </a:stretch>
          </p:blipFill>
          <p:spPr>
            <a:xfrm>
              <a:off x="10428844" y="3087096"/>
              <a:ext cx="725049" cy="725049"/>
            </a:xfrm>
            <a:prstGeom prst="rect">
              <a:avLst/>
            </a:prstGeom>
          </p:spPr>
        </p:pic>
      </p:grpSp>
      <p:sp>
        <p:nvSpPr>
          <p:cNvPr id="58" name="Parallelogram 57"/>
          <p:cNvSpPr/>
          <p:nvPr/>
        </p:nvSpPr>
        <p:spPr>
          <a:xfrm>
            <a:off x="1217466" y="1177267"/>
            <a:ext cx="4073698" cy="819745"/>
          </a:xfrm>
          <a:prstGeom prst="parallelogram">
            <a:avLst>
              <a:gd name="adj" fmla="val 18739"/>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4000" dirty="0">
                <a:solidFill>
                  <a:schemeClr val="accent3">
                    <a:lumMod val="75000"/>
                  </a:schemeClr>
                </a:solidFill>
                <a:latin typeface="Segoe UI Black" panose="020B0A02040204020203" pitchFamily="34" charset="0"/>
                <a:ea typeface="Segoe UI Black" panose="020B0A02040204020203" pitchFamily="34" charset="0"/>
                <a:cs typeface="Segoe UI Black" panose="020B0A02040204020203" pitchFamily="34" charset="0"/>
              </a:rPr>
              <a:t>Survey Pool</a:t>
            </a:r>
          </a:p>
        </p:txBody>
      </p:sp>
      <p:pic>
        <p:nvPicPr>
          <p:cNvPr id="6" name="Picture 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15249" y="2044336"/>
            <a:ext cx="4604941" cy="4604941"/>
          </a:xfrm>
          <a:prstGeom prst="rect">
            <a:avLst/>
          </a:prstGeom>
        </p:spPr>
      </p:pic>
      <p:sp>
        <p:nvSpPr>
          <p:cNvPr id="7" name="TextBox 6"/>
          <p:cNvSpPr txBox="1"/>
          <p:nvPr/>
        </p:nvSpPr>
        <p:spPr>
          <a:xfrm>
            <a:off x="2160019" y="3508456"/>
            <a:ext cx="2800380" cy="1200329"/>
          </a:xfrm>
          <a:prstGeom prst="rect">
            <a:avLst/>
          </a:prstGeom>
          <a:noFill/>
        </p:spPr>
        <p:txBody>
          <a:bodyPr wrap="square" rtlCol="0">
            <a:spAutoFit/>
          </a:bodyPr>
          <a:lstStyle/>
          <a:p>
            <a:r>
              <a:rPr lang="en-GB" sz="2400" dirty="0"/>
              <a:t>        </a:t>
            </a:r>
            <a:r>
              <a:rPr lang="en-GB" sz="2400" dirty="0">
                <a:latin typeface="Century Gothic" panose="020B0502020202020204" pitchFamily="34" charset="0"/>
              </a:rPr>
              <a:t>10</a:t>
            </a:r>
            <a:r>
              <a:rPr lang="el-GR" sz="2400" dirty="0">
                <a:latin typeface="Century Gothic" panose="020B0502020202020204" pitchFamily="34" charset="0"/>
              </a:rPr>
              <a:t>43</a:t>
            </a:r>
            <a:r>
              <a:rPr lang="en-GB" sz="2400" dirty="0">
                <a:latin typeface="Century Gothic" panose="020B0502020202020204" pitchFamily="34" charset="0"/>
              </a:rPr>
              <a:t> </a:t>
            </a:r>
            <a:r>
              <a:rPr lang="el-GR" sz="2400" dirty="0">
                <a:latin typeface="Century Gothic" panose="020B0502020202020204" pitchFamily="34" charset="0"/>
              </a:rPr>
              <a:t>Πολίτες</a:t>
            </a:r>
            <a:endParaRPr lang="en-GB" sz="2400" dirty="0">
              <a:latin typeface="Century Gothic" panose="020B0502020202020204" pitchFamily="34" charset="0"/>
            </a:endParaRPr>
          </a:p>
          <a:p>
            <a:endParaRPr lang="en-GB" sz="2400" dirty="0">
              <a:latin typeface="Century Gothic" panose="020B0502020202020204" pitchFamily="34" charset="0"/>
            </a:endParaRPr>
          </a:p>
          <a:p>
            <a:r>
              <a:rPr lang="en-GB" sz="2400" dirty="0">
                <a:latin typeface="Century Gothic" panose="020B0502020202020204" pitchFamily="34" charset="0"/>
              </a:rPr>
              <a:t>4</a:t>
            </a:r>
            <a:r>
              <a:rPr lang="el-GR" sz="2400" dirty="0">
                <a:latin typeface="Century Gothic" panose="020B0502020202020204" pitchFamily="34" charset="0"/>
              </a:rPr>
              <a:t>59</a:t>
            </a:r>
            <a:r>
              <a:rPr lang="en-GB" sz="2400" dirty="0">
                <a:latin typeface="Century Gothic" panose="020B0502020202020204" pitchFamily="34" charset="0"/>
              </a:rPr>
              <a:t> </a:t>
            </a:r>
            <a:r>
              <a:rPr lang="el-GR" sz="2400" dirty="0">
                <a:latin typeface="Century Gothic" panose="020B0502020202020204" pitchFamily="34" charset="0"/>
              </a:rPr>
              <a:t>Επιχειρήσεις</a:t>
            </a:r>
            <a:endParaRPr lang="en-GB" sz="2400" dirty="0">
              <a:latin typeface="Century Gothic" panose="020B0502020202020204" pitchFamily="34" charset="0"/>
            </a:endParaRPr>
          </a:p>
        </p:txBody>
      </p:sp>
    </p:spTree>
    <p:extLst>
      <p:ext uri="{BB962C8B-B14F-4D97-AF65-F5344CB8AC3E}">
        <p14:creationId xmlns:p14="http://schemas.microsoft.com/office/powerpoint/2010/main" val="2287399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19" presetClass="emph" presetSubtype="0" fill="hold" grpId="0" nodeType="afterEffect">
                                  <p:stCondLst>
                                    <p:cond delay="0"/>
                                  </p:stCondLst>
                                  <p:childTnLst>
                                    <p:animClr clrSpc="rgb" dir="cw">
                                      <p:cBhvr override="childStyle">
                                        <p:cTn id="16" dur="500" fill="hold"/>
                                        <p:tgtEl>
                                          <p:spTgt spid="34"/>
                                        </p:tgtEl>
                                        <p:attrNameLst>
                                          <p:attrName>style.color</p:attrName>
                                        </p:attrNameLst>
                                      </p:cBhvr>
                                      <p:to>
                                        <a:srgbClr val="FFC000"/>
                                      </p:to>
                                    </p:animClr>
                                    <p:animClr clrSpc="rgb" dir="cw">
                                      <p:cBhvr>
                                        <p:cTn id="17" dur="500" fill="hold"/>
                                        <p:tgtEl>
                                          <p:spTgt spid="34"/>
                                        </p:tgtEl>
                                        <p:attrNameLst>
                                          <p:attrName>fillcolor</p:attrName>
                                        </p:attrNameLst>
                                      </p:cBhvr>
                                      <p:to>
                                        <a:srgbClr val="FFC000"/>
                                      </p:to>
                                    </p:animClr>
                                    <p:set>
                                      <p:cBhvr>
                                        <p:cTn id="18" dur="500" fill="hold"/>
                                        <p:tgtEl>
                                          <p:spTgt spid="34"/>
                                        </p:tgtEl>
                                        <p:attrNameLst>
                                          <p:attrName>fill.type</p:attrName>
                                        </p:attrNameLst>
                                      </p:cBhvr>
                                      <p:to>
                                        <p:strVal val="solid"/>
                                      </p:to>
                                    </p:set>
                                    <p:set>
                                      <p:cBhvr>
                                        <p:cTn id="19" dur="500" fill="hold"/>
                                        <p:tgtEl>
                                          <p:spTgt spid="34"/>
                                        </p:tgtEl>
                                        <p:attrNameLst>
                                          <p:attrName>fill.on</p:attrName>
                                        </p:attrNameLst>
                                      </p:cBhvr>
                                      <p:to>
                                        <p:strVal val="true"/>
                                      </p:to>
                                    </p:set>
                                  </p:childTnLst>
                                </p:cTn>
                              </p:par>
                            </p:childTnLst>
                          </p:cTn>
                        </p:par>
                        <p:par>
                          <p:cTn id="20" fill="hold">
                            <p:stCondLst>
                              <p:cond delay="1000"/>
                            </p:stCondLst>
                            <p:childTnLst>
                              <p:par>
                                <p:cTn id="21" presetID="19" presetClass="emph" presetSubtype="0" fill="hold" grpId="0" nodeType="afterEffect">
                                  <p:stCondLst>
                                    <p:cond delay="0"/>
                                  </p:stCondLst>
                                  <p:childTnLst>
                                    <p:animClr clrSpc="rgb" dir="cw">
                                      <p:cBhvr override="childStyle">
                                        <p:cTn id="22" dur="500" fill="hold"/>
                                        <p:tgtEl>
                                          <p:spTgt spid="36"/>
                                        </p:tgtEl>
                                        <p:attrNameLst>
                                          <p:attrName>style.color</p:attrName>
                                        </p:attrNameLst>
                                      </p:cBhvr>
                                      <p:to>
                                        <a:srgbClr val="FFC000"/>
                                      </p:to>
                                    </p:animClr>
                                    <p:animClr clrSpc="rgb" dir="cw">
                                      <p:cBhvr>
                                        <p:cTn id="23" dur="500" fill="hold"/>
                                        <p:tgtEl>
                                          <p:spTgt spid="36"/>
                                        </p:tgtEl>
                                        <p:attrNameLst>
                                          <p:attrName>fillcolor</p:attrName>
                                        </p:attrNameLst>
                                      </p:cBhvr>
                                      <p:to>
                                        <a:srgbClr val="FFC000"/>
                                      </p:to>
                                    </p:animClr>
                                    <p:set>
                                      <p:cBhvr>
                                        <p:cTn id="24" dur="500" fill="hold"/>
                                        <p:tgtEl>
                                          <p:spTgt spid="36"/>
                                        </p:tgtEl>
                                        <p:attrNameLst>
                                          <p:attrName>fill.type</p:attrName>
                                        </p:attrNameLst>
                                      </p:cBhvr>
                                      <p:to>
                                        <p:strVal val="solid"/>
                                      </p:to>
                                    </p:set>
                                    <p:set>
                                      <p:cBhvr>
                                        <p:cTn id="25" dur="500" fill="hold"/>
                                        <p:tgtEl>
                                          <p:spTgt spid="36"/>
                                        </p:tgtEl>
                                        <p:attrNameLst>
                                          <p:attrName>fill.on</p:attrName>
                                        </p:attrNameLst>
                                      </p:cBhvr>
                                      <p:to>
                                        <p:strVal val="true"/>
                                      </p:to>
                                    </p:set>
                                  </p:childTnLst>
                                </p:cTn>
                              </p:par>
                            </p:childTnLst>
                          </p:cTn>
                        </p:par>
                        <p:par>
                          <p:cTn id="26" fill="hold">
                            <p:stCondLst>
                              <p:cond delay="1500"/>
                            </p:stCondLst>
                            <p:childTnLst>
                              <p:par>
                                <p:cTn id="27" presetID="19" presetClass="emph" presetSubtype="0" fill="hold" grpId="0" nodeType="afterEffect">
                                  <p:stCondLst>
                                    <p:cond delay="0"/>
                                  </p:stCondLst>
                                  <p:childTnLst>
                                    <p:animClr clrSpc="rgb" dir="cw">
                                      <p:cBhvr override="childStyle">
                                        <p:cTn id="28" dur="500" fill="hold"/>
                                        <p:tgtEl>
                                          <p:spTgt spid="39"/>
                                        </p:tgtEl>
                                        <p:attrNameLst>
                                          <p:attrName>style.color</p:attrName>
                                        </p:attrNameLst>
                                      </p:cBhvr>
                                      <p:to>
                                        <a:srgbClr val="FFC000"/>
                                      </p:to>
                                    </p:animClr>
                                    <p:animClr clrSpc="rgb" dir="cw">
                                      <p:cBhvr>
                                        <p:cTn id="29" dur="500" fill="hold"/>
                                        <p:tgtEl>
                                          <p:spTgt spid="39"/>
                                        </p:tgtEl>
                                        <p:attrNameLst>
                                          <p:attrName>fillcolor</p:attrName>
                                        </p:attrNameLst>
                                      </p:cBhvr>
                                      <p:to>
                                        <a:srgbClr val="FFC000"/>
                                      </p:to>
                                    </p:animClr>
                                    <p:set>
                                      <p:cBhvr>
                                        <p:cTn id="30" dur="500" fill="hold"/>
                                        <p:tgtEl>
                                          <p:spTgt spid="39"/>
                                        </p:tgtEl>
                                        <p:attrNameLst>
                                          <p:attrName>fill.type</p:attrName>
                                        </p:attrNameLst>
                                      </p:cBhvr>
                                      <p:to>
                                        <p:strVal val="solid"/>
                                      </p:to>
                                    </p:set>
                                    <p:set>
                                      <p:cBhvr>
                                        <p:cTn id="31" dur="500" fill="hold"/>
                                        <p:tgtEl>
                                          <p:spTgt spid="39"/>
                                        </p:tgtEl>
                                        <p:attrNameLst>
                                          <p:attrName>fill.on</p:attrName>
                                        </p:attrNameLst>
                                      </p:cBhvr>
                                      <p:to>
                                        <p:strVal val="true"/>
                                      </p:to>
                                    </p:set>
                                  </p:childTnLst>
                                </p:cTn>
                              </p:par>
                            </p:childTnLst>
                          </p:cTn>
                        </p:par>
                        <p:par>
                          <p:cTn id="32" fill="hold">
                            <p:stCondLst>
                              <p:cond delay="2000"/>
                            </p:stCondLst>
                            <p:childTnLst>
                              <p:par>
                                <p:cTn id="33" presetID="19" presetClass="emph" presetSubtype="0" fill="hold" grpId="0" nodeType="afterEffect">
                                  <p:stCondLst>
                                    <p:cond delay="0"/>
                                  </p:stCondLst>
                                  <p:childTnLst>
                                    <p:animClr clrSpc="rgb" dir="cw">
                                      <p:cBhvr override="childStyle">
                                        <p:cTn id="34" dur="500" fill="hold"/>
                                        <p:tgtEl>
                                          <p:spTgt spid="41"/>
                                        </p:tgtEl>
                                        <p:attrNameLst>
                                          <p:attrName>style.color</p:attrName>
                                        </p:attrNameLst>
                                      </p:cBhvr>
                                      <p:to>
                                        <a:srgbClr val="FFC000"/>
                                      </p:to>
                                    </p:animClr>
                                    <p:animClr clrSpc="rgb" dir="cw">
                                      <p:cBhvr>
                                        <p:cTn id="35" dur="500" fill="hold"/>
                                        <p:tgtEl>
                                          <p:spTgt spid="41"/>
                                        </p:tgtEl>
                                        <p:attrNameLst>
                                          <p:attrName>fillcolor</p:attrName>
                                        </p:attrNameLst>
                                      </p:cBhvr>
                                      <p:to>
                                        <a:srgbClr val="FFC000"/>
                                      </p:to>
                                    </p:animClr>
                                    <p:set>
                                      <p:cBhvr>
                                        <p:cTn id="36" dur="500" fill="hold"/>
                                        <p:tgtEl>
                                          <p:spTgt spid="41"/>
                                        </p:tgtEl>
                                        <p:attrNameLst>
                                          <p:attrName>fill.type</p:attrName>
                                        </p:attrNameLst>
                                      </p:cBhvr>
                                      <p:to>
                                        <p:strVal val="solid"/>
                                      </p:to>
                                    </p:set>
                                    <p:set>
                                      <p:cBhvr>
                                        <p:cTn id="37" dur="500" fill="hold"/>
                                        <p:tgtEl>
                                          <p:spTgt spid="41"/>
                                        </p:tgtEl>
                                        <p:attrNameLst>
                                          <p:attrName>fill.on</p:attrName>
                                        </p:attrNameLst>
                                      </p:cBhvr>
                                      <p:to>
                                        <p:strVal val="true"/>
                                      </p:to>
                                    </p:set>
                                  </p:childTnLst>
                                </p:cTn>
                              </p:par>
                            </p:childTnLst>
                          </p:cTn>
                        </p:par>
                        <p:par>
                          <p:cTn id="38" fill="hold">
                            <p:stCondLst>
                              <p:cond delay="2500"/>
                            </p:stCondLst>
                            <p:childTnLst>
                              <p:par>
                                <p:cTn id="39" presetID="19" presetClass="emph" presetSubtype="0" fill="hold" grpId="0" nodeType="afterEffect">
                                  <p:stCondLst>
                                    <p:cond delay="0"/>
                                  </p:stCondLst>
                                  <p:childTnLst>
                                    <p:animClr clrSpc="rgb" dir="cw">
                                      <p:cBhvr override="childStyle">
                                        <p:cTn id="40" dur="500" fill="hold"/>
                                        <p:tgtEl>
                                          <p:spTgt spid="42"/>
                                        </p:tgtEl>
                                        <p:attrNameLst>
                                          <p:attrName>style.color</p:attrName>
                                        </p:attrNameLst>
                                      </p:cBhvr>
                                      <p:to>
                                        <a:srgbClr val="FFC000"/>
                                      </p:to>
                                    </p:animClr>
                                    <p:animClr clrSpc="rgb" dir="cw">
                                      <p:cBhvr>
                                        <p:cTn id="41" dur="500" fill="hold"/>
                                        <p:tgtEl>
                                          <p:spTgt spid="42"/>
                                        </p:tgtEl>
                                        <p:attrNameLst>
                                          <p:attrName>fillcolor</p:attrName>
                                        </p:attrNameLst>
                                      </p:cBhvr>
                                      <p:to>
                                        <a:srgbClr val="FFC000"/>
                                      </p:to>
                                    </p:animClr>
                                    <p:set>
                                      <p:cBhvr>
                                        <p:cTn id="42" dur="500" fill="hold"/>
                                        <p:tgtEl>
                                          <p:spTgt spid="42"/>
                                        </p:tgtEl>
                                        <p:attrNameLst>
                                          <p:attrName>fill.type</p:attrName>
                                        </p:attrNameLst>
                                      </p:cBhvr>
                                      <p:to>
                                        <p:strVal val="solid"/>
                                      </p:to>
                                    </p:set>
                                    <p:set>
                                      <p:cBhvr>
                                        <p:cTn id="43" dur="500" fill="hold"/>
                                        <p:tgtEl>
                                          <p:spTgt spid="42"/>
                                        </p:tgtEl>
                                        <p:attrNameLst>
                                          <p:attrName>fill.on</p:attrName>
                                        </p:attrNameLst>
                                      </p:cBhvr>
                                      <p:to>
                                        <p:strVal val="true"/>
                                      </p:to>
                                    </p:set>
                                  </p:childTnLst>
                                </p:cTn>
                              </p:par>
                            </p:childTnLst>
                          </p:cTn>
                        </p:par>
                        <p:par>
                          <p:cTn id="44" fill="hold">
                            <p:stCondLst>
                              <p:cond delay="3000"/>
                            </p:stCondLst>
                            <p:childTnLst>
                              <p:par>
                                <p:cTn id="45" presetID="19" presetClass="emph" presetSubtype="0" fill="hold" grpId="0" nodeType="afterEffect">
                                  <p:stCondLst>
                                    <p:cond delay="0"/>
                                  </p:stCondLst>
                                  <p:childTnLst>
                                    <p:animClr clrSpc="rgb" dir="cw">
                                      <p:cBhvr override="childStyle">
                                        <p:cTn id="46" dur="500" fill="hold"/>
                                        <p:tgtEl>
                                          <p:spTgt spid="45"/>
                                        </p:tgtEl>
                                        <p:attrNameLst>
                                          <p:attrName>style.color</p:attrName>
                                        </p:attrNameLst>
                                      </p:cBhvr>
                                      <p:to>
                                        <a:srgbClr val="FFC000"/>
                                      </p:to>
                                    </p:animClr>
                                    <p:animClr clrSpc="rgb" dir="cw">
                                      <p:cBhvr>
                                        <p:cTn id="47" dur="500" fill="hold"/>
                                        <p:tgtEl>
                                          <p:spTgt spid="45"/>
                                        </p:tgtEl>
                                        <p:attrNameLst>
                                          <p:attrName>fillcolor</p:attrName>
                                        </p:attrNameLst>
                                      </p:cBhvr>
                                      <p:to>
                                        <a:srgbClr val="FFC000"/>
                                      </p:to>
                                    </p:animClr>
                                    <p:set>
                                      <p:cBhvr>
                                        <p:cTn id="48" dur="500" fill="hold"/>
                                        <p:tgtEl>
                                          <p:spTgt spid="45"/>
                                        </p:tgtEl>
                                        <p:attrNameLst>
                                          <p:attrName>fill.type</p:attrName>
                                        </p:attrNameLst>
                                      </p:cBhvr>
                                      <p:to>
                                        <p:strVal val="solid"/>
                                      </p:to>
                                    </p:set>
                                    <p:set>
                                      <p:cBhvr>
                                        <p:cTn id="49" dur="500" fill="hold"/>
                                        <p:tgtEl>
                                          <p:spTgt spid="45"/>
                                        </p:tgtEl>
                                        <p:attrNameLst>
                                          <p:attrName>fill.on</p:attrName>
                                        </p:attrNameLst>
                                      </p:cBhvr>
                                      <p:to>
                                        <p:strVal val="true"/>
                                      </p:to>
                                    </p:set>
                                  </p:childTnLst>
                                </p:cTn>
                              </p:par>
                              <p:par>
                                <p:cTn id="50" presetID="42" presetClass="entr" presetSubtype="0" fill="hold" nodeType="withEffect">
                                  <p:stCondLst>
                                    <p:cond delay="0"/>
                                  </p:stCondLst>
                                  <p:childTnLst>
                                    <p:set>
                                      <p:cBhvr>
                                        <p:cTn id="51" dur="1" fill="hold">
                                          <p:stCondLst>
                                            <p:cond delay="0"/>
                                          </p:stCondLst>
                                        </p:cTn>
                                        <p:tgtEl>
                                          <p:spTgt spid="69">
                                            <p:txEl>
                                              <p:pRg st="0" end="0"/>
                                            </p:txEl>
                                          </p:spTgt>
                                        </p:tgtEl>
                                        <p:attrNameLst>
                                          <p:attrName>style.visibility</p:attrName>
                                        </p:attrNameLst>
                                      </p:cBhvr>
                                      <p:to>
                                        <p:strVal val="visible"/>
                                      </p:to>
                                    </p:set>
                                    <p:animEffect transition="in" filter="fade">
                                      <p:cBhvr>
                                        <p:cTn id="52" dur="1000"/>
                                        <p:tgtEl>
                                          <p:spTgt spid="69">
                                            <p:txEl>
                                              <p:pRg st="0" end="0"/>
                                            </p:txEl>
                                          </p:spTgt>
                                        </p:tgtEl>
                                      </p:cBhvr>
                                    </p:animEffect>
                                    <p:anim calcmode="lin" valueType="num">
                                      <p:cBhvr>
                                        <p:cTn id="53" dur="1000" fill="hold"/>
                                        <p:tgtEl>
                                          <p:spTgt spid="69">
                                            <p:txEl>
                                              <p:pRg st="0" end="0"/>
                                            </p:txEl>
                                          </p:spTgt>
                                        </p:tgtEl>
                                        <p:attrNameLst>
                                          <p:attrName>ppt_x</p:attrName>
                                        </p:attrNameLst>
                                      </p:cBhvr>
                                      <p:tavLst>
                                        <p:tav tm="0">
                                          <p:val>
                                            <p:strVal val="#ppt_x"/>
                                          </p:val>
                                        </p:tav>
                                        <p:tav tm="100000">
                                          <p:val>
                                            <p:strVal val="#ppt_x"/>
                                          </p:val>
                                        </p:tav>
                                      </p:tavLst>
                                    </p:anim>
                                    <p:anim calcmode="lin" valueType="num">
                                      <p:cBhvr>
                                        <p:cTn id="54" dur="1000" fill="hold"/>
                                        <p:tgtEl>
                                          <p:spTgt spid="6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72">
                                            <p:txEl>
                                              <p:pRg st="0" end="0"/>
                                            </p:txEl>
                                          </p:spTgt>
                                        </p:tgtEl>
                                        <p:attrNameLst>
                                          <p:attrName>style.visibility</p:attrName>
                                        </p:attrNameLst>
                                      </p:cBhvr>
                                      <p:to>
                                        <p:strVal val="visible"/>
                                      </p:to>
                                    </p:set>
                                    <p:animEffect transition="in" filter="fade">
                                      <p:cBhvr>
                                        <p:cTn id="59" dur="500"/>
                                        <p:tgtEl>
                                          <p:spTgt spid="72">
                                            <p:txEl>
                                              <p:pRg st="0" end="0"/>
                                            </p:txEl>
                                          </p:spTgt>
                                        </p:tgtEl>
                                      </p:cBhvr>
                                    </p:animEffect>
                                  </p:childTnLst>
                                </p:cTn>
                              </p:par>
                            </p:childTnLst>
                          </p:cTn>
                        </p:par>
                        <p:par>
                          <p:cTn id="60" fill="hold">
                            <p:stCondLst>
                              <p:cond delay="500"/>
                            </p:stCondLst>
                            <p:childTnLst>
                              <p:par>
                                <p:cTn id="61" presetID="19" presetClass="emph" presetSubtype="0" fill="hold" grpId="0" nodeType="afterEffect">
                                  <p:stCondLst>
                                    <p:cond delay="0"/>
                                  </p:stCondLst>
                                  <p:childTnLst>
                                    <p:animClr clrSpc="rgb" dir="cw">
                                      <p:cBhvr override="childStyle">
                                        <p:cTn id="62" dur="500" fill="hold"/>
                                        <p:tgtEl>
                                          <p:spTgt spid="57"/>
                                        </p:tgtEl>
                                        <p:attrNameLst>
                                          <p:attrName>style.color</p:attrName>
                                        </p:attrNameLst>
                                      </p:cBhvr>
                                      <p:to>
                                        <a:srgbClr val="00DA9D"/>
                                      </p:to>
                                    </p:animClr>
                                    <p:animClr clrSpc="rgb" dir="cw">
                                      <p:cBhvr>
                                        <p:cTn id="63" dur="500" fill="hold"/>
                                        <p:tgtEl>
                                          <p:spTgt spid="57"/>
                                        </p:tgtEl>
                                        <p:attrNameLst>
                                          <p:attrName>fillcolor</p:attrName>
                                        </p:attrNameLst>
                                      </p:cBhvr>
                                      <p:to>
                                        <a:srgbClr val="00DA9D"/>
                                      </p:to>
                                    </p:animClr>
                                    <p:set>
                                      <p:cBhvr>
                                        <p:cTn id="64" dur="500" fill="hold"/>
                                        <p:tgtEl>
                                          <p:spTgt spid="57"/>
                                        </p:tgtEl>
                                        <p:attrNameLst>
                                          <p:attrName>fill.type</p:attrName>
                                        </p:attrNameLst>
                                      </p:cBhvr>
                                      <p:to>
                                        <p:strVal val="solid"/>
                                      </p:to>
                                    </p:set>
                                    <p:set>
                                      <p:cBhvr>
                                        <p:cTn id="65" dur="500" fill="hold"/>
                                        <p:tgtEl>
                                          <p:spTgt spid="57"/>
                                        </p:tgtEl>
                                        <p:attrNameLst>
                                          <p:attrName>fill.on</p:attrName>
                                        </p:attrNameLst>
                                      </p:cBhvr>
                                      <p:to>
                                        <p:strVal val="true"/>
                                      </p:to>
                                    </p:set>
                                  </p:childTnLst>
                                </p:cTn>
                              </p:par>
                            </p:childTnLst>
                          </p:cTn>
                        </p:par>
                        <p:par>
                          <p:cTn id="66" fill="hold">
                            <p:stCondLst>
                              <p:cond delay="1000"/>
                            </p:stCondLst>
                            <p:childTnLst>
                              <p:par>
                                <p:cTn id="67" presetID="19" presetClass="emph" presetSubtype="0" fill="hold" grpId="0" nodeType="afterEffect">
                                  <p:stCondLst>
                                    <p:cond delay="0"/>
                                  </p:stCondLst>
                                  <p:childTnLst>
                                    <p:animClr clrSpc="rgb" dir="cw">
                                      <p:cBhvr override="childStyle">
                                        <p:cTn id="68" dur="500" fill="hold"/>
                                        <p:tgtEl>
                                          <p:spTgt spid="53"/>
                                        </p:tgtEl>
                                        <p:attrNameLst>
                                          <p:attrName>style.color</p:attrName>
                                        </p:attrNameLst>
                                      </p:cBhvr>
                                      <p:to>
                                        <a:srgbClr val="00DA9D"/>
                                      </p:to>
                                    </p:animClr>
                                    <p:animClr clrSpc="rgb" dir="cw">
                                      <p:cBhvr>
                                        <p:cTn id="69" dur="500" fill="hold"/>
                                        <p:tgtEl>
                                          <p:spTgt spid="53"/>
                                        </p:tgtEl>
                                        <p:attrNameLst>
                                          <p:attrName>fillcolor</p:attrName>
                                        </p:attrNameLst>
                                      </p:cBhvr>
                                      <p:to>
                                        <a:srgbClr val="00DA9D"/>
                                      </p:to>
                                    </p:animClr>
                                    <p:set>
                                      <p:cBhvr>
                                        <p:cTn id="70" dur="500" fill="hold"/>
                                        <p:tgtEl>
                                          <p:spTgt spid="53"/>
                                        </p:tgtEl>
                                        <p:attrNameLst>
                                          <p:attrName>fill.type</p:attrName>
                                        </p:attrNameLst>
                                      </p:cBhvr>
                                      <p:to>
                                        <p:strVal val="solid"/>
                                      </p:to>
                                    </p:set>
                                    <p:set>
                                      <p:cBhvr>
                                        <p:cTn id="71" dur="500" fill="hold"/>
                                        <p:tgtEl>
                                          <p:spTgt spid="53"/>
                                        </p:tgtEl>
                                        <p:attrNameLst>
                                          <p:attrName>fill.on</p:attrName>
                                        </p:attrNameLst>
                                      </p:cBhvr>
                                      <p:to>
                                        <p:strVal val="true"/>
                                      </p:to>
                                    </p:set>
                                  </p:childTnLst>
                                </p:cTn>
                              </p:par>
                            </p:childTnLst>
                          </p:cTn>
                        </p:par>
                        <p:par>
                          <p:cTn id="72" fill="hold">
                            <p:stCondLst>
                              <p:cond delay="1500"/>
                            </p:stCondLst>
                            <p:childTnLst>
                              <p:par>
                                <p:cTn id="73" presetID="19" presetClass="emph" presetSubtype="0" fill="hold" grpId="0" nodeType="afterEffect">
                                  <p:stCondLst>
                                    <p:cond delay="0"/>
                                  </p:stCondLst>
                                  <p:childTnLst>
                                    <p:animClr clrSpc="rgb" dir="cw">
                                      <p:cBhvr override="childStyle">
                                        <p:cTn id="74" dur="500" fill="hold"/>
                                        <p:tgtEl>
                                          <p:spTgt spid="51"/>
                                        </p:tgtEl>
                                        <p:attrNameLst>
                                          <p:attrName>style.color</p:attrName>
                                        </p:attrNameLst>
                                      </p:cBhvr>
                                      <p:to>
                                        <a:srgbClr val="00DA9D"/>
                                      </p:to>
                                    </p:animClr>
                                    <p:animClr clrSpc="rgb" dir="cw">
                                      <p:cBhvr>
                                        <p:cTn id="75" dur="500" fill="hold"/>
                                        <p:tgtEl>
                                          <p:spTgt spid="51"/>
                                        </p:tgtEl>
                                        <p:attrNameLst>
                                          <p:attrName>fillcolor</p:attrName>
                                        </p:attrNameLst>
                                      </p:cBhvr>
                                      <p:to>
                                        <a:srgbClr val="00DA9D"/>
                                      </p:to>
                                    </p:animClr>
                                    <p:set>
                                      <p:cBhvr>
                                        <p:cTn id="76" dur="500" fill="hold"/>
                                        <p:tgtEl>
                                          <p:spTgt spid="51"/>
                                        </p:tgtEl>
                                        <p:attrNameLst>
                                          <p:attrName>fill.type</p:attrName>
                                        </p:attrNameLst>
                                      </p:cBhvr>
                                      <p:to>
                                        <p:strVal val="solid"/>
                                      </p:to>
                                    </p:set>
                                    <p:set>
                                      <p:cBhvr>
                                        <p:cTn id="77" dur="500" fill="hold"/>
                                        <p:tgtEl>
                                          <p:spTgt spid="51"/>
                                        </p:tgtEl>
                                        <p:attrNameLst>
                                          <p:attrName>fill.on</p:attrName>
                                        </p:attrNameLst>
                                      </p:cBhvr>
                                      <p:to>
                                        <p:strVal val="true"/>
                                      </p:to>
                                    </p:set>
                                  </p:childTnLst>
                                </p:cTn>
                              </p:par>
                            </p:childTnLst>
                          </p:cTn>
                        </p:par>
                        <p:par>
                          <p:cTn id="78" fill="hold">
                            <p:stCondLst>
                              <p:cond delay="2000"/>
                            </p:stCondLst>
                            <p:childTnLst>
                              <p:par>
                                <p:cTn id="79" presetID="19" presetClass="emph" presetSubtype="0" fill="hold" grpId="0" nodeType="afterEffect">
                                  <p:stCondLst>
                                    <p:cond delay="0"/>
                                  </p:stCondLst>
                                  <p:childTnLst>
                                    <p:animClr clrSpc="rgb" dir="cw">
                                      <p:cBhvr override="childStyle">
                                        <p:cTn id="80" dur="500" fill="hold"/>
                                        <p:tgtEl>
                                          <p:spTgt spid="48"/>
                                        </p:tgtEl>
                                        <p:attrNameLst>
                                          <p:attrName>style.color</p:attrName>
                                        </p:attrNameLst>
                                      </p:cBhvr>
                                      <p:to>
                                        <a:srgbClr val="00DA9D"/>
                                      </p:to>
                                    </p:animClr>
                                    <p:animClr clrSpc="rgb" dir="cw">
                                      <p:cBhvr>
                                        <p:cTn id="81" dur="500" fill="hold"/>
                                        <p:tgtEl>
                                          <p:spTgt spid="48"/>
                                        </p:tgtEl>
                                        <p:attrNameLst>
                                          <p:attrName>fillcolor</p:attrName>
                                        </p:attrNameLst>
                                      </p:cBhvr>
                                      <p:to>
                                        <a:srgbClr val="00DA9D"/>
                                      </p:to>
                                    </p:animClr>
                                    <p:set>
                                      <p:cBhvr>
                                        <p:cTn id="82" dur="500" fill="hold"/>
                                        <p:tgtEl>
                                          <p:spTgt spid="48"/>
                                        </p:tgtEl>
                                        <p:attrNameLst>
                                          <p:attrName>fill.type</p:attrName>
                                        </p:attrNameLst>
                                      </p:cBhvr>
                                      <p:to>
                                        <p:strVal val="solid"/>
                                      </p:to>
                                    </p:set>
                                    <p:set>
                                      <p:cBhvr>
                                        <p:cTn id="83" dur="500" fill="hold"/>
                                        <p:tgtEl>
                                          <p:spTgt spid="48"/>
                                        </p:tgtEl>
                                        <p:attrNameLst>
                                          <p:attrName>fill.on</p:attrName>
                                        </p:attrNameLst>
                                      </p:cBhvr>
                                      <p:to>
                                        <p:strVal val="true"/>
                                      </p:to>
                                    </p:set>
                                  </p:childTnLst>
                                </p:cTn>
                              </p:par>
                            </p:childTnLst>
                          </p:cTn>
                        </p:par>
                        <p:par>
                          <p:cTn id="84" fill="hold">
                            <p:stCondLst>
                              <p:cond delay="2500"/>
                            </p:stCondLst>
                            <p:childTnLst>
                              <p:par>
                                <p:cTn id="85" presetID="19" presetClass="emph" presetSubtype="0" fill="hold" grpId="0" nodeType="afterEffect">
                                  <p:stCondLst>
                                    <p:cond delay="0"/>
                                  </p:stCondLst>
                                  <p:childTnLst>
                                    <p:animClr clrSpc="rgb" dir="cw">
                                      <p:cBhvr override="childStyle">
                                        <p:cTn id="86" dur="500" fill="hold"/>
                                        <p:tgtEl>
                                          <p:spTgt spid="46"/>
                                        </p:tgtEl>
                                        <p:attrNameLst>
                                          <p:attrName>style.color</p:attrName>
                                        </p:attrNameLst>
                                      </p:cBhvr>
                                      <p:to>
                                        <a:srgbClr val="00DA9D"/>
                                      </p:to>
                                    </p:animClr>
                                    <p:animClr clrSpc="rgb" dir="cw">
                                      <p:cBhvr>
                                        <p:cTn id="87" dur="500" fill="hold"/>
                                        <p:tgtEl>
                                          <p:spTgt spid="46"/>
                                        </p:tgtEl>
                                        <p:attrNameLst>
                                          <p:attrName>fillcolor</p:attrName>
                                        </p:attrNameLst>
                                      </p:cBhvr>
                                      <p:to>
                                        <a:srgbClr val="00DA9D"/>
                                      </p:to>
                                    </p:animClr>
                                    <p:set>
                                      <p:cBhvr>
                                        <p:cTn id="88" dur="500" fill="hold"/>
                                        <p:tgtEl>
                                          <p:spTgt spid="46"/>
                                        </p:tgtEl>
                                        <p:attrNameLst>
                                          <p:attrName>fill.type</p:attrName>
                                        </p:attrNameLst>
                                      </p:cBhvr>
                                      <p:to>
                                        <p:strVal val="solid"/>
                                      </p:to>
                                    </p:set>
                                    <p:set>
                                      <p:cBhvr>
                                        <p:cTn id="89" dur="500" fill="hold"/>
                                        <p:tgtEl>
                                          <p:spTgt spid="46"/>
                                        </p:tgtEl>
                                        <p:attrNameLst>
                                          <p:attrName>fill.on</p:attrName>
                                        </p:attrNameLst>
                                      </p:cBhvr>
                                      <p:to>
                                        <p:strVal val="true"/>
                                      </p:to>
                                    </p:set>
                                  </p:childTnLst>
                                </p:cTn>
                              </p:par>
                              <p:par>
                                <p:cTn id="90" presetID="42" presetClass="entr" presetSubtype="0" fill="hold" nodeType="withEffect">
                                  <p:stCondLst>
                                    <p:cond delay="0"/>
                                  </p:stCondLst>
                                  <p:childTnLst>
                                    <p:set>
                                      <p:cBhvr>
                                        <p:cTn id="91" dur="1" fill="hold">
                                          <p:stCondLst>
                                            <p:cond delay="0"/>
                                          </p:stCondLst>
                                        </p:cTn>
                                        <p:tgtEl>
                                          <p:spTgt spid="9"/>
                                        </p:tgtEl>
                                        <p:attrNameLst>
                                          <p:attrName>style.visibility</p:attrName>
                                        </p:attrNameLst>
                                      </p:cBhvr>
                                      <p:to>
                                        <p:strVal val="visible"/>
                                      </p:to>
                                    </p:set>
                                    <p:animEffect transition="in" filter="fade">
                                      <p:cBhvr>
                                        <p:cTn id="92" dur="1000"/>
                                        <p:tgtEl>
                                          <p:spTgt spid="9"/>
                                        </p:tgtEl>
                                      </p:cBhvr>
                                    </p:animEffect>
                                    <p:anim calcmode="lin" valueType="num">
                                      <p:cBhvr>
                                        <p:cTn id="93" dur="1000" fill="hold"/>
                                        <p:tgtEl>
                                          <p:spTgt spid="9"/>
                                        </p:tgtEl>
                                        <p:attrNameLst>
                                          <p:attrName>ppt_x</p:attrName>
                                        </p:attrNameLst>
                                      </p:cBhvr>
                                      <p:tavLst>
                                        <p:tav tm="0">
                                          <p:val>
                                            <p:strVal val="#ppt_x"/>
                                          </p:val>
                                        </p:tav>
                                        <p:tav tm="100000">
                                          <p:val>
                                            <p:strVal val="#ppt_x"/>
                                          </p:val>
                                        </p:tav>
                                      </p:tavLst>
                                    </p:anim>
                                    <p:anim calcmode="lin" valueType="num">
                                      <p:cBhvr>
                                        <p:cTn id="94" dur="1000" fill="hold"/>
                                        <p:tgtEl>
                                          <p:spTgt spid="9"/>
                                        </p:tgtEl>
                                        <p:attrNameLst>
                                          <p:attrName>ppt_y</p:attrName>
                                        </p:attrNameLst>
                                      </p:cBhvr>
                                      <p:tavLst>
                                        <p:tav tm="0">
                                          <p:val>
                                            <p:strVal val="#ppt_y+.1"/>
                                          </p:val>
                                        </p:tav>
                                        <p:tav tm="100000">
                                          <p:val>
                                            <p:strVal val="#ppt_y"/>
                                          </p:val>
                                        </p:tav>
                                      </p:tavLst>
                                    </p:anim>
                                  </p:childTnLst>
                                </p:cTn>
                              </p:par>
                            </p:childTnLst>
                          </p:cTn>
                        </p:par>
                        <p:par>
                          <p:cTn id="95" fill="hold">
                            <p:stCondLst>
                              <p:cond delay="3500"/>
                            </p:stCondLst>
                            <p:childTnLst>
                              <p:par>
                                <p:cTn id="96" presetID="19" presetClass="emph" presetSubtype="0" fill="hold" grpId="0" nodeType="afterEffect">
                                  <p:stCondLst>
                                    <p:cond delay="0"/>
                                  </p:stCondLst>
                                  <p:childTnLst>
                                    <p:animClr clrSpc="rgb" dir="cw">
                                      <p:cBhvr override="childStyle">
                                        <p:cTn id="97" dur="500" fill="hold"/>
                                        <p:tgtEl>
                                          <p:spTgt spid="54"/>
                                        </p:tgtEl>
                                        <p:attrNameLst>
                                          <p:attrName>style.color</p:attrName>
                                        </p:attrNameLst>
                                      </p:cBhvr>
                                      <p:to>
                                        <a:srgbClr val="00DA9D"/>
                                      </p:to>
                                    </p:animClr>
                                    <p:animClr clrSpc="rgb" dir="cw">
                                      <p:cBhvr>
                                        <p:cTn id="98" dur="500" fill="hold"/>
                                        <p:tgtEl>
                                          <p:spTgt spid="54"/>
                                        </p:tgtEl>
                                        <p:attrNameLst>
                                          <p:attrName>fillcolor</p:attrName>
                                        </p:attrNameLst>
                                      </p:cBhvr>
                                      <p:to>
                                        <a:srgbClr val="00DA9D"/>
                                      </p:to>
                                    </p:animClr>
                                    <p:set>
                                      <p:cBhvr>
                                        <p:cTn id="99" dur="500" fill="hold"/>
                                        <p:tgtEl>
                                          <p:spTgt spid="54"/>
                                        </p:tgtEl>
                                        <p:attrNameLst>
                                          <p:attrName>fill.type</p:attrName>
                                        </p:attrNameLst>
                                      </p:cBhvr>
                                      <p:to>
                                        <p:strVal val="solid"/>
                                      </p:to>
                                    </p:set>
                                    <p:set>
                                      <p:cBhvr>
                                        <p:cTn id="100" dur="500" fill="hold"/>
                                        <p:tgtEl>
                                          <p:spTgt spid="5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animBg="1"/>
      <p:bldP spid="39" grpId="0" animBg="1"/>
      <p:bldP spid="41" grpId="0" animBg="1"/>
      <p:bldP spid="42" grpId="0" animBg="1"/>
      <p:bldP spid="45" grpId="0" animBg="1"/>
      <p:bldP spid="46" grpId="0" animBg="1"/>
      <p:bldP spid="48" grpId="0" animBg="1"/>
      <p:bldP spid="51" grpId="0" animBg="1"/>
      <p:bldP spid="53" grpId="0" animBg="1"/>
      <p:bldP spid="54" grpId="0" animBg="1"/>
      <p:bldP spid="57"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AFC97-2562-50D2-7BE5-CC8EDA2FB9D3}"/>
            </a:ext>
          </a:extLst>
        </p:cNvPr>
        <p:cNvGrpSpPr/>
        <p:nvPr/>
      </p:nvGrpSpPr>
      <p:grpSpPr>
        <a:xfrm>
          <a:off x="0" y="0"/>
          <a:ext cx="0" cy="0"/>
          <a:chOff x="0" y="0"/>
          <a:chExt cx="0" cy="0"/>
        </a:xfrm>
      </p:grpSpPr>
      <p:graphicFrame>
        <p:nvGraphicFramePr>
          <p:cNvPr id="67" name="object 67">
            <a:extLst>
              <a:ext uri="{FF2B5EF4-FFF2-40B4-BE49-F238E27FC236}">
                <a16:creationId xmlns:a16="http://schemas.microsoft.com/office/drawing/2014/main" id="{6E2CD000-F1D4-3074-6AE6-431F3A0B95E4}"/>
              </a:ext>
            </a:extLst>
          </p:cNvPr>
          <p:cNvGraphicFramePr>
            <a:graphicFrameLocks noGrp="1"/>
          </p:cNvGraphicFramePr>
          <p:nvPr/>
        </p:nvGraphicFramePr>
        <p:xfrm>
          <a:off x="3935984" y="6532279"/>
          <a:ext cx="5102224" cy="287655"/>
        </p:xfrm>
        <a:graphic>
          <a:graphicData uri="http://schemas.openxmlformats.org/drawingml/2006/table">
            <a:tbl>
              <a:tblPr firstRow="1" bandRow="1">
                <a:tableStyleId>{2D5ABB26-0587-4C30-8999-92F81FD0307C}</a:tableStyleId>
              </a:tblPr>
              <a:tblGrid>
                <a:gridCol w="4201160">
                  <a:extLst>
                    <a:ext uri="{9D8B030D-6E8A-4147-A177-3AD203B41FA5}">
                      <a16:colId xmlns:a16="http://schemas.microsoft.com/office/drawing/2014/main" val="20000"/>
                    </a:ext>
                  </a:extLst>
                </a:gridCol>
                <a:gridCol w="119379">
                  <a:extLst>
                    <a:ext uri="{9D8B030D-6E8A-4147-A177-3AD203B41FA5}">
                      <a16:colId xmlns:a16="http://schemas.microsoft.com/office/drawing/2014/main" val="20001"/>
                    </a:ext>
                  </a:extLst>
                </a:gridCol>
                <a:gridCol w="781685">
                  <a:extLst>
                    <a:ext uri="{9D8B030D-6E8A-4147-A177-3AD203B41FA5}">
                      <a16:colId xmlns:a16="http://schemas.microsoft.com/office/drawing/2014/main" val="20002"/>
                    </a:ext>
                  </a:extLst>
                </a:gridCol>
              </a:tblGrid>
              <a:tr h="287655">
                <a:tc>
                  <a:txBody>
                    <a:bodyPr/>
                    <a:lstStyle/>
                    <a:p>
                      <a:pPr marL="448309">
                        <a:lnSpc>
                          <a:spcPct val="100000"/>
                        </a:lnSpc>
                        <a:spcBef>
                          <a:spcPts val="610"/>
                        </a:spcBef>
                      </a:pPr>
                      <a:r>
                        <a:rPr sz="800" b="1" dirty="0">
                          <a:solidFill>
                            <a:srgbClr val="A6A6A6"/>
                          </a:solidFill>
                          <a:latin typeface="Calibri"/>
                          <a:cs typeface="Calibri"/>
                        </a:rPr>
                        <a:t>ΕΡΕΥΝΑ</a:t>
                      </a:r>
                      <a:r>
                        <a:rPr sz="800" b="1" spc="-20" dirty="0">
                          <a:solidFill>
                            <a:srgbClr val="A6A6A6"/>
                          </a:solidFill>
                          <a:latin typeface="Calibri"/>
                          <a:cs typeface="Calibri"/>
                        </a:rPr>
                        <a:t> </a:t>
                      </a:r>
                      <a:r>
                        <a:rPr sz="800" b="1" dirty="0">
                          <a:solidFill>
                            <a:srgbClr val="A6A6A6"/>
                          </a:solidFill>
                          <a:latin typeface="Calibri"/>
                          <a:cs typeface="Calibri"/>
                        </a:rPr>
                        <a:t>ΓΙΑ</a:t>
                      </a:r>
                      <a:r>
                        <a:rPr sz="800" b="1" spc="25" dirty="0">
                          <a:solidFill>
                            <a:srgbClr val="A6A6A6"/>
                          </a:solidFill>
                          <a:latin typeface="Calibri"/>
                          <a:cs typeface="Calibri"/>
                        </a:rPr>
                        <a:t> </a:t>
                      </a:r>
                      <a:r>
                        <a:rPr sz="800" b="1" dirty="0">
                          <a:solidFill>
                            <a:srgbClr val="A6A6A6"/>
                          </a:solidFill>
                          <a:latin typeface="Calibri"/>
                          <a:cs typeface="Calibri"/>
                        </a:rPr>
                        <a:t>ΤΗΝ</a:t>
                      </a:r>
                      <a:r>
                        <a:rPr sz="800" b="1" spc="30" dirty="0">
                          <a:solidFill>
                            <a:srgbClr val="A6A6A6"/>
                          </a:solidFill>
                          <a:latin typeface="Calibri"/>
                          <a:cs typeface="Calibri"/>
                        </a:rPr>
                        <a:t> </a:t>
                      </a:r>
                      <a:r>
                        <a:rPr sz="800" b="1" dirty="0">
                          <a:solidFill>
                            <a:srgbClr val="A6A6A6"/>
                          </a:solidFill>
                          <a:latin typeface="Calibri"/>
                          <a:cs typeface="Calibri"/>
                        </a:rPr>
                        <a:t>ΑΡΧΗ</a:t>
                      </a:r>
                      <a:r>
                        <a:rPr sz="800" b="1" spc="-10" dirty="0">
                          <a:solidFill>
                            <a:srgbClr val="A6A6A6"/>
                          </a:solidFill>
                          <a:latin typeface="Calibri"/>
                          <a:cs typeface="Calibri"/>
                        </a:rPr>
                        <a:t> </a:t>
                      </a:r>
                      <a:r>
                        <a:rPr sz="800" b="1" dirty="0">
                          <a:solidFill>
                            <a:srgbClr val="A6A6A6"/>
                          </a:solidFill>
                          <a:latin typeface="Calibri"/>
                          <a:cs typeface="Calibri"/>
                        </a:rPr>
                        <a:t>ΨΗΦΙΑΚΗΣ</a:t>
                      </a:r>
                      <a:r>
                        <a:rPr sz="800" b="1" spc="-5" dirty="0">
                          <a:solidFill>
                            <a:srgbClr val="A6A6A6"/>
                          </a:solidFill>
                          <a:latin typeface="Calibri"/>
                          <a:cs typeface="Calibri"/>
                        </a:rPr>
                        <a:t> </a:t>
                      </a:r>
                      <a:r>
                        <a:rPr sz="800" b="1" spc="-10" dirty="0">
                          <a:solidFill>
                            <a:srgbClr val="A6A6A6"/>
                          </a:solidFill>
                          <a:latin typeface="Calibri"/>
                          <a:cs typeface="Calibri"/>
                        </a:rPr>
                        <a:t>ΑΣΦΑΛΕΙΑΣ</a:t>
                      </a:r>
                      <a:r>
                        <a:rPr sz="800" b="1" spc="-30" dirty="0">
                          <a:solidFill>
                            <a:srgbClr val="A6A6A6"/>
                          </a:solidFill>
                          <a:latin typeface="Calibri"/>
                          <a:cs typeface="Calibri"/>
                        </a:rPr>
                        <a:t> </a:t>
                      </a:r>
                      <a:r>
                        <a:rPr sz="800" b="1" spc="-10" dirty="0">
                          <a:solidFill>
                            <a:srgbClr val="A6A6A6"/>
                          </a:solidFill>
                          <a:latin typeface="Calibri"/>
                          <a:cs typeface="Calibri"/>
                        </a:rPr>
                        <a:t>[ΑΡ.ΔΙΑΓΩΝΙΣΜΟΥ:ΑΨΑ</a:t>
                      </a:r>
                      <a:r>
                        <a:rPr sz="800" b="1" spc="-5" dirty="0">
                          <a:solidFill>
                            <a:srgbClr val="A6A6A6"/>
                          </a:solidFill>
                          <a:latin typeface="Calibri"/>
                          <a:cs typeface="Calibri"/>
                        </a:rPr>
                        <a:t> </a:t>
                      </a:r>
                      <a:r>
                        <a:rPr sz="800" b="1" spc="-10" dirty="0">
                          <a:solidFill>
                            <a:srgbClr val="A6A6A6"/>
                          </a:solidFill>
                          <a:latin typeface="Calibri"/>
                          <a:cs typeface="Calibri"/>
                        </a:rPr>
                        <a:t>28/2025]</a:t>
                      </a:r>
                      <a:endParaRPr sz="800">
                        <a:latin typeface="Calibri"/>
                        <a:cs typeface="Calibri"/>
                      </a:endParaRPr>
                    </a:p>
                  </a:txBody>
                  <a:tcPr marL="0" marR="0" marT="77470" marB="0">
                    <a:lnL w="28575">
                      <a:solidFill>
                        <a:srgbClr val="D9D9D9"/>
                      </a:solidFill>
                      <a:prstDash val="solid"/>
                    </a:lnL>
                    <a:lnR w="28575">
                      <a:solidFill>
                        <a:srgbClr val="D9D9D9"/>
                      </a:solidFill>
                      <a:prstDash val="solid"/>
                    </a:lnR>
                    <a:lnT w="28575">
                      <a:solidFill>
                        <a:srgbClr val="D9D9D9"/>
                      </a:solidFill>
                      <a:prstDash val="solid"/>
                    </a:lnT>
                    <a:lnB w="28575">
                      <a:solidFill>
                        <a:srgbClr val="D9D9D9"/>
                      </a:solidFill>
                      <a:prstDash val="solid"/>
                    </a:lnB>
                  </a:tcPr>
                </a:tc>
                <a:tc>
                  <a:txBody>
                    <a:bodyPr/>
                    <a:lstStyle/>
                    <a:p>
                      <a:pPr>
                        <a:lnSpc>
                          <a:spcPct val="100000"/>
                        </a:lnSpc>
                      </a:pPr>
                      <a:endParaRPr sz="1000">
                        <a:latin typeface="Times New Roman"/>
                        <a:cs typeface="Times New Roman"/>
                      </a:endParaRPr>
                    </a:p>
                  </a:txBody>
                  <a:tcPr marL="0" marR="0" marT="0" marB="0">
                    <a:lnL w="28575">
                      <a:solidFill>
                        <a:srgbClr val="D9D9D9"/>
                      </a:solidFill>
                      <a:prstDash val="solid"/>
                    </a:lnL>
                    <a:lnR w="28575">
                      <a:solidFill>
                        <a:srgbClr val="D9D9D9"/>
                      </a:solidFill>
                      <a:prstDash val="solid"/>
                    </a:lnR>
                    <a:lnT w="28575">
                      <a:solidFill>
                        <a:srgbClr val="D9D9D9"/>
                      </a:solidFill>
                      <a:prstDash val="solid"/>
                    </a:lnT>
                    <a:lnB w="28575">
                      <a:solidFill>
                        <a:srgbClr val="D9D9D9"/>
                      </a:solidFill>
                      <a:prstDash val="solid"/>
                    </a:lnB>
                  </a:tcPr>
                </a:tc>
                <a:tc>
                  <a:txBody>
                    <a:bodyPr/>
                    <a:lstStyle/>
                    <a:p>
                      <a:pPr marR="108585" algn="ctr">
                        <a:lnSpc>
                          <a:spcPct val="100000"/>
                        </a:lnSpc>
                        <a:spcBef>
                          <a:spcPts val="640"/>
                        </a:spcBef>
                      </a:pPr>
                      <a:fld id="{81D60167-4931-47E6-BA6A-407CBD079E47}" type="slidenum">
                        <a:rPr sz="800" b="1" spc="-50" dirty="0">
                          <a:solidFill>
                            <a:srgbClr val="A6A6A6"/>
                          </a:solidFill>
                          <a:latin typeface="Calibri"/>
                          <a:cs typeface="Calibri"/>
                        </a:rPr>
                        <a:t>11</a:t>
                      </a:fld>
                      <a:endParaRPr sz="800">
                        <a:latin typeface="Calibri"/>
                        <a:cs typeface="Calibri"/>
                      </a:endParaRPr>
                    </a:p>
                  </a:txBody>
                  <a:tcPr marL="0" marR="0" marT="81280" marB="0">
                    <a:lnL w="28575">
                      <a:solidFill>
                        <a:srgbClr val="D9D9D9"/>
                      </a:solidFill>
                      <a:prstDash val="solid"/>
                    </a:lnL>
                    <a:lnR w="28575">
                      <a:solidFill>
                        <a:srgbClr val="D9D9D9"/>
                      </a:solidFill>
                      <a:prstDash val="solid"/>
                    </a:lnR>
                    <a:lnT w="28575">
                      <a:solidFill>
                        <a:srgbClr val="D9D9D9"/>
                      </a:solidFill>
                      <a:prstDash val="solid"/>
                    </a:lnT>
                    <a:lnB w="28575">
                      <a:solidFill>
                        <a:srgbClr val="D9D9D9"/>
                      </a:solidFill>
                      <a:prstDash val="solid"/>
                    </a:lnB>
                  </a:tcPr>
                </a:tc>
                <a:extLst>
                  <a:ext uri="{0D108BD9-81ED-4DB2-BD59-A6C34878D82A}">
                    <a16:rowId xmlns:a16="http://schemas.microsoft.com/office/drawing/2014/main" val="10000"/>
                  </a:ext>
                </a:extLst>
              </a:tr>
            </a:tbl>
          </a:graphicData>
        </a:graphic>
      </p:graphicFrame>
      <p:sp>
        <p:nvSpPr>
          <p:cNvPr id="2" name="object 2">
            <a:extLst>
              <a:ext uri="{FF2B5EF4-FFF2-40B4-BE49-F238E27FC236}">
                <a16:creationId xmlns:a16="http://schemas.microsoft.com/office/drawing/2014/main" id="{8A7360DD-6E73-8517-02C8-A027811BD517}"/>
              </a:ext>
            </a:extLst>
          </p:cNvPr>
          <p:cNvSpPr/>
          <p:nvPr/>
        </p:nvSpPr>
        <p:spPr>
          <a:xfrm>
            <a:off x="708202" y="1824101"/>
            <a:ext cx="0" cy="3672840"/>
          </a:xfrm>
          <a:custGeom>
            <a:avLst/>
            <a:gdLst/>
            <a:ahLst/>
            <a:cxnLst/>
            <a:rect l="l" t="t" r="r" b="b"/>
            <a:pathLst>
              <a:path h="3672840">
                <a:moveTo>
                  <a:pt x="0" y="0"/>
                </a:moveTo>
                <a:lnTo>
                  <a:pt x="0" y="3672840"/>
                </a:lnTo>
              </a:path>
            </a:pathLst>
          </a:custGeom>
          <a:ln w="9525">
            <a:solidFill>
              <a:srgbClr val="D9D9D9"/>
            </a:solidFill>
          </a:ln>
        </p:spPr>
        <p:txBody>
          <a:bodyPr wrap="square" lIns="0" tIns="0" rIns="0" bIns="0" rtlCol="0"/>
          <a:lstStyle/>
          <a:p>
            <a:endParaRPr/>
          </a:p>
        </p:txBody>
      </p:sp>
      <p:sp>
        <p:nvSpPr>
          <p:cNvPr id="3" name="object 3">
            <a:extLst>
              <a:ext uri="{FF2B5EF4-FFF2-40B4-BE49-F238E27FC236}">
                <a16:creationId xmlns:a16="http://schemas.microsoft.com/office/drawing/2014/main" id="{D897729E-7F75-2624-66B5-15D28251B779}"/>
              </a:ext>
            </a:extLst>
          </p:cNvPr>
          <p:cNvSpPr/>
          <p:nvPr/>
        </p:nvSpPr>
        <p:spPr>
          <a:xfrm>
            <a:off x="2249423" y="1824101"/>
            <a:ext cx="0" cy="3672840"/>
          </a:xfrm>
          <a:custGeom>
            <a:avLst/>
            <a:gdLst/>
            <a:ahLst/>
            <a:cxnLst/>
            <a:rect l="l" t="t" r="r" b="b"/>
            <a:pathLst>
              <a:path h="3672840">
                <a:moveTo>
                  <a:pt x="0" y="0"/>
                </a:moveTo>
                <a:lnTo>
                  <a:pt x="0" y="3672840"/>
                </a:lnTo>
              </a:path>
            </a:pathLst>
          </a:custGeom>
          <a:ln w="9525">
            <a:solidFill>
              <a:srgbClr val="D9D9D9"/>
            </a:solidFill>
          </a:ln>
        </p:spPr>
        <p:txBody>
          <a:bodyPr wrap="square" lIns="0" tIns="0" rIns="0" bIns="0" rtlCol="0"/>
          <a:lstStyle/>
          <a:p>
            <a:endParaRPr/>
          </a:p>
        </p:txBody>
      </p:sp>
      <p:sp>
        <p:nvSpPr>
          <p:cNvPr id="4" name="object 4">
            <a:extLst>
              <a:ext uri="{FF2B5EF4-FFF2-40B4-BE49-F238E27FC236}">
                <a16:creationId xmlns:a16="http://schemas.microsoft.com/office/drawing/2014/main" id="{EDEEB276-F0BE-35B5-1D78-CC67632CEF60}"/>
              </a:ext>
            </a:extLst>
          </p:cNvPr>
          <p:cNvSpPr/>
          <p:nvPr/>
        </p:nvSpPr>
        <p:spPr>
          <a:xfrm>
            <a:off x="3788664" y="1824101"/>
            <a:ext cx="0" cy="3672840"/>
          </a:xfrm>
          <a:custGeom>
            <a:avLst/>
            <a:gdLst/>
            <a:ahLst/>
            <a:cxnLst/>
            <a:rect l="l" t="t" r="r" b="b"/>
            <a:pathLst>
              <a:path h="3672840">
                <a:moveTo>
                  <a:pt x="0" y="0"/>
                </a:moveTo>
                <a:lnTo>
                  <a:pt x="0" y="3672840"/>
                </a:lnTo>
              </a:path>
            </a:pathLst>
          </a:custGeom>
          <a:ln w="9525">
            <a:solidFill>
              <a:srgbClr val="D9D9D9"/>
            </a:solidFill>
          </a:ln>
        </p:spPr>
        <p:txBody>
          <a:bodyPr wrap="square" lIns="0" tIns="0" rIns="0" bIns="0" rtlCol="0"/>
          <a:lstStyle/>
          <a:p>
            <a:endParaRPr/>
          </a:p>
        </p:txBody>
      </p:sp>
      <p:sp>
        <p:nvSpPr>
          <p:cNvPr id="5" name="object 5">
            <a:extLst>
              <a:ext uri="{FF2B5EF4-FFF2-40B4-BE49-F238E27FC236}">
                <a16:creationId xmlns:a16="http://schemas.microsoft.com/office/drawing/2014/main" id="{E07D8F98-5A36-FD9B-3500-9146CF19C5CA}"/>
              </a:ext>
            </a:extLst>
          </p:cNvPr>
          <p:cNvSpPr/>
          <p:nvPr/>
        </p:nvSpPr>
        <p:spPr>
          <a:xfrm>
            <a:off x="5329935" y="1824101"/>
            <a:ext cx="0" cy="3672840"/>
          </a:xfrm>
          <a:custGeom>
            <a:avLst/>
            <a:gdLst/>
            <a:ahLst/>
            <a:cxnLst/>
            <a:rect l="l" t="t" r="r" b="b"/>
            <a:pathLst>
              <a:path h="3672840">
                <a:moveTo>
                  <a:pt x="0" y="0"/>
                </a:moveTo>
                <a:lnTo>
                  <a:pt x="0" y="3672840"/>
                </a:lnTo>
              </a:path>
            </a:pathLst>
          </a:custGeom>
          <a:ln w="9525">
            <a:solidFill>
              <a:srgbClr val="D9D9D9"/>
            </a:solidFill>
          </a:ln>
        </p:spPr>
        <p:txBody>
          <a:bodyPr wrap="square" lIns="0" tIns="0" rIns="0" bIns="0" rtlCol="0"/>
          <a:lstStyle/>
          <a:p>
            <a:endParaRPr/>
          </a:p>
        </p:txBody>
      </p:sp>
      <p:sp>
        <p:nvSpPr>
          <p:cNvPr id="6" name="object 6">
            <a:extLst>
              <a:ext uri="{FF2B5EF4-FFF2-40B4-BE49-F238E27FC236}">
                <a16:creationId xmlns:a16="http://schemas.microsoft.com/office/drawing/2014/main" id="{5429B76A-2B82-D23A-4C2F-46AAE6E6E02B}"/>
              </a:ext>
            </a:extLst>
          </p:cNvPr>
          <p:cNvSpPr/>
          <p:nvPr/>
        </p:nvSpPr>
        <p:spPr>
          <a:xfrm>
            <a:off x="1170432" y="2660904"/>
            <a:ext cx="615950" cy="2836545"/>
          </a:xfrm>
          <a:custGeom>
            <a:avLst/>
            <a:gdLst/>
            <a:ahLst/>
            <a:cxnLst/>
            <a:rect l="l" t="t" r="r" b="b"/>
            <a:pathLst>
              <a:path w="615950" h="2836545">
                <a:moveTo>
                  <a:pt x="615695" y="0"/>
                </a:moveTo>
                <a:lnTo>
                  <a:pt x="0" y="0"/>
                </a:lnTo>
                <a:lnTo>
                  <a:pt x="0" y="2836037"/>
                </a:lnTo>
                <a:lnTo>
                  <a:pt x="615695" y="2836037"/>
                </a:lnTo>
                <a:lnTo>
                  <a:pt x="615695" y="0"/>
                </a:lnTo>
                <a:close/>
              </a:path>
            </a:pathLst>
          </a:custGeom>
          <a:solidFill>
            <a:srgbClr val="738EA4"/>
          </a:solidFill>
        </p:spPr>
        <p:txBody>
          <a:bodyPr wrap="square" lIns="0" tIns="0" rIns="0" bIns="0" rtlCol="0"/>
          <a:lstStyle/>
          <a:p>
            <a:endParaRPr/>
          </a:p>
        </p:txBody>
      </p:sp>
      <p:sp>
        <p:nvSpPr>
          <p:cNvPr id="7" name="object 7">
            <a:extLst>
              <a:ext uri="{FF2B5EF4-FFF2-40B4-BE49-F238E27FC236}">
                <a16:creationId xmlns:a16="http://schemas.microsoft.com/office/drawing/2014/main" id="{D7145247-5E8E-675E-76AA-4F6E280857DA}"/>
              </a:ext>
            </a:extLst>
          </p:cNvPr>
          <p:cNvSpPr/>
          <p:nvPr/>
        </p:nvSpPr>
        <p:spPr>
          <a:xfrm>
            <a:off x="2711195" y="2816351"/>
            <a:ext cx="615950" cy="2680970"/>
          </a:xfrm>
          <a:custGeom>
            <a:avLst/>
            <a:gdLst/>
            <a:ahLst/>
            <a:cxnLst/>
            <a:rect l="l" t="t" r="r" b="b"/>
            <a:pathLst>
              <a:path w="615950" h="2680970">
                <a:moveTo>
                  <a:pt x="615695" y="0"/>
                </a:moveTo>
                <a:lnTo>
                  <a:pt x="0" y="0"/>
                </a:lnTo>
                <a:lnTo>
                  <a:pt x="0" y="2680589"/>
                </a:lnTo>
                <a:lnTo>
                  <a:pt x="615695" y="2680589"/>
                </a:lnTo>
                <a:lnTo>
                  <a:pt x="615695" y="0"/>
                </a:lnTo>
                <a:close/>
              </a:path>
            </a:pathLst>
          </a:custGeom>
          <a:solidFill>
            <a:srgbClr val="738EA4"/>
          </a:solidFill>
        </p:spPr>
        <p:txBody>
          <a:bodyPr wrap="square" lIns="0" tIns="0" rIns="0" bIns="0" rtlCol="0"/>
          <a:lstStyle/>
          <a:p>
            <a:endParaRPr/>
          </a:p>
        </p:txBody>
      </p:sp>
      <p:sp>
        <p:nvSpPr>
          <p:cNvPr id="8" name="object 8">
            <a:extLst>
              <a:ext uri="{FF2B5EF4-FFF2-40B4-BE49-F238E27FC236}">
                <a16:creationId xmlns:a16="http://schemas.microsoft.com/office/drawing/2014/main" id="{0B061B6E-DA86-0792-090C-4F6AC624CAC4}"/>
              </a:ext>
            </a:extLst>
          </p:cNvPr>
          <p:cNvSpPr/>
          <p:nvPr/>
        </p:nvSpPr>
        <p:spPr>
          <a:xfrm>
            <a:off x="4251959" y="2889504"/>
            <a:ext cx="615950" cy="2607945"/>
          </a:xfrm>
          <a:custGeom>
            <a:avLst/>
            <a:gdLst/>
            <a:ahLst/>
            <a:cxnLst/>
            <a:rect l="l" t="t" r="r" b="b"/>
            <a:pathLst>
              <a:path w="615950" h="2607945">
                <a:moveTo>
                  <a:pt x="615695" y="0"/>
                </a:moveTo>
                <a:lnTo>
                  <a:pt x="0" y="0"/>
                </a:lnTo>
                <a:lnTo>
                  <a:pt x="0" y="2607437"/>
                </a:lnTo>
                <a:lnTo>
                  <a:pt x="615695" y="2607437"/>
                </a:lnTo>
                <a:lnTo>
                  <a:pt x="615695" y="0"/>
                </a:lnTo>
                <a:close/>
              </a:path>
            </a:pathLst>
          </a:custGeom>
          <a:solidFill>
            <a:srgbClr val="738EA4"/>
          </a:solidFill>
        </p:spPr>
        <p:txBody>
          <a:bodyPr wrap="square" lIns="0" tIns="0" rIns="0" bIns="0" rtlCol="0"/>
          <a:lstStyle/>
          <a:p>
            <a:endParaRPr/>
          </a:p>
        </p:txBody>
      </p:sp>
      <p:sp>
        <p:nvSpPr>
          <p:cNvPr id="9" name="object 9">
            <a:extLst>
              <a:ext uri="{FF2B5EF4-FFF2-40B4-BE49-F238E27FC236}">
                <a16:creationId xmlns:a16="http://schemas.microsoft.com/office/drawing/2014/main" id="{0E2B0076-F437-DE72-3C4C-3BAD3A78A3FC}"/>
              </a:ext>
            </a:extLst>
          </p:cNvPr>
          <p:cNvSpPr/>
          <p:nvPr/>
        </p:nvSpPr>
        <p:spPr>
          <a:xfrm>
            <a:off x="1170432" y="1969007"/>
            <a:ext cx="615950" cy="692150"/>
          </a:xfrm>
          <a:custGeom>
            <a:avLst/>
            <a:gdLst/>
            <a:ahLst/>
            <a:cxnLst/>
            <a:rect l="l" t="t" r="r" b="b"/>
            <a:pathLst>
              <a:path w="615950" h="692150">
                <a:moveTo>
                  <a:pt x="615695" y="0"/>
                </a:moveTo>
                <a:lnTo>
                  <a:pt x="0" y="0"/>
                </a:lnTo>
                <a:lnTo>
                  <a:pt x="0" y="691895"/>
                </a:lnTo>
                <a:lnTo>
                  <a:pt x="615695" y="691895"/>
                </a:lnTo>
                <a:lnTo>
                  <a:pt x="615695" y="0"/>
                </a:lnTo>
                <a:close/>
              </a:path>
            </a:pathLst>
          </a:custGeom>
          <a:solidFill>
            <a:srgbClr val="89AAC4"/>
          </a:solidFill>
        </p:spPr>
        <p:txBody>
          <a:bodyPr wrap="square" lIns="0" tIns="0" rIns="0" bIns="0" rtlCol="0"/>
          <a:lstStyle/>
          <a:p>
            <a:endParaRPr/>
          </a:p>
        </p:txBody>
      </p:sp>
      <p:sp>
        <p:nvSpPr>
          <p:cNvPr id="10" name="object 10">
            <a:extLst>
              <a:ext uri="{FF2B5EF4-FFF2-40B4-BE49-F238E27FC236}">
                <a16:creationId xmlns:a16="http://schemas.microsoft.com/office/drawing/2014/main" id="{5C81C04D-6656-58A2-4601-AABE61DA8717}"/>
              </a:ext>
            </a:extLst>
          </p:cNvPr>
          <p:cNvSpPr/>
          <p:nvPr/>
        </p:nvSpPr>
        <p:spPr>
          <a:xfrm>
            <a:off x="2711195" y="1970532"/>
            <a:ext cx="615950" cy="845819"/>
          </a:xfrm>
          <a:custGeom>
            <a:avLst/>
            <a:gdLst/>
            <a:ahLst/>
            <a:cxnLst/>
            <a:rect l="l" t="t" r="r" b="b"/>
            <a:pathLst>
              <a:path w="615950" h="845819">
                <a:moveTo>
                  <a:pt x="615695" y="0"/>
                </a:moveTo>
                <a:lnTo>
                  <a:pt x="0" y="0"/>
                </a:lnTo>
                <a:lnTo>
                  <a:pt x="0" y="845819"/>
                </a:lnTo>
                <a:lnTo>
                  <a:pt x="615695" y="845819"/>
                </a:lnTo>
                <a:lnTo>
                  <a:pt x="615695" y="0"/>
                </a:lnTo>
                <a:close/>
              </a:path>
            </a:pathLst>
          </a:custGeom>
          <a:solidFill>
            <a:srgbClr val="89AAC4"/>
          </a:solidFill>
        </p:spPr>
        <p:txBody>
          <a:bodyPr wrap="square" lIns="0" tIns="0" rIns="0" bIns="0" rtlCol="0"/>
          <a:lstStyle/>
          <a:p>
            <a:endParaRPr/>
          </a:p>
        </p:txBody>
      </p:sp>
      <p:sp>
        <p:nvSpPr>
          <p:cNvPr id="11" name="object 11">
            <a:extLst>
              <a:ext uri="{FF2B5EF4-FFF2-40B4-BE49-F238E27FC236}">
                <a16:creationId xmlns:a16="http://schemas.microsoft.com/office/drawing/2014/main" id="{FC57D932-D4DA-B0B4-66E7-DC0A4E82AD6D}"/>
              </a:ext>
            </a:extLst>
          </p:cNvPr>
          <p:cNvSpPr/>
          <p:nvPr/>
        </p:nvSpPr>
        <p:spPr>
          <a:xfrm>
            <a:off x="4251959" y="1897379"/>
            <a:ext cx="615950" cy="992505"/>
          </a:xfrm>
          <a:custGeom>
            <a:avLst/>
            <a:gdLst/>
            <a:ahLst/>
            <a:cxnLst/>
            <a:rect l="l" t="t" r="r" b="b"/>
            <a:pathLst>
              <a:path w="615950" h="992505">
                <a:moveTo>
                  <a:pt x="615695" y="0"/>
                </a:moveTo>
                <a:lnTo>
                  <a:pt x="0" y="0"/>
                </a:lnTo>
                <a:lnTo>
                  <a:pt x="0" y="992124"/>
                </a:lnTo>
                <a:lnTo>
                  <a:pt x="615695" y="992124"/>
                </a:lnTo>
                <a:lnTo>
                  <a:pt x="615695" y="0"/>
                </a:lnTo>
                <a:close/>
              </a:path>
            </a:pathLst>
          </a:custGeom>
          <a:solidFill>
            <a:srgbClr val="89AAC4"/>
          </a:solidFill>
        </p:spPr>
        <p:txBody>
          <a:bodyPr wrap="square" lIns="0" tIns="0" rIns="0" bIns="0" rtlCol="0"/>
          <a:lstStyle/>
          <a:p>
            <a:endParaRPr/>
          </a:p>
        </p:txBody>
      </p:sp>
      <p:sp>
        <p:nvSpPr>
          <p:cNvPr id="12" name="object 12">
            <a:extLst>
              <a:ext uri="{FF2B5EF4-FFF2-40B4-BE49-F238E27FC236}">
                <a16:creationId xmlns:a16="http://schemas.microsoft.com/office/drawing/2014/main" id="{7241CFC9-9E0A-46C8-1667-A6BC55D4428B}"/>
              </a:ext>
            </a:extLst>
          </p:cNvPr>
          <p:cNvSpPr/>
          <p:nvPr/>
        </p:nvSpPr>
        <p:spPr>
          <a:xfrm>
            <a:off x="1170432" y="1860804"/>
            <a:ext cx="615950" cy="108585"/>
          </a:xfrm>
          <a:custGeom>
            <a:avLst/>
            <a:gdLst/>
            <a:ahLst/>
            <a:cxnLst/>
            <a:rect l="l" t="t" r="r" b="b"/>
            <a:pathLst>
              <a:path w="615950" h="108585">
                <a:moveTo>
                  <a:pt x="615695" y="0"/>
                </a:moveTo>
                <a:lnTo>
                  <a:pt x="0" y="0"/>
                </a:lnTo>
                <a:lnTo>
                  <a:pt x="0" y="108204"/>
                </a:lnTo>
                <a:lnTo>
                  <a:pt x="615695" y="108204"/>
                </a:lnTo>
                <a:lnTo>
                  <a:pt x="615695" y="0"/>
                </a:lnTo>
                <a:close/>
              </a:path>
            </a:pathLst>
          </a:custGeom>
          <a:solidFill>
            <a:srgbClr val="EBB391"/>
          </a:solidFill>
        </p:spPr>
        <p:txBody>
          <a:bodyPr wrap="square" lIns="0" tIns="0" rIns="0" bIns="0" rtlCol="0"/>
          <a:lstStyle/>
          <a:p>
            <a:endParaRPr/>
          </a:p>
        </p:txBody>
      </p:sp>
      <p:sp>
        <p:nvSpPr>
          <p:cNvPr id="13" name="object 13">
            <a:extLst>
              <a:ext uri="{FF2B5EF4-FFF2-40B4-BE49-F238E27FC236}">
                <a16:creationId xmlns:a16="http://schemas.microsoft.com/office/drawing/2014/main" id="{19116871-6178-540B-8882-B09A00F0C9F5}"/>
              </a:ext>
            </a:extLst>
          </p:cNvPr>
          <p:cNvSpPr/>
          <p:nvPr/>
        </p:nvSpPr>
        <p:spPr>
          <a:xfrm>
            <a:off x="2711195" y="1824101"/>
            <a:ext cx="615950" cy="146685"/>
          </a:xfrm>
          <a:custGeom>
            <a:avLst/>
            <a:gdLst/>
            <a:ahLst/>
            <a:cxnLst/>
            <a:rect l="l" t="t" r="r" b="b"/>
            <a:pathLst>
              <a:path w="615950" h="146685">
                <a:moveTo>
                  <a:pt x="615695" y="0"/>
                </a:moveTo>
                <a:lnTo>
                  <a:pt x="0" y="0"/>
                </a:lnTo>
                <a:lnTo>
                  <a:pt x="0" y="146431"/>
                </a:lnTo>
                <a:lnTo>
                  <a:pt x="615695" y="146431"/>
                </a:lnTo>
                <a:lnTo>
                  <a:pt x="615695" y="0"/>
                </a:lnTo>
                <a:close/>
              </a:path>
            </a:pathLst>
          </a:custGeom>
          <a:solidFill>
            <a:srgbClr val="EBB391"/>
          </a:solidFill>
        </p:spPr>
        <p:txBody>
          <a:bodyPr wrap="square" lIns="0" tIns="0" rIns="0" bIns="0" rtlCol="0"/>
          <a:lstStyle/>
          <a:p>
            <a:endParaRPr/>
          </a:p>
        </p:txBody>
      </p:sp>
      <p:sp>
        <p:nvSpPr>
          <p:cNvPr id="14" name="object 14">
            <a:extLst>
              <a:ext uri="{FF2B5EF4-FFF2-40B4-BE49-F238E27FC236}">
                <a16:creationId xmlns:a16="http://schemas.microsoft.com/office/drawing/2014/main" id="{1EAA4B5A-21E7-EA5C-01EA-FAFFCC4A635B}"/>
              </a:ext>
            </a:extLst>
          </p:cNvPr>
          <p:cNvSpPr/>
          <p:nvPr/>
        </p:nvSpPr>
        <p:spPr>
          <a:xfrm>
            <a:off x="4251959" y="1824101"/>
            <a:ext cx="615950" cy="73660"/>
          </a:xfrm>
          <a:custGeom>
            <a:avLst/>
            <a:gdLst/>
            <a:ahLst/>
            <a:cxnLst/>
            <a:rect l="l" t="t" r="r" b="b"/>
            <a:pathLst>
              <a:path w="615950" h="73660">
                <a:moveTo>
                  <a:pt x="615695" y="0"/>
                </a:moveTo>
                <a:lnTo>
                  <a:pt x="0" y="0"/>
                </a:lnTo>
                <a:lnTo>
                  <a:pt x="0" y="73278"/>
                </a:lnTo>
                <a:lnTo>
                  <a:pt x="615695" y="73278"/>
                </a:lnTo>
                <a:lnTo>
                  <a:pt x="615695" y="0"/>
                </a:lnTo>
                <a:close/>
              </a:path>
            </a:pathLst>
          </a:custGeom>
          <a:solidFill>
            <a:srgbClr val="EBB391"/>
          </a:solidFill>
        </p:spPr>
        <p:txBody>
          <a:bodyPr wrap="square" lIns="0" tIns="0" rIns="0" bIns="0" rtlCol="0"/>
          <a:lstStyle/>
          <a:p>
            <a:endParaRPr/>
          </a:p>
        </p:txBody>
      </p:sp>
      <p:sp>
        <p:nvSpPr>
          <p:cNvPr id="15" name="object 15">
            <a:extLst>
              <a:ext uri="{FF2B5EF4-FFF2-40B4-BE49-F238E27FC236}">
                <a16:creationId xmlns:a16="http://schemas.microsoft.com/office/drawing/2014/main" id="{CC0B5C5F-CCC2-16D2-14A0-8AF81DC25E07}"/>
              </a:ext>
            </a:extLst>
          </p:cNvPr>
          <p:cNvSpPr/>
          <p:nvPr/>
        </p:nvSpPr>
        <p:spPr>
          <a:xfrm>
            <a:off x="1170432" y="1824156"/>
            <a:ext cx="615950" cy="36830"/>
          </a:xfrm>
          <a:custGeom>
            <a:avLst/>
            <a:gdLst/>
            <a:ahLst/>
            <a:cxnLst/>
            <a:rect l="l" t="t" r="r" b="b"/>
            <a:pathLst>
              <a:path w="615950" h="36830">
                <a:moveTo>
                  <a:pt x="615695" y="0"/>
                </a:moveTo>
                <a:lnTo>
                  <a:pt x="0" y="0"/>
                </a:lnTo>
                <a:lnTo>
                  <a:pt x="0" y="36647"/>
                </a:lnTo>
                <a:lnTo>
                  <a:pt x="615695" y="36647"/>
                </a:lnTo>
                <a:lnTo>
                  <a:pt x="615695" y="0"/>
                </a:lnTo>
                <a:close/>
              </a:path>
            </a:pathLst>
          </a:custGeom>
          <a:solidFill>
            <a:srgbClr val="DD8046"/>
          </a:solidFill>
        </p:spPr>
        <p:txBody>
          <a:bodyPr wrap="square" lIns="0" tIns="0" rIns="0" bIns="0" rtlCol="0"/>
          <a:lstStyle/>
          <a:p>
            <a:endParaRPr/>
          </a:p>
        </p:txBody>
      </p:sp>
      <p:sp>
        <p:nvSpPr>
          <p:cNvPr id="16" name="object 16">
            <a:extLst>
              <a:ext uri="{FF2B5EF4-FFF2-40B4-BE49-F238E27FC236}">
                <a16:creationId xmlns:a16="http://schemas.microsoft.com/office/drawing/2014/main" id="{CBA7BB5C-F37C-664F-2CBB-7B462B03A60F}"/>
              </a:ext>
            </a:extLst>
          </p:cNvPr>
          <p:cNvSpPr/>
          <p:nvPr/>
        </p:nvSpPr>
        <p:spPr>
          <a:xfrm>
            <a:off x="708202" y="5496940"/>
            <a:ext cx="4622165" cy="36830"/>
          </a:xfrm>
          <a:custGeom>
            <a:avLst/>
            <a:gdLst/>
            <a:ahLst/>
            <a:cxnLst/>
            <a:rect l="l" t="t" r="r" b="b"/>
            <a:pathLst>
              <a:path w="4622165" h="36829">
                <a:moveTo>
                  <a:pt x="0" y="0"/>
                </a:moveTo>
                <a:lnTo>
                  <a:pt x="4621733" y="0"/>
                </a:lnTo>
              </a:path>
              <a:path w="4622165" h="36829">
                <a:moveTo>
                  <a:pt x="0" y="0"/>
                </a:moveTo>
                <a:lnTo>
                  <a:pt x="0" y="36322"/>
                </a:lnTo>
              </a:path>
              <a:path w="4622165" h="36829">
                <a:moveTo>
                  <a:pt x="1541221" y="0"/>
                </a:moveTo>
                <a:lnTo>
                  <a:pt x="1541221" y="36322"/>
                </a:lnTo>
              </a:path>
              <a:path w="4622165" h="36829">
                <a:moveTo>
                  <a:pt x="3080461" y="0"/>
                </a:moveTo>
                <a:lnTo>
                  <a:pt x="3080461" y="36322"/>
                </a:lnTo>
              </a:path>
              <a:path w="4622165" h="36829">
                <a:moveTo>
                  <a:pt x="4621733" y="0"/>
                </a:moveTo>
                <a:lnTo>
                  <a:pt x="4621733" y="36322"/>
                </a:lnTo>
              </a:path>
            </a:pathLst>
          </a:custGeom>
          <a:ln w="9525">
            <a:solidFill>
              <a:srgbClr val="D9D9D9"/>
            </a:solidFill>
          </a:ln>
        </p:spPr>
        <p:txBody>
          <a:bodyPr wrap="square" lIns="0" tIns="0" rIns="0" bIns="0" rtlCol="0"/>
          <a:lstStyle/>
          <a:p>
            <a:endParaRPr/>
          </a:p>
        </p:txBody>
      </p:sp>
      <p:sp>
        <p:nvSpPr>
          <p:cNvPr id="17" name="object 17">
            <a:extLst>
              <a:ext uri="{FF2B5EF4-FFF2-40B4-BE49-F238E27FC236}">
                <a16:creationId xmlns:a16="http://schemas.microsoft.com/office/drawing/2014/main" id="{F5FCE935-2D66-CAC5-CC02-CC39D93E904D}"/>
              </a:ext>
            </a:extLst>
          </p:cNvPr>
          <p:cNvSpPr txBox="1"/>
          <p:nvPr/>
        </p:nvSpPr>
        <p:spPr>
          <a:xfrm>
            <a:off x="1370075" y="3983482"/>
            <a:ext cx="2311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F1F1F1"/>
                </a:solidFill>
                <a:latin typeface="Calibri"/>
                <a:cs typeface="Calibri"/>
              </a:rPr>
              <a:t>78%</a:t>
            </a:r>
            <a:endParaRPr sz="1000">
              <a:latin typeface="Calibri"/>
              <a:cs typeface="Calibri"/>
            </a:endParaRPr>
          </a:p>
        </p:txBody>
      </p:sp>
      <p:sp>
        <p:nvSpPr>
          <p:cNvPr id="18" name="object 18">
            <a:extLst>
              <a:ext uri="{FF2B5EF4-FFF2-40B4-BE49-F238E27FC236}">
                <a16:creationId xmlns:a16="http://schemas.microsoft.com/office/drawing/2014/main" id="{C2987C14-B8EF-2B5F-FA3A-92331FD5F56E}"/>
              </a:ext>
            </a:extLst>
          </p:cNvPr>
          <p:cNvSpPr txBox="1"/>
          <p:nvPr/>
        </p:nvSpPr>
        <p:spPr>
          <a:xfrm>
            <a:off x="2910839" y="4060647"/>
            <a:ext cx="2311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F1F1F1"/>
                </a:solidFill>
                <a:latin typeface="Calibri"/>
                <a:cs typeface="Calibri"/>
              </a:rPr>
              <a:t>73%</a:t>
            </a:r>
            <a:endParaRPr sz="1000">
              <a:latin typeface="Calibri"/>
              <a:cs typeface="Calibri"/>
            </a:endParaRPr>
          </a:p>
        </p:txBody>
      </p:sp>
      <p:sp>
        <p:nvSpPr>
          <p:cNvPr id="19" name="object 19">
            <a:extLst>
              <a:ext uri="{FF2B5EF4-FFF2-40B4-BE49-F238E27FC236}">
                <a16:creationId xmlns:a16="http://schemas.microsoft.com/office/drawing/2014/main" id="{9A62E914-F2D8-DC2C-F984-F3722B82F2D6}"/>
              </a:ext>
            </a:extLst>
          </p:cNvPr>
          <p:cNvSpPr txBox="1"/>
          <p:nvPr/>
        </p:nvSpPr>
        <p:spPr>
          <a:xfrm>
            <a:off x="4451350" y="4097782"/>
            <a:ext cx="2311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F1F1F1"/>
                </a:solidFill>
                <a:latin typeface="Calibri"/>
                <a:cs typeface="Calibri"/>
              </a:rPr>
              <a:t>71%</a:t>
            </a:r>
            <a:endParaRPr sz="1000">
              <a:latin typeface="Calibri"/>
              <a:cs typeface="Calibri"/>
            </a:endParaRPr>
          </a:p>
        </p:txBody>
      </p:sp>
      <p:sp>
        <p:nvSpPr>
          <p:cNvPr id="20" name="object 20">
            <a:extLst>
              <a:ext uri="{FF2B5EF4-FFF2-40B4-BE49-F238E27FC236}">
                <a16:creationId xmlns:a16="http://schemas.microsoft.com/office/drawing/2014/main" id="{35369D75-6DFE-9AAE-B0CF-F325989CAC8D}"/>
              </a:ext>
            </a:extLst>
          </p:cNvPr>
          <p:cNvSpPr txBox="1"/>
          <p:nvPr/>
        </p:nvSpPr>
        <p:spPr>
          <a:xfrm>
            <a:off x="1370075" y="2219324"/>
            <a:ext cx="2311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404040"/>
                </a:solidFill>
                <a:latin typeface="Calibri"/>
                <a:cs typeface="Calibri"/>
              </a:rPr>
              <a:t>19%</a:t>
            </a:r>
            <a:endParaRPr sz="1000">
              <a:latin typeface="Calibri"/>
              <a:cs typeface="Calibri"/>
            </a:endParaRPr>
          </a:p>
        </p:txBody>
      </p:sp>
      <p:sp>
        <p:nvSpPr>
          <p:cNvPr id="21" name="object 21">
            <a:extLst>
              <a:ext uri="{FF2B5EF4-FFF2-40B4-BE49-F238E27FC236}">
                <a16:creationId xmlns:a16="http://schemas.microsoft.com/office/drawing/2014/main" id="{8730A9A9-9404-80BB-7B31-C76B1F3E7C0C}"/>
              </a:ext>
            </a:extLst>
          </p:cNvPr>
          <p:cNvSpPr txBox="1"/>
          <p:nvPr/>
        </p:nvSpPr>
        <p:spPr>
          <a:xfrm>
            <a:off x="2910839" y="2297683"/>
            <a:ext cx="2311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404040"/>
                </a:solidFill>
                <a:latin typeface="Calibri"/>
                <a:cs typeface="Calibri"/>
              </a:rPr>
              <a:t>23%</a:t>
            </a:r>
            <a:endParaRPr sz="1000">
              <a:latin typeface="Calibri"/>
              <a:cs typeface="Calibri"/>
            </a:endParaRPr>
          </a:p>
        </p:txBody>
      </p:sp>
      <p:sp>
        <p:nvSpPr>
          <p:cNvPr id="22" name="object 22">
            <a:extLst>
              <a:ext uri="{FF2B5EF4-FFF2-40B4-BE49-F238E27FC236}">
                <a16:creationId xmlns:a16="http://schemas.microsoft.com/office/drawing/2014/main" id="{D75DC3BC-10CA-D052-1FCA-53FA180FFF7C}"/>
              </a:ext>
            </a:extLst>
          </p:cNvPr>
          <p:cNvSpPr txBox="1"/>
          <p:nvPr/>
        </p:nvSpPr>
        <p:spPr>
          <a:xfrm>
            <a:off x="4451350" y="2297683"/>
            <a:ext cx="2311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404040"/>
                </a:solidFill>
                <a:latin typeface="Calibri"/>
                <a:cs typeface="Calibri"/>
              </a:rPr>
              <a:t>27%</a:t>
            </a:r>
            <a:endParaRPr sz="1000">
              <a:latin typeface="Calibri"/>
              <a:cs typeface="Calibri"/>
            </a:endParaRPr>
          </a:p>
        </p:txBody>
      </p:sp>
      <p:sp>
        <p:nvSpPr>
          <p:cNvPr id="23" name="object 23">
            <a:extLst>
              <a:ext uri="{FF2B5EF4-FFF2-40B4-BE49-F238E27FC236}">
                <a16:creationId xmlns:a16="http://schemas.microsoft.com/office/drawing/2014/main" id="{848707C3-CC4C-76B9-6558-920CACCD14AD}"/>
              </a:ext>
            </a:extLst>
          </p:cNvPr>
          <p:cNvSpPr txBox="1"/>
          <p:nvPr/>
        </p:nvSpPr>
        <p:spPr>
          <a:xfrm>
            <a:off x="1402080" y="1819148"/>
            <a:ext cx="1676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404040"/>
                </a:solidFill>
                <a:latin typeface="Calibri"/>
                <a:cs typeface="Calibri"/>
              </a:rPr>
              <a:t>3%</a:t>
            </a:r>
            <a:endParaRPr sz="1000">
              <a:latin typeface="Calibri"/>
              <a:cs typeface="Calibri"/>
            </a:endParaRPr>
          </a:p>
        </p:txBody>
      </p:sp>
      <p:sp>
        <p:nvSpPr>
          <p:cNvPr id="24" name="object 24">
            <a:extLst>
              <a:ext uri="{FF2B5EF4-FFF2-40B4-BE49-F238E27FC236}">
                <a16:creationId xmlns:a16="http://schemas.microsoft.com/office/drawing/2014/main" id="{1E34A5FF-31C6-9BC2-DE45-BF90BDFF5B5E}"/>
              </a:ext>
            </a:extLst>
          </p:cNvPr>
          <p:cNvSpPr txBox="1"/>
          <p:nvPr/>
        </p:nvSpPr>
        <p:spPr>
          <a:xfrm>
            <a:off x="2942844" y="1801748"/>
            <a:ext cx="1676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404040"/>
                </a:solidFill>
                <a:latin typeface="Calibri"/>
                <a:cs typeface="Calibri"/>
              </a:rPr>
              <a:t>4%</a:t>
            </a:r>
            <a:endParaRPr sz="1000">
              <a:latin typeface="Calibri"/>
              <a:cs typeface="Calibri"/>
            </a:endParaRPr>
          </a:p>
        </p:txBody>
      </p:sp>
      <p:sp>
        <p:nvSpPr>
          <p:cNvPr id="25" name="object 25">
            <a:extLst>
              <a:ext uri="{FF2B5EF4-FFF2-40B4-BE49-F238E27FC236}">
                <a16:creationId xmlns:a16="http://schemas.microsoft.com/office/drawing/2014/main" id="{1CFCC814-1556-3B5C-FCAE-A69AAC9EF1B2}"/>
              </a:ext>
            </a:extLst>
          </p:cNvPr>
          <p:cNvSpPr txBox="1"/>
          <p:nvPr/>
        </p:nvSpPr>
        <p:spPr>
          <a:xfrm>
            <a:off x="4483353" y="1764614"/>
            <a:ext cx="1676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404040"/>
                </a:solidFill>
                <a:latin typeface="Calibri"/>
                <a:cs typeface="Calibri"/>
              </a:rPr>
              <a:t>2%</a:t>
            </a:r>
            <a:endParaRPr sz="1000">
              <a:latin typeface="Calibri"/>
              <a:cs typeface="Calibri"/>
            </a:endParaRPr>
          </a:p>
        </p:txBody>
      </p:sp>
      <p:sp>
        <p:nvSpPr>
          <p:cNvPr id="26" name="object 26">
            <a:extLst>
              <a:ext uri="{FF2B5EF4-FFF2-40B4-BE49-F238E27FC236}">
                <a16:creationId xmlns:a16="http://schemas.microsoft.com/office/drawing/2014/main" id="{C46761BB-23EF-FBC2-6ABC-DCCF1D3E07FD}"/>
              </a:ext>
            </a:extLst>
          </p:cNvPr>
          <p:cNvSpPr txBox="1"/>
          <p:nvPr/>
        </p:nvSpPr>
        <p:spPr>
          <a:xfrm>
            <a:off x="1402080" y="1746630"/>
            <a:ext cx="167640" cy="177800"/>
          </a:xfrm>
          <a:prstGeom prst="rect">
            <a:avLst/>
          </a:prstGeom>
        </p:spPr>
        <p:txBody>
          <a:bodyPr vert="horz" wrap="square" lIns="0" tIns="12065" rIns="0" bIns="0" rtlCol="0">
            <a:spAutoFit/>
          </a:bodyPr>
          <a:lstStyle/>
          <a:p>
            <a:pPr>
              <a:lnSpc>
                <a:spcPct val="100000"/>
              </a:lnSpc>
              <a:spcBef>
                <a:spcPts val="95"/>
              </a:spcBef>
            </a:pPr>
            <a:r>
              <a:rPr sz="1000" spc="-25" dirty="0">
                <a:solidFill>
                  <a:srgbClr val="404040"/>
                </a:solidFill>
                <a:latin typeface="Calibri"/>
                <a:cs typeface="Calibri"/>
              </a:rPr>
              <a:t>1%</a:t>
            </a:r>
            <a:endParaRPr sz="1000">
              <a:latin typeface="Calibri"/>
              <a:cs typeface="Calibri"/>
            </a:endParaRPr>
          </a:p>
        </p:txBody>
      </p:sp>
      <p:sp>
        <p:nvSpPr>
          <p:cNvPr id="27" name="object 27">
            <a:extLst>
              <a:ext uri="{FF2B5EF4-FFF2-40B4-BE49-F238E27FC236}">
                <a16:creationId xmlns:a16="http://schemas.microsoft.com/office/drawing/2014/main" id="{FD0F2248-6D12-4305-D2F3-9EF1FCB8C1AF}"/>
              </a:ext>
            </a:extLst>
          </p:cNvPr>
          <p:cNvSpPr txBox="1"/>
          <p:nvPr/>
        </p:nvSpPr>
        <p:spPr>
          <a:xfrm>
            <a:off x="1145743" y="5552033"/>
            <a:ext cx="678815" cy="162560"/>
          </a:xfrm>
          <a:prstGeom prst="rect">
            <a:avLst/>
          </a:prstGeom>
        </p:spPr>
        <p:txBody>
          <a:bodyPr vert="horz" wrap="square" lIns="0" tIns="12700" rIns="0" bIns="0" rtlCol="0">
            <a:spAutoFit/>
          </a:bodyPr>
          <a:lstStyle/>
          <a:p>
            <a:pPr>
              <a:lnSpc>
                <a:spcPct val="100000"/>
              </a:lnSpc>
              <a:spcBef>
                <a:spcPts val="100"/>
              </a:spcBef>
            </a:pPr>
            <a:r>
              <a:rPr sz="900" spc="-10" dirty="0">
                <a:solidFill>
                  <a:srgbClr val="585858"/>
                </a:solidFill>
                <a:latin typeface="Calibri"/>
                <a:cs typeface="Calibri"/>
              </a:rPr>
              <a:t>ΣΥΝΟΛΟ-</a:t>
            </a:r>
            <a:r>
              <a:rPr sz="900" spc="-20" dirty="0">
                <a:solidFill>
                  <a:srgbClr val="585858"/>
                </a:solidFill>
                <a:latin typeface="Calibri"/>
                <a:cs typeface="Calibri"/>
              </a:rPr>
              <a:t>2023</a:t>
            </a:r>
            <a:endParaRPr sz="900">
              <a:latin typeface="Calibri"/>
              <a:cs typeface="Calibri"/>
            </a:endParaRPr>
          </a:p>
        </p:txBody>
      </p:sp>
      <p:sp>
        <p:nvSpPr>
          <p:cNvPr id="28" name="object 28">
            <a:extLst>
              <a:ext uri="{FF2B5EF4-FFF2-40B4-BE49-F238E27FC236}">
                <a16:creationId xmlns:a16="http://schemas.microsoft.com/office/drawing/2014/main" id="{D436B4DA-5D4C-0A93-4F97-2D3AADD404D5}"/>
              </a:ext>
            </a:extLst>
          </p:cNvPr>
          <p:cNvSpPr txBox="1"/>
          <p:nvPr/>
        </p:nvSpPr>
        <p:spPr>
          <a:xfrm>
            <a:off x="2686557" y="5552033"/>
            <a:ext cx="678815" cy="162560"/>
          </a:xfrm>
          <a:prstGeom prst="rect">
            <a:avLst/>
          </a:prstGeom>
        </p:spPr>
        <p:txBody>
          <a:bodyPr vert="horz" wrap="square" lIns="0" tIns="12700" rIns="0" bIns="0" rtlCol="0">
            <a:spAutoFit/>
          </a:bodyPr>
          <a:lstStyle/>
          <a:p>
            <a:pPr>
              <a:lnSpc>
                <a:spcPct val="100000"/>
              </a:lnSpc>
              <a:spcBef>
                <a:spcPts val="100"/>
              </a:spcBef>
            </a:pPr>
            <a:r>
              <a:rPr sz="900" spc="-10" dirty="0">
                <a:solidFill>
                  <a:srgbClr val="585858"/>
                </a:solidFill>
                <a:latin typeface="Calibri"/>
                <a:cs typeface="Calibri"/>
              </a:rPr>
              <a:t>ΣΥΝΟΛΟ-</a:t>
            </a:r>
            <a:r>
              <a:rPr sz="900" spc="-20" dirty="0">
                <a:solidFill>
                  <a:srgbClr val="585858"/>
                </a:solidFill>
                <a:latin typeface="Calibri"/>
                <a:cs typeface="Calibri"/>
              </a:rPr>
              <a:t>2024</a:t>
            </a:r>
            <a:endParaRPr sz="900">
              <a:latin typeface="Calibri"/>
              <a:cs typeface="Calibri"/>
            </a:endParaRPr>
          </a:p>
        </p:txBody>
      </p:sp>
      <p:sp>
        <p:nvSpPr>
          <p:cNvPr id="29" name="object 29">
            <a:extLst>
              <a:ext uri="{FF2B5EF4-FFF2-40B4-BE49-F238E27FC236}">
                <a16:creationId xmlns:a16="http://schemas.microsoft.com/office/drawing/2014/main" id="{C6E4AC96-AA6E-23C2-1EAD-E0D22C6B8DCC}"/>
              </a:ext>
            </a:extLst>
          </p:cNvPr>
          <p:cNvSpPr txBox="1"/>
          <p:nvPr/>
        </p:nvSpPr>
        <p:spPr>
          <a:xfrm>
            <a:off x="4227321" y="5552033"/>
            <a:ext cx="678815" cy="162560"/>
          </a:xfrm>
          <a:prstGeom prst="rect">
            <a:avLst/>
          </a:prstGeom>
        </p:spPr>
        <p:txBody>
          <a:bodyPr vert="horz" wrap="square" lIns="0" tIns="12700" rIns="0" bIns="0" rtlCol="0">
            <a:spAutoFit/>
          </a:bodyPr>
          <a:lstStyle/>
          <a:p>
            <a:pPr>
              <a:lnSpc>
                <a:spcPct val="100000"/>
              </a:lnSpc>
              <a:spcBef>
                <a:spcPts val="100"/>
              </a:spcBef>
            </a:pPr>
            <a:r>
              <a:rPr sz="900" spc="-10" dirty="0">
                <a:solidFill>
                  <a:srgbClr val="585858"/>
                </a:solidFill>
                <a:latin typeface="Calibri"/>
                <a:cs typeface="Calibri"/>
              </a:rPr>
              <a:t>ΣΥΝΟΛΟ-</a:t>
            </a:r>
            <a:r>
              <a:rPr sz="900" spc="-20" dirty="0">
                <a:solidFill>
                  <a:srgbClr val="585858"/>
                </a:solidFill>
                <a:latin typeface="Calibri"/>
                <a:cs typeface="Calibri"/>
              </a:rPr>
              <a:t>2025</a:t>
            </a:r>
            <a:endParaRPr sz="900">
              <a:latin typeface="Calibri"/>
              <a:cs typeface="Calibri"/>
            </a:endParaRPr>
          </a:p>
        </p:txBody>
      </p:sp>
      <p:sp>
        <p:nvSpPr>
          <p:cNvPr id="30" name="object 30">
            <a:extLst>
              <a:ext uri="{FF2B5EF4-FFF2-40B4-BE49-F238E27FC236}">
                <a16:creationId xmlns:a16="http://schemas.microsoft.com/office/drawing/2014/main" id="{12137E24-D879-0570-F607-A9DB0422946C}"/>
              </a:ext>
            </a:extLst>
          </p:cNvPr>
          <p:cNvSpPr/>
          <p:nvPr/>
        </p:nvSpPr>
        <p:spPr>
          <a:xfrm>
            <a:off x="618870" y="1461093"/>
            <a:ext cx="62865" cy="62865"/>
          </a:xfrm>
          <a:custGeom>
            <a:avLst/>
            <a:gdLst/>
            <a:ahLst/>
            <a:cxnLst/>
            <a:rect l="l" t="t" r="r" b="b"/>
            <a:pathLst>
              <a:path w="62865" h="62865">
                <a:moveTo>
                  <a:pt x="62779" y="0"/>
                </a:moveTo>
                <a:lnTo>
                  <a:pt x="0" y="0"/>
                </a:lnTo>
                <a:lnTo>
                  <a:pt x="0" y="62779"/>
                </a:lnTo>
                <a:lnTo>
                  <a:pt x="62779" y="62779"/>
                </a:lnTo>
                <a:lnTo>
                  <a:pt x="62779" y="0"/>
                </a:lnTo>
                <a:close/>
              </a:path>
            </a:pathLst>
          </a:custGeom>
          <a:solidFill>
            <a:srgbClr val="738EA4"/>
          </a:solidFill>
        </p:spPr>
        <p:txBody>
          <a:bodyPr wrap="square" lIns="0" tIns="0" rIns="0" bIns="0" rtlCol="0"/>
          <a:lstStyle/>
          <a:p>
            <a:endParaRPr/>
          </a:p>
        </p:txBody>
      </p:sp>
      <p:sp>
        <p:nvSpPr>
          <p:cNvPr id="31" name="object 31">
            <a:extLst>
              <a:ext uri="{FF2B5EF4-FFF2-40B4-BE49-F238E27FC236}">
                <a16:creationId xmlns:a16="http://schemas.microsoft.com/office/drawing/2014/main" id="{EB2F78FC-B066-8ADD-C1B9-02573FE65E4D}"/>
              </a:ext>
            </a:extLst>
          </p:cNvPr>
          <p:cNvSpPr txBox="1"/>
          <p:nvPr/>
        </p:nvSpPr>
        <p:spPr>
          <a:xfrm>
            <a:off x="708355" y="1397889"/>
            <a:ext cx="1055370" cy="162560"/>
          </a:xfrm>
          <a:prstGeom prst="rect">
            <a:avLst/>
          </a:prstGeom>
        </p:spPr>
        <p:txBody>
          <a:bodyPr vert="horz" wrap="square" lIns="0" tIns="12700" rIns="0" bIns="0" rtlCol="0">
            <a:spAutoFit/>
          </a:bodyPr>
          <a:lstStyle/>
          <a:p>
            <a:pPr>
              <a:lnSpc>
                <a:spcPct val="100000"/>
              </a:lnSpc>
              <a:spcBef>
                <a:spcPts val="100"/>
              </a:spcBef>
            </a:pPr>
            <a:r>
              <a:rPr sz="900" dirty="0">
                <a:solidFill>
                  <a:srgbClr val="585858"/>
                </a:solidFill>
                <a:latin typeface="Calibri"/>
                <a:cs typeface="Calibri"/>
              </a:rPr>
              <a:t>Πάρα</a:t>
            </a:r>
            <a:r>
              <a:rPr sz="900" spc="-40" dirty="0">
                <a:solidFill>
                  <a:srgbClr val="585858"/>
                </a:solidFill>
                <a:latin typeface="Calibri"/>
                <a:cs typeface="Calibri"/>
              </a:rPr>
              <a:t> </a:t>
            </a:r>
            <a:r>
              <a:rPr sz="900" dirty="0">
                <a:solidFill>
                  <a:srgbClr val="585858"/>
                </a:solidFill>
                <a:latin typeface="Calibri"/>
                <a:cs typeface="Calibri"/>
              </a:rPr>
              <a:t>πολύ</a:t>
            </a:r>
            <a:r>
              <a:rPr sz="900" spc="-35" dirty="0">
                <a:solidFill>
                  <a:srgbClr val="585858"/>
                </a:solidFill>
                <a:latin typeface="Calibri"/>
                <a:cs typeface="Calibri"/>
              </a:rPr>
              <a:t> </a:t>
            </a:r>
            <a:r>
              <a:rPr sz="900" spc="-10" dirty="0">
                <a:solidFill>
                  <a:srgbClr val="585858"/>
                </a:solidFill>
                <a:latin typeface="Calibri"/>
                <a:cs typeface="Calibri"/>
              </a:rPr>
              <a:t>σημαντικά</a:t>
            </a:r>
            <a:endParaRPr sz="900">
              <a:latin typeface="Calibri"/>
              <a:cs typeface="Calibri"/>
            </a:endParaRPr>
          </a:p>
        </p:txBody>
      </p:sp>
      <p:sp>
        <p:nvSpPr>
          <p:cNvPr id="32" name="object 32">
            <a:extLst>
              <a:ext uri="{FF2B5EF4-FFF2-40B4-BE49-F238E27FC236}">
                <a16:creationId xmlns:a16="http://schemas.microsoft.com/office/drawing/2014/main" id="{E6959A68-D446-1DC1-FCD0-A7E9715A81D5}"/>
              </a:ext>
            </a:extLst>
          </p:cNvPr>
          <p:cNvSpPr/>
          <p:nvPr/>
        </p:nvSpPr>
        <p:spPr>
          <a:xfrm>
            <a:off x="1971548" y="1461093"/>
            <a:ext cx="62865" cy="62865"/>
          </a:xfrm>
          <a:custGeom>
            <a:avLst/>
            <a:gdLst/>
            <a:ahLst/>
            <a:cxnLst/>
            <a:rect l="l" t="t" r="r" b="b"/>
            <a:pathLst>
              <a:path w="62864" h="62865">
                <a:moveTo>
                  <a:pt x="62779" y="0"/>
                </a:moveTo>
                <a:lnTo>
                  <a:pt x="0" y="0"/>
                </a:lnTo>
                <a:lnTo>
                  <a:pt x="0" y="62779"/>
                </a:lnTo>
                <a:lnTo>
                  <a:pt x="62779" y="62779"/>
                </a:lnTo>
                <a:lnTo>
                  <a:pt x="62779" y="0"/>
                </a:lnTo>
                <a:close/>
              </a:path>
            </a:pathLst>
          </a:custGeom>
          <a:solidFill>
            <a:srgbClr val="89AAC4"/>
          </a:solidFill>
        </p:spPr>
        <p:txBody>
          <a:bodyPr wrap="square" lIns="0" tIns="0" rIns="0" bIns="0" rtlCol="0"/>
          <a:lstStyle/>
          <a:p>
            <a:endParaRPr/>
          </a:p>
        </p:txBody>
      </p:sp>
      <p:sp>
        <p:nvSpPr>
          <p:cNvPr id="33" name="object 33">
            <a:extLst>
              <a:ext uri="{FF2B5EF4-FFF2-40B4-BE49-F238E27FC236}">
                <a16:creationId xmlns:a16="http://schemas.microsoft.com/office/drawing/2014/main" id="{A5DDAA25-4F29-C3CD-50C9-676711BCB9D9}"/>
              </a:ext>
            </a:extLst>
          </p:cNvPr>
          <p:cNvSpPr txBox="1"/>
          <p:nvPr/>
        </p:nvSpPr>
        <p:spPr>
          <a:xfrm>
            <a:off x="2061336" y="1397889"/>
            <a:ext cx="869950" cy="162560"/>
          </a:xfrm>
          <a:prstGeom prst="rect">
            <a:avLst/>
          </a:prstGeom>
        </p:spPr>
        <p:txBody>
          <a:bodyPr vert="horz" wrap="square" lIns="0" tIns="12700" rIns="0" bIns="0" rtlCol="0">
            <a:spAutoFit/>
          </a:bodyPr>
          <a:lstStyle/>
          <a:p>
            <a:pPr>
              <a:lnSpc>
                <a:spcPct val="100000"/>
              </a:lnSpc>
              <a:spcBef>
                <a:spcPts val="100"/>
              </a:spcBef>
            </a:pPr>
            <a:r>
              <a:rPr sz="900" spc="-10" dirty="0">
                <a:solidFill>
                  <a:srgbClr val="585858"/>
                </a:solidFill>
                <a:latin typeface="Calibri"/>
                <a:cs typeface="Calibri"/>
              </a:rPr>
              <a:t>Αρκετά</a:t>
            </a:r>
            <a:r>
              <a:rPr sz="900" spc="5" dirty="0">
                <a:solidFill>
                  <a:srgbClr val="585858"/>
                </a:solidFill>
                <a:latin typeface="Calibri"/>
                <a:cs typeface="Calibri"/>
              </a:rPr>
              <a:t> </a:t>
            </a:r>
            <a:r>
              <a:rPr sz="900" spc="-10" dirty="0">
                <a:solidFill>
                  <a:srgbClr val="585858"/>
                </a:solidFill>
                <a:latin typeface="Calibri"/>
                <a:cs typeface="Calibri"/>
              </a:rPr>
              <a:t>σημαντικά</a:t>
            </a:r>
            <a:endParaRPr sz="900">
              <a:latin typeface="Calibri"/>
              <a:cs typeface="Calibri"/>
            </a:endParaRPr>
          </a:p>
        </p:txBody>
      </p:sp>
      <p:sp>
        <p:nvSpPr>
          <p:cNvPr id="34" name="object 34">
            <a:extLst>
              <a:ext uri="{FF2B5EF4-FFF2-40B4-BE49-F238E27FC236}">
                <a16:creationId xmlns:a16="http://schemas.microsoft.com/office/drawing/2014/main" id="{03C3F4CD-5767-963E-C923-561D3E816BD4}"/>
              </a:ext>
            </a:extLst>
          </p:cNvPr>
          <p:cNvSpPr/>
          <p:nvPr/>
        </p:nvSpPr>
        <p:spPr>
          <a:xfrm>
            <a:off x="3138551" y="1461093"/>
            <a:ext cx="62865" cy="62865"/>
          </a:xfrm>
          <a:custGeom>
            <a:avLst/>
            <a:gdLst/>
            <a:ahLst/>
            <a:cxnLst/>
            <a:rect l="l" t="t" r="r" b="b"/>
            <a:pathLst>
              <a:path w="62864" h="62865">
                <a:moveTo>
                  <a:pt x="62779" y="0"/>
                </a:moveTo>
                <a:lnTo>
                  <a:pt x="0" y="0"/>
                </a:lnTo>
                <a:lnTo>
                  <a:pt x="0" y="62779"/>
                </a:lnTo>
                <a:lnTo>
                  <a:pt x="62779" y="62779"/>
                </a:lnTo>
                <a:lnTo>
                  <a:pt x="62779" y="0"/>
                </a:lnTo>
                <a:close/>
              </a:path>
            </a:pathLst>
          </a:custGeom>
          <a:solidFill>
            <a:srgbClr val="EBB391"/>
          </a:solidFill>
        </p:spPr>
        <p:txBody>
          <a:bodyPr wrap="square" lIns="0" tIns="0" rIns="0" bIns="0" rtlCol="0"/>
          <a:lstStyle/>
          <a:p>
            <a:endParaRPr/>
          </a:p>
        </p:txBody>
      </p:sp>
      <p:sp>
        <p:nvSpPr>
          <p:cNvPr id="35" name="object 35">
            <a:extLst>
              <a:ext uri="{FF2B5EF4-FFF2-40B4-BE49-F238E27FC236}">
                <a16:creationId xmlns:a16="http://schemas.microsoft.com/office/drawing/2014/main" id="{7D79DE4B-11A8-FCA5-DEBD-BA1BDAD5B0D4}"/>
              </a:ext>
            </a:extLst>
          </p:cNvPr>
          <p:cNvSpPr txBox="1"/>
          <p:nvPr/>
        </p:nvSpPr>
        <p:spPr>
          <a:xfrm>
            <a:off x="3228467" y="1397889"/>
            <a:ext cx="1097915" cy="162560"/>
          </a:xfrm>
          <a:prstGeom prst="rect">
            <a:avLst/>
          </a:prstGeom>
        </p:spPr>
        <p:txBody>
          <a:bodyPr vert="horz" wrap="square" lIns="0" tIns="12700" rIns="0" bIns="0" rtlCol="0">
            <a:spAutoFit/>
          </a:bodyPr>
          <a:lstStyle/>
          <a:p>
            <a:pPr>
              <a:lnSpc>
                <a:spcPct val="100000"/>
              </a:lnSpc>
              <a:spcBef>
                <a:spcPts val="100"/>
              </a:spcBef>
            </a:pPr>
            <a:r>
              <a:rPr sz="900" spc="-10" dirty="0">
                <a:solidFill>
                  <a:srgbClr val="585858"/>
                </a:solidFill>
                <a:latin typeface="Calibri"/>
                <a:cs typeface="Calibri"/>
              </a:rPr>
              <a:t>Λίγο/Κάπως</a:t>
            </a:r>
            <a:r>
              <a:rPr sz="900" spc="25" dirty="0">
                <a:solidFill>
                  <a:srgbClr val="585858"/>
                </a:solidFill>
                <a:latin typeface="Calibri"/>
                <a:cs typeface="Calibri"/>
              </a:rPr>
              <a:t> </a:t>
            </a:r>
            <a:r>
              <a:rPr sz="900" spc="-10" dirty="0">
                <a:solidFill>
                  <a:srgbClr val="585858"/>
                </a:solidFill>
                <a:latin typeface="Calibri"/>
                <a:cs typeface="Calibri"/>
              </a:rPr>
              <a:t>σημαντικά</a:t>
            </a:r>
            <a:endParaRPr sz="900">
              <a:latin typeface="Calibri"/>
              <a:cs typeface="Calibri"/>
            </a:endParaRPr>
          </a:p>
        </p:txBody>
      </p:sp>
      <p:sp>
        <p:nvSpPr>
          <p:cNvPr id="36" name="object 36">
            <a:extLst>
              <a:ext uri="{FF2B5EF4-FFF2-40B4-BE49-F238E27FC236}">
                <a16:creationId xmlns:a16="http://schemas.microsoft.com/office/drawing/2014/main" id="{19B464E3-7A75-9140-52E5-CB63C7DC36A4}"/>
              </a:ext>
            </a:extLst>
          </p:cNvPr>
          <p:cNvSpPr/>
          <p:nvPr/>
        </p:nvSpPr>
        <p:spPr>
          <a:xfrm>
            <a:off x="4534280" y="1461093"/>
            <a:ext cx="62865" cy="62865"/>
          </a:xfrm>
          <a:custGeom>
            <a:avLst/>
            <a:gdLst/>
            <a:ahLst/>
            <a:cxnLst/>
            <a:rect l="l" t="t" r="r" b="b"/>
            <a:pathLst>
              <a:path w="62864" h="62865">
                <a:moveTo>
                  <a:pt x="62779" y="0"/>
                </a:moveTo>
                <a:lnTo>
                  <a:pt x="0" y="0"/>
                </a:lnTo>
                <a:lnTo>
                  <a:pt x="0" y="62779"/>
                </a:lnTo>
                <a:lnTo>
                  <a:pt x="62779" y="62779"/>
                </a:lnTo>
                <a:lnTo>
                  <a:pt x="62779" y="0"/>
                </a:lnTo>
                <a:close/>
              </a:path>
            </a:pathLst>
          </a:custGeom>
          <a:solidFill>
            <a:srgbClr val="DD8046"/>
          </a:solidFill>
        </p:spPr>
        <p:txBody>
          <a:bodyPr wrap="square" lIns="0" tIns="0" rIns="0" bIns="0" rtlCol="0"/>
          <a:lstStyle/>
          <a:p>
            <a:endParaRPr/>
          </a:p>
        </p:txBody>
      </p:sp>
      <p:sp>
        <p:nvSpPr>
          <p:cNvPr id="37" name="object 37">
            <a:extLst>
              <a:ext uri="{FF2B5EF4-FFF2-40B4-BE49-F238E27FC236}">
                <a16:creationId xmlns:a16="http://schemas.microsoft.com/office/drawing/2014/main" id="{7D590B0C-A0A3-EAF8-E16D-0236B0B67F3B}"/>
              </a:ext>
            </a:extLst>
          </p:cNvPr>
          <p:cNvSpPr txBox="1"/>
          <p:nvPr/>
        </p:nvSpPr>
        <p:spPr>
          <a:xfrm>
            <a:off x="4624070" y="1397889"/>
            <a:ext cx="953135" cy="162560"/>
          </a:xfrm>
          <a:prstGeom prst="rect">
            <a:avLst/>
          </a:prstGeom>
        </p:spPr>
        <p:txBody>
          <a:bodyPr vert="horz" wrap="square" lIns="0" tIns="12700" rIns="0" bIns="0" rtlCol="0">
            <a:spAutoFit/>
          </a:bodyPr>
          <a:lstStyle/>
          <a:p>
            <a:pPr>
              <a:lnSpc>
                <a:spcPct val="100000"/>
              </a:lnSpc>
              <a:spcBef>
                <a:spcPts val="100"/>
              </a:spcBef>
            </a:pPr>
            <a:r>
              <a:rPr sz="900" dirty="0">
                <a:solidFill>
                  <a:srgbClr val="585858"/>
                </a:solidFill>
                <a:latin typeface="Calibri"/>
                <a:cs typeface="Calibri"/>
              </a:rPr>
              <a:t>Καθόλου</a:t>
            </a:r>
            <a:r>
              <a:rPr sz="900" spc="-35" dirty="0">
                <a:solidFill>
                  <a:srgbClr val="585858"/>
                </a:solidFill>
                <a:latin typeface="Calibri"/>
                <a:cs typeface="Calibri"/>
              </a:rPr>
              <a:t> </a:t>
            </a:r>
            <a:r>
              <a:rPr sz="900" spc="-10" dirty="0">
                <a:solidFill>
                  <a:srgbClr val="585858"/>
                </a:solidFill>
                <a:latin typeface="Calibri"/>
                <a:cs typeface="Calibri"/>
              </a:rPr>
              <a:t>σημαντικά</a:t>
            </a:r>
            <a:endParaRPr sz="900">
              <a:latin typeface="Calibri"/>
              <a:cs typeface="Calibri"/>
            </a:endParaRPr>
          </a:p>
        </p:txBody>
      </p:sp>
      <p:grpSp>
        <p:nvGrpSpPr>
          <p:cNvPr id="38" name="object 38">
            <a:extLst>
              <a:ext uri="{FF2B5EF4-FFF2-40B4-BE49-F238E27FC236}">
                <a16:creationId xmlns:a16="http://schemas.microsoft.com/office/drawing/2014/main" id="{38E33ACF-5185-F811-E1E8-2AC3061C3777}"/>
              </a:ext>
            </a:extLst>
          </p:cNvPr>
          <p:cNvGrpSpPr/>
          <p:nvPr/>
        </p:nvGrpSpPr>
        <p:grpSpPr>
          <a:xfrm>
            <a:off x="378840" y="1288275"/>
            <a:ext cx="5409565" cy="5049520"/>
            <a:chOff x="378840" y="1288275"/>
            <a:chExt cx="5409565" cy="5049520"/>
          </a:xfrm>
        </p:grpSpPr>
        <p:sp>
          <p:nvSpPr>
            <p:cNvPr id="39" name="object 39">
              <a:extLst>
                <a:ext uri="{FF2B5EF4-FFF2-40B4-BE49-F238E27FC236}">
                  <a16:creationId xmlns:a16="http://schemas.microsoft.com/office/drawing/2014/main" id="{7F366F48-B9CF-A1FC-A4AD-2D7820F1A5BC}"/>
                </a:ext>
              </a:extLst>
            </p:cNvPr>
            <p:cNvSpPr/>
            <p:nvPr/>
          </p:nvSpPr>
          <p:spPr>
            <a:xfrm>
              <a:off x="383603" y="1293037"/>
              <a:ext cx="5400040" cy="5039995"/>
            </a:xfrm>
            <a:custGeom>
              <a:avLst/>
              <a:gdLst/>
              <a:ahLst/>
              <a:cxnLst/>
              <a:rect l="l" t="t" r="r" b="b"/>
              <a:pathLst>
                <a:path w="5400040" h="5039995">
                  <a:moveTo>
                    <a:pt x="0" y="5039995"/>
                  </a:moveTo>
                  <a:lnTo>
                    <a:pt x="5400040" y="5039995"/>
                  </a:lnTo>
                  <a:lnTo>
                    <a:pt x="5400040" y="0"/>
                  </a:lnTo>
                  <a:lnTo>
                    <a:pt x="0" y="0"/>
                  </a:lnTo>
                  <a:lnTo>
                    <a:pt x="0" y="5039995"/>
                  </a:lnTo>
                  <a:close/>
                </a:path>
              </a:pathLst>
            </a:custGeom>
            <a:ln w="9525">
              <a:solidFill>
                <a:srgbClr val="D9D9D9"/>
              </a:solidFill>
            </a:ln>
          </p:spPr>
          <p:txBody>
            <a:bodyPr wrap="square" lIns="0" tIns="0" rIns="0" bIns="0" rtlCol="0"/>
            <a:lstStyle/>
            <a:p>
              <a:endParaRPr/>
            </a:p>
          </p:txBody>
        </p:sp>
        <p:pic>
          <p:nvPicPr>
            <p:cNvPr id="40" name="object 40">
              <a:extLst>
                <a:ext uri="{FF2B5EF4-FFF2-40B4-BE49-F238E27FC236}">
                  <a16:creationId xmlns:a16="http://schemas.microsoft.com/office/drawing/2014/main" id="{0C36601D-0C74-7967-C5B2-D5EA3038E12B}"/>
                </a:ext>
              </a:extLst>
            </p:cNvPr>
            <p:cNvPicPr/>
            <p:nvPr/>
          </p:nvPicPr>
          <p:blipFill>
            <a:blip r:embed="rId2" cstate="print"/>
            <a:stretch>
              <a:fillRect/>
            </a:stretch>
          </p:blipFill>
          <p:spPr>
            <a:xfrm>
              <a:off x="729995" y="6118859"/>
              <a:ext cx="4592574" cy="198882"/>
            </a:xfrm>
            <a:prstGeom prst="rect">
              <a:avLst/>
            </a:prstGeom>
          </p:spPr>
        </p:pic>
      </p:grpSp>
      <p:sp>
        <p:nvSpPr>
          <p:cNvPr id="41" name="object 41" descr="$PPTXTitle">
            <a:extLst>
              <a:ext uri="{FF2B5EF4-FFF2-40B4-BE49-F238E27FC236}">
                <a16:creationId xmlns:a16="http://schemas.microsoft.com/office/drawing/2014/main" id="{FB1188FA-21A5-62BE-FF02-E5386908BDA6}"/>
              </a:ext>
            </a:extLst>
          </p:cNvPr>
          <p:cNvSpPr txBox="1">
            <a:spLocks noGrp="1"/>
          </p:cNvSpPr>
          <p:nvPr>
            <p:ph type="title"/>
          </p:nvPr>
        </p:nvSpPr>
        <p:spPr>
          <a:xfrm>
            <a:off x="731645" y="212860"/>
            <a:ext cx="10515600" cy="1120820"/>
          </a:xfrm>
          <a:prstGeom prst="rect">
            <a:avLst/>
          </a:prstGeom>
        </p:spPr>
        <p:txBody>
          <a:bodyPr vert="horz" wrap="square" lIns="0" tIns="12700" rIns="0" bIns="0" rtlCol="0">
            <a:spAutoFit/>
          </a:bodyPr>
          <a:lstStyle/>
          <a:p>
            <a:pPr marL="12065" algn="ctr">
              <a:lnSpc>
                <a:spcPct val="100000"/>
              </a:lnSpc>
              <a:spcBef>
                <a:spcPts val="100"/>
              </a:spcBef>
            </a:pPr>
            <a:r>
              <a:rPr sz="2400" dirty="0"/>
              <a:t>Πόσο</a:t>
            </a:r>
            <a:r>
              <a:rPr sz="2400" spc="-55" dirty="0"/>
              <a:t> </a:t>
            </a:r>
            <a:r>
              <a:rPr sz="2400" dirty="0"/>
              <a:t>σημαντικά</a:t>
            </a:r>
            <a:r>
              <a:rPr sz="2400" spc="-25" dirty="0"/>
              <a:t> </a:t>
            </a:r>
            <a:r>
              <a:rPr sz="2400" dirty="0"/>
              <a:t>είναι</a:t>
            </a:r>
            <a:r>
              <a:rPr sz="2400" spc="-20" dirty="0"/>
              <a:t> </a:t>
            </a:r>
            <a:r>
              <a:rPr sz="2400" dirty="0"/>
              <a:t>για</a:t>
            </a:r>
            <a:r>
              <a:rPr sz="2400" spc="-25" dirty="0"/>
              <a:t> </a:t>
            </a:r>
            <a:r>
              <a:rPr sz="2400" dirty="0"/>
              <a:t>την</a:t>
            </a:r>
            <a:r>
              <a:rPr sz="2400" spc="-50" dirty="0"/>
              <a:t> </a:t>
            </a:r>
            <a:r>
              <a:rPr sz="2400" dirty="0"/>
              <a:t>εταιρία/</a:t>
            </a:r>
            <a:r>
              <a:rPr sz="2400" spc="-25" dirty="0"/>
              <a:t> </a:t>
            </a:r>
            <a:r>
              <a:rPr sz="2400" dirty="0"/>
              <a:t>επιχείρηση</a:t>
            </a:r>
            <a:r>
              <a:rPr sz="2400" spc="-35" dirty="0"/>
              <a:t> </a:t>
            </a:r>
            <a:r>
              <a:rPr sz="2400" dirty="0"/>
              <a:t>σας</a:t>
            </a:r>
            <a:r>
              <a:rPr sz="2400" spc="-50" dirty="0"/>
              <a:t> </a:t>
            </a:r>
            <a:r>
              <a:rPr sz="2400" dirty="0"/>
              <a:t>τα</a:t>
            </a:r>
            <a:r>
              <a:rPr sz="2400" spc="-50" dirty="0"/>
              <a:t> </a:t>
            </a:r>
            <a:r>
              <a:rPr sz="2400" dirty="0"/>
              <a:t>θέματα</a:t>
            </a:r>
            <a:r>
              <a:rPr sz="2400" spc="-35" dirty="0"/>
              <a:t> </a:t>
            </a:r>
            <a:r>
              <a:rPr sz="2400" dirty="0"/>
              <a:t>διαχείρισης</a:t>
            </a:r>
            <a:r>
              <a:rPr sz="2400" spc="-30" dirty="0"/>
              <a:t> </a:t>
            </a:r>
            <a:r>
              <a:rPr sz="2400" dirty="0"/>
              <a:t>ασφάλειας</a:t>
            </a:r>
            <a:r>
              <a:rPr sz="2400" spc="-25" dirty="0"/>
              <a:t> </a:t>
            </a:r>
            <a:r>
              <a:rPr sz="2400" dirty="0"/>
              <a:t>και</a:t>
            </a:r>
            <a:r>
              <a:rPr sz="2400" spc="-35" dirty="0"/>
              <a:t> </a:t>
            </a:r>
            <a:r>
              <a:rPr sz="2400" dirty="0"/>
              <a:t>κινδύνων</a:t>
            </a:r>
            <a:r>
              <a:rPr sz="2400" spc="-30" dirty="0"/>
              <a:t> </a:t>
            </a:r>
            <a:r>
              <a:rPr sz="2400" spc="-20" dirty="0"/>
              <a:t>στον</a:t>
            </a:r>
          </a:p>
          <a:p>
            <a:pPr marL="11430" marR="5715" algn="ctr">
              <a:lnSpc>
                <a:spcPct val="100000"/>
              </a:lnSpc>
            </a:pPr>
            <a:r>
              <a:rPr sz="2400" spc="-10" dirty="0"/>
              <a:t>κυβερνοχώρο;</a:t>
            </a:r>
          </a:p>
        </p:txBody>
      </p:sp>
      <p:grpSp>
        <p:nvGrpSpPr>
          <p:cNvPr id="42" name="object 42">
            <a:extLst>
              <a:ext uri="{FF2B5EF4-FFF2-40B4-BE49-F238E27FC236}">
                <a16:creationId xmlns:a16="http://schemas.microsoft.com/office/drawing/2014/main" id="{F7D3DD42-8319-2EE2-E107-2F8E0637BA99}"/>
              </a:ext>
            </a:extLst>
          </p:cNvPr>
          <p:cNvGrpSpPr/>
          <p:nvPr/>
        </p:nvGrpSpPr>
        <p:grpSpPr>
          <a:xfrm>
            <a:off x="7386955" y="1592580"/>
            <a:ext cx="3971925" cy="4529455"/>
            <a:chOff x="7386955" y="1592580"/>
            <a:chExt cx="3971925" cy="4529455"/>
          </a:xfrm>
        </p:grpSpPr>
        <p:sp>
          <p:nvSpPr>
            <p:cNvPr id="43" name="object 43">
              <a:extLst>
                <a:ext uri="{FF2B5EF4-FFF2-40B4-BE49-F238E27FC236}">
                  <a16:creationId xmlns:a16="http://schemas.microsoft.com/office/drawing/2014/main" id="{680B7804-6DDF-42B2-677E-DED7A80A8489}"/>
                </a:ext>
              </a:extLst>
            </p:cNvPr>
            <p:cNvSpPr/>
            <p:nvPr/>
          </p:nvSpPr>
          <p:spPr>
            <a:xfrm>
              <a:off x="7386955" y="1592579"/>
              <a:ext cx="3225165" cy="4529455"/>
            </a:xfrm>
            <a:custGeom>
              <a:avLst/>
              <a:gdLst/>
              <a:ahLst/>
              <a:cxnLst/>
              <a:rect l="l" t="t" r="r" b="b"/>
              <a:pathLst>
                <a:path w="3225165" h="4529455">
                  <a:moveTo>
                    <a:pt x="2083181" y="3396996"/>
                  </a:moveTo>
                  <a:lnTo>
                    <a:pt x="0" y="3396996"/>
                  </a:lnTo>
                  <a:lnTo>
                    <a:pt x="0" y="3849624"/>
                  </a:lnTo>
                  <a:lnTo>
                    <a:pt x="2083181" y="3849624"/>
                  </a:lnTo>
                  <a:lnTo>
                    <a:pt x="2083181" y="3396996"/>
                  </a:lnTo>
                  <a:close/>
                </a:path>
                <a:path w="3225165" h="4529455">
                  <a:moveTo>
                    <a:pt x="2438273" y="0"/>
                  </a:moveTo>
                  <a:lnTo>
                    <a:pt x="0" y="0"/>
                  </a:lnTo>
                  <a:lnTo>
                    <a:pt x="0" y="452628"/>
                  </a:lnTo>
                  <a:lnTo>
                    <a:pt x="2438273" y="452628"/>
                  </a:lnTo>
                  <a:lnTo>
                    <a:pt x="2438273" y="0"/>
                  </a:lnTo>
                  <a:close/>
                </a:path>
                <a:path w="3225165" h="4529455">
                  <a:moveTo>
                    <a:pt x="2831465" y="2717292"/>
                  </a:moveTo>
                  <a:lnTo>
                    <a:pt x="0" y="2717292"/>
                  </a:lnTo>
                  <a:lnTo>
                    <a:pt x="0" y="3169920"/>
                  </a:lnTo>
                  <a:lnTo>
                    <a:pt x="2831465" y="3169920"/>
                  </a:lnTo>
                  <a:lnTo>
                    <a:pt x="2831465" y="2717292"/>
                  </a:lnTo>
                  <a:close/>
                </a:path>
                <a:path w="3225165" h="4529455">
                  <a:moveTo>
                    <a:pt x="2988437" y="4076700"/>
                  </a:moveTo>
                  <a:lnTo>
                    <a:pt x="0" y="4076700"/>
                  </a:lnTo>
                  <a:lnTo>
                    <a:pt x="0" y="4529328"/>
                  </a:lnTo>
                  <a:lnTo>
                    <a:pt x="2988437" y="4529328"/>
                  </a:lnTo>
                  <a:lnTo>
                    <a:pt x="2988437" y="4076700"/>
                  </a:lnTo>
                  <a:close/>
                </a:path>
                <a:path w="3225165" h="4529455">
                  <a:moveTo>
                    <a:pt x="3028061" y="679704"/>
                  </a:moveTo>
                  <a:lnTo>
                    <a:pt x="0" y="679704"/>
                  </a:lnTo>
                  <a:lnTo>
                    <a:pt x="0" y="1132332"/>
                  </a:lnTo>
                  <a:lnTo>
                    <a:pt x="3028061" y="1132332"/>
                  </a:lnTo>
                  <a:lnTo>
                    <a:pt x="3028061" y="679704"/>
                  </a:lnTo>
                  <a:close/>
                </a:path>
                <a:path w="3225165" h="4529455">
                  <a:moveTo>
                    <a:pt x="3224657" y="1359408"/>
                  </a:moveTo>
                  <a:lnTo>
                    <a:pt x="0" y="1359408"/>
                  </a:lnTo>
                  <a:lnTo>
                    <a:pt x="0" y="1812036"/>
                  </a:lnTo>
                  <a:lnTo>
                    <a:pt x="3224657" y="1812036"/>
                  </a:lnTo>
                  <a:lnTo>
                    <a:pt x="3224657" y="1359408"/>
                  </a:lnTo>
                  <a:close/>
                </a:path>
              </a:pathLst>
            </a:custGeom>
            <a:solidFill>
              <a:srgbClr val="7995AC"/>
            </a:solidFill>
          </p:spPr>
          <p:txBody>
            <a:bodyPr wrap="square" lIns="0" tIns="0" rIns="0" bIns="0" rtlCol="0"/>
            <a:lstStyle/>
            <a:p>
              <a:endParaRPr/>
            </a:p>
          </p:txBody>
        </p:sp>
        <p:sp>
          <p:nvSpPr>
            <p:cNvPr id="44" name="object 44">
              <a:extLst>
                <a:ext uri="{FF2B5EF4-FFF2-40B4-BE49-F238E27FC236}">
                  <a16:creationId xmlns:a16="http://schemas.microsoft.com/office/drawing/2014/main" id="{B0256699-9890-E67B-92A5-775C52EC3DFB}"/>
                </a:ext>
              </a:extLst>
            </p:cNvPr>
            <p:cNvSpPr/>
            <p:nvPr/>
          </p:nvSpPr>
          <p:spPr>
            <a:xfrm>
              <a:off x="9470136" y="1592579"/>
              <a:ext cx="1809114" cy="4529455"/>
            </a:xfrm>
            <a:custGeom>
              <a:avLst/>
              <a:gdLst/>
              <a:ahLst/>
              <a:cxnLst/>
              <a:rect l="l" t="t" r="r" b="b"/>
              <a:pathLst>
                <a:path w="1809115" h="4529455">
                  <a:moveTo>
                    <a:pt x="1572768" y="3396996"/>
                  </a:moveTo>
                  <a:lnTo>
                    <a:pt x="0" y="3396996"/>
                  </a:lnTo>
                  <a:lnTo>
                    <a:pt x="0" y="3849624"/>
                  </a:lnTo>
                  <a:lnTo>
                    <a:pt x="1572768" y="3849624"/>
                  </a:lnTo>
                  <a:lnTo>
                    <a:pt x="1572768" y="3396996"/>
                  </a:lnTo>
                  <a:close/>
                </a:path>
                <a:path w="1809115" h="4529455">
                  <a:moveTo>
                    <a:pt x="1769364" y="2717292"/>
                  </a:moveTo>
                  <a:lnTo>
                    <a:pt x="748284" y="2717292"/>
                  </a:lnTo>
                  <a:lnTo>
                    <a:pt x="748284" y="3169920"/>
                  </a:lnTo>
                  <a:lnTo>
                    <a:pt x="1769364" y="3169920"/>
                  </a:lnTo>
                  <a:lnTo>
                    <a:pt x="1769364" y="2717292"/>
                  </a:lnTo>
                  <a:close/>
                </a:path>
                <a:path w="1809115" h="4529455">
                  <a:moveTo>
                    <a:pt x="1769364" y="0"/>
                  </a:moveTo>
                  <a:lnTo>
                    <a:pt x="355092" y="0"/>
                  </a:lnTo>
                  <a:lnTo>
                    <a:pt x="355092" y="452628"/>
                  </a:lnTo>
                  <a:lnTo>
                    <a:pt x="1769364" y="452628"/>
                  </a:lnTo>
                  <a:lnTo>
                    <a:pt x="1769364" y="0"/>
                  </a:lnTo>
                  <a:close/>
                </a:path>
                <a:path w="1809115" h="4529455">
                  <a:moveTo>
                    <a:pt x="1808988" y="4076700"/>
                  </a:moveTo>
                  <a:lnTo>
                    <a:pt x="905256" y="4076700"/>
                  </a:lnTo>
                  <a:lnTo>
                    <a:pt x="905256" y="4529328"/>
                  </a:lnTo>
                  <a:lnTo>
                    <a:pt x="1808988" y="4529328"/>
                  </a:lnTo>
                  <a:lnTo>
                    <a:pt x="1808988" y="4076700"/>
                  </a:lnTo>
                  <a:close/>
                </a:path>
                <a:path w="1809115" h="4529455">
                  <a:moveTo>
                    <a:pt x="1808988" y="1359408"/>
                  </a:moveTo>
                  <a:lnTo>
                    <a:pt x="1141476" y="1359408"/>
                  </a:lnTo>
                  <a:lnTo>
                    <a:pt x="1141476" y="1812036"/>
                  </a:lnTo>
                  <a:lnTo>
                    <a:pt x="1808988" y="1812036"/>
                  </a:lnTo>
                  <a:lnTo>
                    <a:pt x="1808988" y="1359408"/>
                  </a:lnTo>
                  <a:close/>
                </a:path>
                <a:path w="1809115" h="4529455">
                  <a:moveTo>
                    <a:pt x="1808988" y="679704"/>
                  </a:moveTo>
                  <a:lnTo>
                    <a:pt x="944880" y="679704"/>
                  </a:lnTo>
                  <a:lnTo>
                    <a:pt x="944880" y="1132332"/>
                  </a:lnTo>
                  <a:lnTo>
                    <a:pt x="1808988" y="1132332"/>
                  </a:lnTo>
                  <a:lnTo>
                    <a:pt x="1808988" y="679704"/>
                  </a:lnTo>
                  <a:close/>
                </a:path>
              </a:pathLst>
            </a:custGeom>
            <a:solidFill>
              <a:srgbClr val="93B6D2"/>
            </a:solidFill>
          </p:spPr>
          <p:txBody>
            <a:bodyPr wrap="square" lIns="0" tIns="0" rIns="0" bIns="0" rtlCol="0"/>
            <a:lstStyle/>
            <a:p>
              <a:endParaRPr/>
            </a:p>
          </p:txBody>
        </p:sp>
        <p:sp>
          <p:nvSpPr>
            <p:cNvPr id="45" name="object 45">
              <a:extLst>
                <a:ext uri="{FF2B5EF4-FFF2-40B4-BE49-F238E27FC236}">
                  <a16:creationId xmlns:a16="http://schemas.microsoft.com/office/drawing/2014/main" id="{26E3F4F6-BDAA-AC25-7DA8-DE0EAAB47AE2}"/>
                </a:ext>
              </a:extLst>
            </p:cNvPr>
            <p:cNvSpPr/>
            <p:nvPr/>
          </p:nvSpPr>
          <p:spPr>
            <a:xfrm>
              <a:off x="11042905" y="1592579"/>
              <a:ext cx="315595" cy="4529455"/>
            </a:xfrm>
            <a:custGeom>
              <a:avLst/>
              <a:gdLst/>
              <a:ahLst/>
              <a:cxnLst/>
              <a:rect l="l" t="t" r="r" b="b"/>
              <a:pathLst>
                <a:path w="315595" h="4529455">
                  <a:moveTo>
                    <a:pt x="275844" y="4076700"/>
                  </a:moveTo>
                  <a:lnTo>
                    <a:pt x="236220" y="4076700"/>
                  </a:lnTo>
                  <a:lnTo>
                    <a:pt x="236220" y="4529328"/>
                  </a:lnTo>
                  <a:lnTo>
                    <a:pt x="275844" y="4529328"/>
                  </a:lnTo>
                  <a:lnTo>
                    <a:pt x="275844" y="4076700"/>
                  </a:lnTo>
                  <a:close/>
                </a:path>
                <a:path w="315595" h="4529455">
                  <a:moveTo>
                    <a:pt x="275844" y="3396996"/>
                  </a:moveTo>
                  <a:lnTo>
                    <a:pt x="0" y="3396996"/>
                  </a:lnTo>
                  <a:lnTo>
                    <a:pt x="0" y="3849624"/>
                  </a:lnTo>
                  <a:lnTo>
                    <a:pt x="275844" y="3849624"/>
                  </a:lnTo>
                  <a:lnTo>
                    <a:pt x="275844" y="3396996"/>
                  </a:lnTo>
                  <a:close/>
                </a:path>
                <a:path w="315595" h="4529455">
                  <a:moveTo>
                    <a:pt x="275844" y="2717292"/>
                  </a:moveTo>
                  <a:lnTo>
                    <a:pt x="196596" y="2717292"/>
                  </a:lnTo>
                  <a:lnTo>
                    <a:pt x="196596" y="3169920"/>
                  </a:lnTo>
                  <a:lnTo>
                    <a:pt x="275844" y="3169920"/>
                  </a:lnTo>
                  <a:lnTo>
                    <a:pt x="275844" y="2717292"/>
                  </a:lnTo>
                  <a:close/>
                </a:path>
                <a:path w="315595" h="4529455">
                  <a:moveTo>
                    <a:pt x="275844" y="1359408"/>
                  </a:moveTo>
                  <a:lnTo>
                    <a:pt x="236220" y="1359408"/>
                  </a:lnTo>
                  <a:lnTo>
                    <a:pt x="236220" y="1812036"/>
                  </a:lnTo>
                  <a:lnTo>
                    <a:pt x="275844" y="1812036"/>
                  </a:lnTo>
                  <a:lnTo>
                    <a:pt x="275844" y="1359408"/>
                  </a:lnTo>
                  <a:close/>
                </a:path>
                <a:path w="315595" h="4529455">
                  <a:moveTo>
                    <a:pt x="275844" y="679704"/>
                  </a:moveTo>
                  <a:lnTo>
                    <a:pt x="236220" y="679704"/>
                  </a:lnTo>
                  <a:lnTo>
                    <a:pt x="236220" y="1132332"/>
                  </a:lnTo>
                  <a:lnTo>
                    <a:pt x="275844" y="1132332"/>
                  </a:lnTo>
                  <a:lnTo>
                    <a:pt x="275844" y="679704"/>
                  </a:lnTo>
                  <a:close/>
                </a:path>
                <a:path w="315595" h="4529455">
                  <a:moveTo>
                    <a:pt x="315468" y="0"/>
                  </a:moveTo>
                  <a:lnTo>
                    <a:pt x="196596" y="0"/>
                  </a:lnTo>
                  <a:lnTo>
                    <a:pt x="196596" y="452628"/>
                  </a:lnTo>
                  <a:lnTo>
                    <a:pt x="315468" y="452628"/>
                  </a:lnTo>
                  <a:lnTo>
                    <a:pt x="315468" y="0"/>
                  </a:lnTo>
                  <a:close/>
                </a:path>
              </a:pathLst>
            </a:custGeom>
            <a:solidFill>
              <a:srgbClr val="EBB391"/>
            </a:solidFill>
          </p:spPr>
          <p:txBody>
            <a:bodyPr wrap="square" lIns="0" tIns="0" rIns="0" bIns="0" rtlCol="0"/>
            <a:lstStyle/>
            <a:p>
              <a:endParaRPr/>
            </a:p>
          </p:txBody>
        </p:sp>
      </p:grpSp>
      <p:sp>
        <p:nvSpPr>
          <p:cNvPr id="46" name="object 46">
            <a:extLst>
              <a:ext uri="{FF2B5EF4-FFF2-40B4-BE49-F238E27FC236}">
                <a16:creationId xmlns:a16="http://schemas.microsoft.com/office/drawing/2014/main" id="{5D566E2D-7B7E-1D76-C61B-85ED807E87FE}"/>
              </a:ext>
            </a:extLst>
          </p:cNvPr>
          <p:cNvSpPr txBox="1"/>
          <p:nvPr/>
        </p:nvSpPr>
        <p:spPr>
          <a:xfrm>
            <a:off x="6705345" y="1724659"/>
            <a:ext cx="58864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585858"/>
                </a:solidFill>
                <a:latin typeface="Calibri"/>
                <a:cs typeface="Calibri"/>
              </a:rPr>
              <a:t>ΜΙΚΡΗ</a:t>
            </a:r>
            <a:r>
              <a:rPr sz="900" spc="-10" dirty="0">
                <a:solidFill>
                  <a:srgbClr val="585858"/>
                </a:solidFill>
                <a:latin typeface="Calibri"/>
                <a:cs typeface="Calibri"/>
              </a:rPr>
              <a:t> </a:t>
            </a:r>
            <a:r>
              <a:rPr sz="900" dirty="0">
                <a:solidFill>
                  <a:srgbClr val="585858"/>
                </a:solidFill>
                <a:latin typeface="Calibri"/>
                <a:cs typeface="Calibri"/>
              </a:rPr>
              <a:t>[1-</a:t>
            </a:r>
            <a:r>
              <a:rPr sz="900" spc="-25" dirty="0">
                <a:solidFill>
                  <a:srgbClr val="585858"/>
                </a:solidFill>
                <a:latin typeface="Calibri"/>
                <a:cs typeface="Calibri"/>
              </a:rPr>
              <a:t>9]</a:t>
            </a:r>
            <a:endParaRPr sz="900">
              <a:latin typeface="Calibri"/>
              <a:cs typeface="Calibri"/>
            </a:endParaRPr>
          </a:p>
        </p:txBody>
      </p:sp>
      <p:sp>
        <p:nvSpPr>
          <p:cNvPr id="47" name="object 47">
            <a:extLst>
              <a:ext uri="{FF2B5EF4-FFF2-40B4-BE49-F238E27FC236}">
                <a16:creationId xmlns:a16="http://schemas.microsoft.com/office/drawing/2014/main" id="{0C963DF0-732C-4C4C-5D6D-7B5EAFD65620}"/>
              </a:ext>
            </a:extLst>
          </p:cNvPr>
          <p:cNvSpPr txBox="1"/>
          <p:nvPr/>
        </p:nvSpPr>
        <p:spPr>
          <a:xfrm>
            <a:off x="6538341" y="2404364"/>
            <a:ext cx="75565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585858"/>
                </a:solidFill>
                <a:latin typeface="Calibri"/>
                <a:cs typeface="Calibri"/>
              </a:rPr>
              <a:t>ΜΕΣΑΙΑ</a:t>
            </a:r>
            <a:r>
              <a:rPr sz="900" spc="-30" dirty="0">
                <a:solidFill>
                  <a:srgbClr val="585858"/>
                </a:solidFill>
                <a:latin typeface="Calibri"/>
                <a:cs typeface="Calibri"/>
              </a:rPr>
              <a:t> </a:t>
            </a:r>
            <a:r>
              <a:rPr sz="900" dirty="0">
                <a:solidFill>
                  <a:srgbClr val="585858"/>
                </a:solidFill>
                <a:latin typeface="Calibri"/>
                <a:cs typeface="Calibri"/>
              </a:rPr>
              <a:t>[10-</a:t>
            </a:r>
            <a:r>
              <a:rPr sz="900" spc="-25" dirty="0">
                <a:solidFill>
                  <a:srgbClr val="585858"/>
                </a:solidFill>
                <a:latin typeface="Calibri"/>
                <a:cs typeface="Calibri"/>
              </a:rPr>
              <a:t>49]</a:t>
            </a:r>
            <a:endParaRPr sz="900">
              <a:latin typeface="Calibri"/>
              <a:cs typeface="Calibri"/>
            </a:endParaRPr>
          </a:p>
        </p:txBody>
      </p:sp>
      <p:sp>
        <p:nvSpPr>
          <p:cNvPr id="48" name="object 48">
            <a:extLst>
              <a:ext uri="{FF2B5EF4-FFF2-40B4-BE49-F238E27FC236}">
                <a16:creationId xmlns:a16="http://schemas.microsoft.com/office/drawing/2014/main" id="{A5417B0B-0427-D39B-0E7E-4D0AA0BAA85C}"/>
              </a:ext>
            </a:extLst>
          </p:cNvPr>
          <p:cNvSpPr txBox="1"/>
          <p:nvPr/>
        </p:nvSpPr>
        <p:spPr>
          <a:xfrm>
            <a:off x="6595618" y="3083814"/>
            <a:ext cx="69786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585858"/>
                </a:solidFill>
                <a:latin typeface="Calibri"/>
                <a:cs typeface="Calibri"/>
              </a:rPr>
              <a:t>ΜΕΓΑΛΗ</a:t>
            </a:r>
            <a:r>
              <a:rPr sz="900" spc="-40" dirty="0">
                <a:solidFill>
                  <a:srgbClr val="585858"/>
                </a:solidFill>
                <a:latin typeface="Calibri"/>
                <a:cs typeface="Calibri"/>
              </a:rPr>
              <a:t> </a:t>
            </a:r>
            <a:r>
              <a:rPr sz="900" spc="-10" dirty="0">
                <a:solidFill>
                  <a:srgbClr val="585858"/>
                </a:solidFill>
                <a:latin typeface="Calibri"/>
                <a:cs typeface="Calibri"/>
              </a:rPr>
              <a:t>[50+]</a:t>
            </a:r>
            <a:endParaRPr sz="900">
              <a:latin typeface="Calibri"/>
              <a:cs typeface="Calibri"/>
            </a:endParaRPr>
          </a:p>
        </p:txBody>
      </p:sp>
      <p:sp>
        <p:nvSpPr>
          <p:cNvPr id="49" name="object 49">
            <a:extLst>
              <a:ext uri="{FF2B5EF4-FFF2-40B4-BE49-F238E27FC236}">
                <a16:creationId xmlns:a16="http://schemas.microsoft.com/office/drawing/2014/main" id="{398D66B2-7C68-0415-948D-D3809888D119}"/>
              </a:ext>
            </a:extLst>
          </p:cNvPr>
          <p:cNvSpPr txBox="1"/>
          <p:nvPr/>
        </p:nvSpPr>
        <p:spPr>
          <a:xfrm>
            <a:off x="6864984" y="3804792"/>
            <a:ext cx="417830" cy="114300"/>
          </a:xfrm>
          <a:prstGeom prst="rect">
            <a:avLst/>
          </a:prstGeom>
        </p:spPr>
        <p:txBody>
          <a:bodyPr vert="horz" wrap="square" lIns="0" tIns="0" rIns="0" bIns="0" rtlCol="0">
            <a:spAutoFit/>
          </a:bodyPr>
          <a:lstStyle/>
          <a:p>
            <a:pPr>
              <a:lnSpc>
                <a:spcPts val="855"/>
              </a:lnSpc>
            </a:pPr>
            <a:r>
              <a:rPr sz="900" spc="-10" dirty="0">
                <a:solidFill>
                  <a:srgbClr val="585858"/>
                </a:solidFill>
                <a:latin typeface="Calibri"/>
                <a:cs typeface="Calibri"/>
              </a:rPr>
              <a:t>Column2</a:t>
            </a:r>
            <a:endParaRPr sz="900">
              <a:latin typeface="Calibri"/>
              <a:cs typeface="Calibri"/>
            </a:endParaRPr>
          </a:p>
        </p:txBody>
      </p:sp>
      <p:sp>
        <p:nvSpPr>
          <p:cNvPr id="50" name="object 50">
            <a:extLst>
              <a:ext uri="{FF2B5EF4-FFF2-40B4-BE49-F238E27FC236}">
                <a16:creationId xmlns:a16="http://schemas.microsoft.com/office/drawing/2014/main" id="{84C3B1B1-B517-8121-FBB8-1A056A824DD4}"/>
              </a:ext>
            </a:extLst>
          </p:cNvPr>
          <p:cNvSpPr txBox="1"/>
          <p:nvPr/>
        </p:nvSpPr>
        <p:spPr>
          <a:xfrm>
            <a:off x="6803897" y="4442841"/>
            <a:ext cx="49085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585858"/>
                </a:solidFill>
                <a:latin typeface="Calibri"/>
                <a:cs typeface="Calibri"/>
              </a:rPr>
              <a:t>ΕΜΠΟΡΙΟ</a:t>
            </a:r>
            <a:endParaRPr sz="900">
              <a:latin typeface="Calibri"/>
              <a:cs typeface="Calibri"/>
            </a:endParaRPr>
          </a:p>
        </p:txBody>
      </p:sp>
      <p:sp>
        <p:nvSpPr>
          <p:cNvPr id="51" name="object 51">
            <a:extLst>
              <a:ext uri="{FF2B5EF4-FFF2-40B4-BE49-F238E27FC236}">
                <a16:creationId xmlns:a16="http://schemas.microsoft.com/office/drawing/2014/main" id="{EFF5EB2A-803B-13B7-E935-C938EB4BF8B1}"/>
              </a:ext>
            </a:extLst>
          </p:cNvPr>
          <p:cNvSpPr txBox="1"/>
          <p:nvPr/>
        </p:nvSpPr>
        <p:spPr>
          <a:xfrm>
            <a:off x="6638670" y="5122545"/>
            <a:ext cx="655320"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585858"/>
                </a:solidFill>
                <a:latin typeface="Calibri"/>
                <a:cs typeface="Calibri"/>
              </a:rPr>
              <a:t>ΒΙΟΜΗΧΑΝΙΑ</a:t>
            </a:r>
            <a:endParaRPr sz="900">
              <a:latin typeface="Calibri"/>
              <a:cs typeface="Calibri"/>
            </a:endParaRPr>
          </a:p>
        </p:txBody>
      </p:sp>
      <p:sp>
        <p:nvSpPr>
          <p:cNvPr id="52" name="object 52">
            <a:extLst>
              <a:ext uri="{FF2B5EF4-FFF2-40B4-BE49-F238E27FC236}">
                <a16:creationId xmlns:a16="http://schemas.microsoft.com/office/drawing/2014/main" id="{ED3FEE27-741E-98D8-1F9A-76B85F0781BC}"/>
              </a:ext>
            </a:extLst>
          </p:cNvPr>
          <p:cNvSpPr txBox="1"/>
          <p:nvPr/>
        </p:nvSpPr>
        <p:spPr>
          <a:xfrm>
            <a:off x="6764781" y="5801969"/>
            <a:ext cx="53022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585858"/>
                </a:solidFill>
                <a:latin typeface="Calibri"/>
                <a:cs typeface="Calibri"/>
              </a:rPr>
              <a:t>ΥΠΗΡΕΣΙΕΣ</a:t>
            </a:r>
            <a:endParaRPr sz="900">
              <a:latin typeface="Calibri"/>
              <a:cs typeface="Calibri"/>
            </a:endParaRPr>
          </a:p>
        </p:txBody>
      </p:sp>
      <p:grpSp>
        <p:nvGrpSpPr>
          <p:cNvPr id="53" name="object 53">
            <a:extLst>
              <a:ext uri="{FF2B5EF4-FFF2-40B4-BE49-F238E27FC236}">
                <a16:creationId xmlns:a16="http://schemas.microsoft.com/office/drawing/2014/main" id="{4B5C578B-A02B-1DC8-97BE-55E8B9858DD5}"/>
              </a:ext>
            </a:extLst>
          </p:cNvPr>
          <p:cNvGrpSpPr/>
          <p:nvPr/>
        </p:nvGrpSpPr>
        <p:grpSpPr>
          <a:xfrm>
            <a:off x="6147244" y="1292390"/>
            <a:ext cx="5633085" cy="5049520"/>
            <a:chOff x="6147244" y="1292390"/>
            <a:chExt cx="5633085" cy="5049520"/>
          </a:xfrm>
        </p:grpSpPr>
        <p:sp>
          <p:nvSpPr>
            <p:cNvPr id="54" name="object 54">
              <a:extLst>
                <a:ext uri="{FF2B5EF4-FFF2-40B4-BE49-F238E27FC236}">
                  <a16:creationId xmlns:a16="http://schemas.microsoft.com/office/drawing/2014/main" id="{1453119C-966C-7A35-017E-A2D59520BC91}"/>
                </a:ext>
              </a:extLst>
            </p:cNvPr>
            <p:cNvSpPr/>
            <p:nvPr/>
          </p:nvSpPr>
          <p:spPr>
            <a:xfrm>
              <a:off x="6152007" y="1297152"/>
              <a:ext cx="5623560" cy="5039995"/>
            </a:xfrm>
            <a:custGeom>
              <a:avLst/>
              <a:gdLst/>
              <a:ahLst/>
              <a:cxnLst/>
              <a:rect l="l" t="t" r="r" b="b"/>
              <a:pathLst>
                <a:path w="5623559" h="5039995">
                  <a:moveTo>
                    <a:pt x="0" y="5039995"/>
                  </a:moveTo>
                  <a:lnTo>
                    <a:pt x="5623433" y="5039995"/>
                  </a:lnTo>
                  <a:lnTo>
                    <a:pt x="5623433" y="0"/>
                  </a:lnTo>
                  <a:lnTo>
                    <a:pt x="0" y="0"/>
                  </a:lnTo>
                  <a:lnTo>
                    <a:pt x="0" y="5039995"/>
                  </a:lnTo>
                  <a:close/>
                </a:path>
              </a:pathLst>
            </a:custGeom>
            <a:ln w="9525">
              <a:solidFill>
                <a:srgbClr val="D9D9D9"/>
              </a:solidFill>
            </a:ln>
          </p:spPr>
          <p:txBody>
            <a:bodyPr wrap="square" lIns="0" tIns="0" rIns="0" bIns="0" rtlCol="0"/>
            <a:lstStyle/>
            <a:p>
              <a:endParaRPr/>
            </a:p>
          </p:txBody>
        </p:sp>
        <p:sp>
          <p:nvSpPr>
            <p:cNvPr id="55" name="object 55">
              <a:extLst>
                <a:ext uri="{FF2B5EF4-FFF2-40B4-BE49-F238E27FC236}">
                  <a16:creationId xmlns:a16="http://schemas.microsoft.com/office/drawing/2014/main" id="{1AFA8B43-9BDC-7C56-E749-80DE0BC518BB}"/>
                </a:ext>
              </a:extLst>
            </p:cNvPr>
            <p:cNvSpPr/>
            <p:nvPr/>
          </p:nvSpPr>
          <p:spPr>
            <a:xfrm>
              <a:off x="6748272" y="3812920"/>
              <a:ext cx="589915" cy="224154"/>
            </a:xfrm>
            <a:custGeom>
              <a:avLst/>
              <a:gdLst/>
              <a:ahLst/>
              <a:cxnLst/>
              <a:rect l="l" t="t" r="r" b="b"/>
              <a:pathLst>
                <a:path w="589915" h="224154">
                  <a:moveTo>
                    <a:pt x="589508" y="0"/>
                  </a:moveTo>
                  <a:lnTo>
                    <a:pt x="0" y="0"/>
                  </a:lnTo>
                  <a:lnTo>
                    <a:pt x="0" y="223773"/>
                  </a:lnTo>
                  <a:lnTo>
                    <a:pt x="589508" y="223773"/>
                  </a:lnTo>
                  <a:lnTo>
                    <a:pt x="589508" y="0"/>
                  </a:lnTo>
                  <a:close/>
                </a:path>
              </a:pathLst>
            </a:custGeom>
            <a:solidFill>
              <a:srgbClr val="FFFFFF"/>
            </a:solidFill>
          </p:spPr>
          <p:txBody>
            <a:bodyPr wrap="square" lIns="0" tIns="0" rIns="0" bIns="0" rtlCol="0"/>
            <a:lstStyle/>
            <a:p>
              <a:endParaRPr/>
            </a:p>
          </p:txBody>
        </p:sp>
      </p:grpSp>
      <p:sp>
        <p:nvSpPr>
          <p:cNvPr id="56" name="object 56">
            <a:extLst>
              <a:ext uri="{FF2B5EF4-FFF2-40B4-BE49-F238E27FC236}">
                <a16:creationId xmlns:a16="http://schemas.microsoft.com/office/drawing/2014/main" id="{63CE5A07-41D9-4C71-4F30-BE13B3C2C0BB}"/>
              </a:ext>
            </a:extLst>
          </p:cNvPr>
          <p:cNvSpPr txBox="1"/>
          <p:nvPr/>
        </p:nvSpPr>
        <p:spPr>
          <a:xfrm>
            <a:off x="6193535" y="2080993"/>
            <a:ext cx="127635" cy="1001394"/>
          </a:xfrm>
          <a:prstGeom prst="rect">
            <a:avLst/>
          </a:prstGeom>
        </p:spPr>
        <p:txBody>
          <a:bodyPr vert="vert270" wrap="square" lIns="0" tIns="0" rIns="0" bIns="0" rtlCol="0">
            <a:spAutoFit/>
          </a:bodyPr>
          <a:lstStyle/>
          <a:p>
            <a:pPr marL="12700">
              <a:lnSpc>
                <a:spcPts val="865"/>
              </a:lnSpc>
            </a:pPr>
            <a:r>
              <a:rPr sz="800" dirty="0">
                <a:solidFill>
                  <a:srgbClr val="404040"/>
                </a:solidFill>
                <a:latin typeface="Calibri"/>
                <a:cs typeface="Calibri"/>
              </a:rPr>
              <a:t>ΜΕΓΕΘΟΣ</a:t>
            </a:r>
            <a:r>
              <a:rPr sz="800" spc="-20" dirty="0">
                <a:solidFill>
                  <a:srgbClr val="404040"/>
                </a:solidFill>
                <a:latin typeface="Calibri"/>
                <a:cs typeface="Calibri"/>
              </a:rPr>
              <a:t> </a:t>
            </a:r>
            <a:r>
              <a:rPr sz="800" spc="-10" dirty="0">
                <a:solidFill>
                  <a:srgbClr val="404040"/>
                </a:solidFill>
                <a:latin typeface="Calibri"/>
                <a:cs typeface="Calibri"/>
              </a:rPr>
              <a:t>ΕΠΙΧΕΙΡΗΣΗΣ</a:t>
            </a:r>
            <a:endParaRPr sz="800">
              <a:latin typeface="Calibri"/>
              <a:cs typeface="Calibri"/>
            </a:endParaRPr>
          </a:p>
        </p:txBody>
      </p:sp>
      <p:sp>
        <p:nvSpPr>
          <p:cNvPr id="57" name="object 57">
            <a:extLst>
              <a:ext uri="{FF2B5EF4-FFF2-40B4-BE49-F238E27FC236}">
                <a16:creationId xmlns:a16="http://schemas.microsoft.com/office/drawing/2014/main" id="{C03ED705-75E4-88A8-7B19-C4EED8BEAC9E}"/>
              </a:ext>
            </a:extLst>
          </p:cNvPr>
          <p:cNvSpPr txBox="1"/>
          <p:nvPr/>
        </p:nvSpPr>
        <p:spPr>
          <a:xfrm>
            <a:off x="6193535" y="4484045"/>
            <a:ext cx="127635" cy="1259840"/>
          </a:xfrm>
          <a:prstGeom prst="rect">
            <a:avLst/>
          </a:prstGeom>
        </p:spPr>
        <p:txBody>
          <a:bodyPr vert="vert270" wrap="square" lIns="0" tIns="0" rIns="0" bIns="0" rtlCol="0">
            <a:spAutoFit/>
          </a:bodyPr>
          <a:lstStyle/>
          <a:p>
            <a:pPr marL="12700">
              <a:lnSpc>
                <a:spcPts val="865"/>
              </a:lnSpc>
            </a:pPr>
            <a:r>
              <a:rPr sz="800" dirty="0">
                <a:solidFill>
                  <a:srgbClr val="404040"/>
                </a:solidFill>
                <a:latin typeface="Calibri"/>
                <a:cs typeface="Calibri"/>
              </a:rPr>
              <a:t>ΤΟΜΕΑΣ</a:t>
            </a:r>
            <a:r>
              <a:rPr sz="800" spc="-30" dirty="0">
                <a:solidFill>
                  <a:srgbClr val="404040"/>
                </a:solidFill>
                <a:latin typeface="Calibri"/>
                <a:cs typeface="Calibri"/>
              </a:rPr>
              <a:t> </a:t>
            </a:r>
            <a:r>
              <a:rPr sz="800" spc="-10" dirty="0">
                <a:solidFill>
                  <a:srgbClr val="404040"/>
                </a:solidFill>
                <a:latin typeface="Calibri"/>
                <a:cs typeface="Calibri"/>
              </a:rPr>
              <a:t>ΔΡΑΣΤΗΡΙΟΠΟΙΗΣΗΣ</a:t>
            </a:r>
            <a:endParaRPr sz="800">
              <a:latin typeface="Calibri"/>
              <a:cs typeface="Calibri"/>
            </a:endParaRPr>
          </a:p>
        </p:txBody>
      </p:sp>
      <p:graphicFrame>
        <p:nvGraphicFramePr>
          <p:cNvPr id="58" name="object 58">
            <a:extLst>
              <a:ext uri="{FF2B5EF4-FFF2-40B4-BE49-F238E27FC236}">
                <a16:creationId xmlns:a16="http://schemas.microsoft.com/office/drawing/2014/main" id="{370070C0-285D-4222-69FC-B7ABAB78B4C0}"/>
              </a:ext>
            </a:extLst>
          </p:cNvPr>
          <p:cNvGraphicFramePr>
            <a:graphicFrameLocks noGrp="1"/>
          </p:cNvGraphicFramePr>
          <p:nvPr/>
        </p:nvGraphicFramePr>
        <p:xfrm>
          <a:off x="7386955" y="1292390"/>
          <a:ext cx="4389120" cy="4932044"/>
        </p:xfrm>
        <a:graphic>
          <a:graphicData uri="http://schemas.openxmlformats.org/drawingml/2006/table">
            <a:tbl>
              <a:tblPr firstRow="1" bandRow="1">
                <a:tableStyleId>{2D5ABB26-0587-4C30-8999-92F81FD0307C}</a:tableStyleId>
              </a:tblPr>
              <a:tblGrid>
                <a:gridCol w="4324985">
                  <a:extLst>
                    <a:ext uri="{9D8B030D-6E8A-4147-A177-3AD203B41FA5}">
                      <a16:colId xmlns:a16="http://schemas.microsoft.com/office/drawing/2014/main" val="20000"/>
                    </a:ext>
                  </a:extLst>
                </a:gridCol>
                <a:gridCol w="64135">
                  <a:extLst>
                    <a:ext uri="{9D8B030D-6E8A-4147-A177-3AD203B41FA5}">
                      <a16:colId xmlns:a16="http://schemas.microsoft.com/office/drawing/2014/main" val="20001"/>
                    </a:ext>
                  </a:extLst>
                </a:gridCol>
              </a:tblGrid>
              <a:tr h="182245">
                <a:tc>
                  <a:txBody>
                    <a:bodyPr/>
                    <a:lstStyle/>
                    <a:p>
                      <a:pPr marR="6350" algn="r">
                        <a:lnSpc>
                          <a:spcPct val="100000"/>
                        </a:lnSpc>
                        <a:spcBef>
                          <a:spcPts val="95"/>
                        </a:spcBef>
                      </a:pPr>
                      <a:r>
                        <a:rPr sz="1000" i="1" spc="-20" dirty="0">
                          <a:solidFill>
                            <a:srgbClr val="404040"/>
                          </a:solidFill>
                          <a:latin typeface="Calibri"/>
                          <a:cs typeface="Calibri"/>
                        </a:rPr>
                        <a:t>Μ.Ο.</a:t>
                      </a:r>
                      <a:endParaRPr sz="1000">
                        <a:latin typeface="Calibri"/>
                        <a:cs typeface="Calibri"/>
                      </a:endParaRPr>
                    </a:p>
                  </a:txBody>
                  <a:tcPr marL="0" marR="0" marT="12065" marB="0">
                    <a:lnB w="9525">
                      <a:solidFill>
                        <a:srgbClr val="D9D9D9"/>
                      </a:solidFill>
                      <a:prstDash val="solid"/>
                    </a:lnB>
                  </a:tcPr>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0"/>
                  </a:ext>
                </a:extLst>
              </a:tr>
              <a:tr h="113030">
                <a:tc>
                  <a:txBody>
                    <a:bodyPr/>
                    <a:lstStyle/>
                    <a:p>
                      <a:pPr>
                        <a:lnSpc>
                          <a:spcPct val="100000"/>
                        </a:lnSpc>
                      </a:pPr>
                      <a:endParaRPr sz="600">
                        <a:latin typeface="Times New Roman"/>
                        <a:cs typeface="Times New Roman"/>
                      </a:endParaRPr>
                    </a:p>
                  </a:txBody>
                  <a:tcPr marL="0" marR="0" marT="0" marB="0">
                    <a:lnT w="9525">
                      <a:solidFill>
                        <a:srgbClr val="D9D9D9"/>
                      </a:solidFill>
                      <a:prstDash val="solid"/>
                    </a:lnT>
                  </a:tcPr>
                </a:tc>
                <a:tc>
                  <a:txBody>
                    <a:bodyPr/>
                    <a:lstStyle/>
                    <a:p>
                      <a:pPr>
                        <a:lnSpc>
                          <a:spcPct val="100000"/>
                        </a:lnSpc>
                      </a:pPr>
                      <a:endParaRPr sz="600">
                        <a:latin typeface="Times New Roman"/>
                        <a:cs typeface="Times New Roman"/>
                      </a:endParaRPr>
                    </a:p>
                  </a:txBody>
                  <a:tcPr marL="0" marR="0" marT="0" marB="0"/>
                </a:tc>
                <a:extLst>
                  <a:ext uri="{0D108BD9-81ED-4DB2-BD59-A6C34878D82A}">
                    <a16:rowId xmlns:a16="http://schemas.microsoft.com/office/drawing/2014/main" val="10001"/>
                  </a:ext>
                </a:extLst>
              </a:tr>
              <a:tr h="452120">
                <a:tc>
                  <a:txBody>
                    <a:bodyPr/>
                    <a:lstStyle/>
                    <a:p>
                      <a:pPr>
                        <a:lnSpc>
                          <a:spcPct val="100000"/>
                        </a:lnSpc>
                        <a:spcBef>
                          <a:spcPts val="45"/>
                        </a:spcBef>
                      </a:pPr>
                      <a:endParaRPr sz="900">
                        <a:latin typeface="Times New Roman"/>
                        <a:cs typeface="Times New Roman"/>
                      </a:endParaRPr>
                    </a:p>
                    <a:p>
                      <a:pPr marR="49530" algn="r">
                        <a:lnSpc>
                          <a:spcPct val="100000"/>
                        </a:lnSpc>
                        <a:spcBef>
                          <a:spcPts val="5"/>
                        </a:spcBef>
                        <a:tabLst>
                          <a:tab pos="1926589" algn="l"/>
                          <a:tab pos="2722245" algn="l"/>
                        </a:tabLst>
                      </a:pPr>
                      <a:r>
                        <a:rPr sz="1350" spc="-37" baseline="3086" dirty="0">
                          <a:solidFill>
                            <a:srgbClr val="F1F1F1"/>
                          </a:solidFill>
                          <a:latin typeface="Calibri"/>
                          <a:cs typeface="Calibri"/>
                        </a:rPr>
                        <a:t>62%</a:t>
                      </a:r>
                      <a:r>
                        <a:rPr sz="1350" baseline="3086" dirty="0">
                          <a:solidFill>
                            <a:srgbClr val="F1F1F1"/>
                          </a:solidFill>
                          <a:latin typeface="Calibri"/>
                          <a:cs typeface="Calibri"/>
                        </a:rPr>
                        <a:t>	</a:t>
                      </a:r>
                      <a:r>
                        <a:rPr sz="1350" spc="-37" baseline="3086" dirty="0">
                          <a:solidFill>
                            <a:srgbClr val="F1F1F1"/>
                          </a:solidFill>
                          <a:latin typeface="Calibri"/>
                          <a:cs typeface="Calibri"/>
                        </a:rPr>
                        <a:t>36%</a:t>
                      </a:r>
                      <a:r>
                        <a:rPr sz="1350" baseline="3086" dirty="0">
                          <a:solidFill>
                            <a:srgbClr val="F1F1F1"/>
                          </a:solidFill>
                          <a:latin typeface="Calibri"/>
                          <a:cs typeface="Calibri"/>
                        </a:rPr>
                        <a:t>	</a:t>
                      </a:r>
                      <a:r>
                        <a:rPr sz="1350" baseline="3086" dirty="0">
                          <a:solidFill>
                            <a:srgbClr val="404040"/>
                          </a:solidFill>
                          <a:latin typeface="Calibri"/>
                          <a:cs typeface="Calibri"/>
                        </a:rPr>
                        <a:t>3%</a:t>
                      </a:r>
                      <a:r>
                        <a:rPr sz="1350" spc="359" baseline="3086" dirty="0">
                          <a:solidFill>
                            <a:srgbClr val="404040"/>
                          </a:solidFill>
                          <a:latin typeface="Calibri"/>
                          <a:cs typeface="Calibri"/>
                        </a:rPr>
                        <a:t>  </a:t>
                      </a:r>
                      <a:r>
                        <a:rPr sz="1050" spc="-25" dirty="0">
                          <a:latin typeface="Calibri"/>
                          <a:cs typeface="Calibri"/>
                        </a:rPr>
                        <a:t>3.6</a:t>
                      </a:r>
                      <a:endParaRPr sz="1050">
                        <a:latin typeface="Calibri"/>
                        <a:cs typeface="Calibri"/>
                      </a:endParaRPr>
                    </a:p>
                  </a:txBody>
                  <a:tcPr marL="0" marR="0" marT="5715"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2"/>
                  </a:ext>
                </a:extLst>
              </a:tr>
              <a:tr h="113664">
                <a:tc>
                  <a:txBody>
                    <a:bodyPr/>
                    <a:lstStyle/>
                    <a:p>
                      <a:pPr>
                        <a:lnSpc>
                          <a:spcPct val="100000"/>
                        </a:lnSpc>
                      </a:pPr>
                      <a:endParaRPr sz="600">
                        <a:latin typeface="Times New Roman"/>
                        <a:cs typeface="Times New Roman"/>
                      </a:endParaRPr>
                    </a:p>
                  </a:txBody>
                  <a:tcPr marL="0" marR="0" marT="0" marB="0">
                    <a:lnB w="9525">
                      <a:solidFill>
                        <a:srgbClr val="D9D9D9"/>
                      </a:solidFill>
                      <a:prstDash val="solid"/>
                    </a:lnB>
                  </a:tcPr>
                </a:tc>
                <a:tc>
                  <a:txBody>
                    <a:bodyPr/>
                    <a:lstStyle/>
                    <a:p>
                      <a:pPr>
                        <a:lnSpc>
                          <a:spcPct val="100000"/>
                        </a:lnSpc>
                      </a:pPr>
                      <a:endParaRPr sz="600">
                        <a:latin typeface="Times New Roman"/>
                        <a:cs typeface="Times New Roman"/>
                      </a:endParaRPr>
                    </a:p>
                  </a:txBody>
                  <a:tcPr marL="0" marR="0" marT="0" marB="0"/>
                </a:tc>
                <a:extLst>
                  <a:ext uri="{0D108BD9-81ED-4DB2-BD59-A6C34878D82A}">
                    <a16:rowId xmlns:a16="http://schemas.microsoft.com/office/drawing/2014/main" val="10003"/>
                  </a:ext>
                </a:extLst>
              </a:tr>
              <a:tr h="112395">
                <a:tc>
                  <a:txBody>
                    <a:bodyPr/>
                    <a:lstStyle/>
                    <a:p>
                      <a:pPr>
                        <a:lnSpc>
                          <a:spcPct val="100000"/>
                        </a:lnSpc>
                      </a:pPr>
                      <a:endParaRPr sz="500">
                        <a:latin typeface="Times New Roman"/>
                        <a:cs typeface="Times New Roman"/>
                      </a:endParaRPr>
                    </a:p>
                  </a:txBody>
                  <a:tcPr marL="0" marR="0" marT="0" marB="0">
                    <a:lnT w="9525">
                      <a:solidFill>
                        <a:srgbClr val="D9D9D9"/>
                      </a:solidFill>
                      <a:prstDash val="solid"/>
                    </a:lnT>
                  </a:tcPr>
                </a:tc>
                <a:tc>
                  <a:txBody>
                    <a:bodyPr/>
                    <a:lstStyle/>
                    <a:p>
                      <a:pPr>
                        <a:lnSpc>
                          <a:spcPct val="100000"/>
                        </a:lnSpc>
                      </a:pPr>
                      <a:endParaRPr sz="500">
                        <a:latin typeface="Times New Roman"/>
                        <a:cs typeface="Times New Roman"/>
                      </a:endParaRPr>
                    </a:p>
                  </a:txBody>
                  <a:tcPr marL="0" marR="0" marT="0" marB="0"/>
                </a:tc>
                <a:extLst>
                  <a:ext uri="{0D108BD9-81ED-4DB2-BD59-A6C34878D82A}">
                    <a16:rowId xmlns:a16="http://schemas.microsoft.com/office/drawing/2014/main" val="10004"/>
                  </a:ext>
                </a:extLst>
              </a:tr>
              <a:tr h="452120">
                <a:tc>
                  <a:txBody>
                    <a:bodyPr/>
                    <a:lstStyle/>
                    <a:p>
                      <a:pPr>
                        <a:lnSpc>
                          <a:spcPct val="100000"/>
                        </a:lnSpc>
                        <a:spcBef>
                          <a:spcPts val="80"/>
                        </a:spcBef>
                      </a:pPr>
                      <a:endParaRPr sz="900">
                        <a:latin typeface="Times New Roman"/>
                        <a:cs typeface="Times New Roman"/>
                      </a:endParaRPr>
                    </a:p>
                    <a:p>
                      <a:pPr marR="48260" algn="r">
                        <a:lnSpc>
                          <a:spcPct val="100000"/>
                        </a:lnSpc>
                        <a:tabLst>
                          <a:tab pos="1946275" algn="l"/>
                          <a:tab pos="2427605" algn="l"/>
                        </a:tabLst>
                      </a:pPr>
                      <a:r>
                        <a:rPr sz="1350" spc="-37" baseline="6172" dirty="0">
                          <a:solidFill>
                            <a:srgbClr val="F1F1F1"/>
                          </a:solidFill>
                          <a:latin typeface="Calibri"/>
                          <a:cs typeface="Calibri"/>
                        </a:rPr>
                        <a:t>77%</a:t>
                      </a:r>
                      <a:r>
                        <a:rPr sz="1350" baseline="6172" dirty="0">
                          <a:solidFill>
                            <a:srgbClr val="F1F1F1"/>
                          </a:solidFill>
                          <a:latin typeface="Calibri"/>
                          <a:cs typeface="Calibri"/>
                        </a:rPr>
                        <a:t>	</a:t>
                      </a:r>
                      <a:r>
                        <a:rPr sz="1350" spc="-37" baseline="6172" dirty="0">
                          <a:solidFill>
                            <a:srgbClr val="F1F1F1"/>
                          </a:solidFill>
                          <a:latin typeface="Calibri"/>
                          <a:cs typeface="Calibri"/>
                        </a:rPr>
                        <a:t>22%</a:t>
                      </a:r>
                      <a:r>
                        <a:rPr sz="1350" baseline="6172" dirty="0">
                          <a:solidFill>
                            <a:srgbClr val="F1F1F1"/>
                          </a:solidFill>
                          <a:latin typeface="Calibri"/>
                          <a:cs typeface="Calibri"/>
                        </a:rPr>
                        <a:t>	</a:t>
                      </a:r>
                      <a:r>
                        <a:rPr sz="1350" baseline="6172" dirty="0">
                          <a:solidFill>
                            <a:srgbClr val="404040"/>
                          </a:solidFill>
                          <a:latin typeface="Calibri"/>
                          <a:cs typeface="Calibri"/>
                        </a:rPr>
                        <a:t>1%</a:t>
                      </a:r>
                      <a:r>
                        <a:rPr sz="1350" spc="352" baseline="6172" dirty="0">
                          <a:solidFill>
                            <a:srgbClr val="404040"/>
                          </a:solidFill>
                          <a:latin typeface="Calibri"/>
                          <a:cs typeface="Calibri"/>
                        </a:rPr>
                        <a:t>  </a:t>
                      </a:r>
                      <a:r>
                        <a:rPr sz="1050" b="1" u="sng" spc="-25" dirty="0">
                          <a:uFill>
                            <a:solidFill>
                              <a:srgbClr val="000000"/>
                            </a:solidFill>
                          </a:uFill>
                          <a:latin typeface="Calibri"/>
                          <a:cs typeface="Calibri"/>
                        </a:rPr>
                        <a:t>3.8</a:t>
                      </a:r>
                      <a:endParaRPr sz="1050">
                        <a:latin typeface="Calibri"/>
                        <a:cs typeface="Calibri"/>
                      </a:endParaRPr>
                    </a:p>
                  </a:txBody>
                  <a:tcPr marL="0" marR="0" marT="10160"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5"/>
                  </a:ext>
                </a:extLst>
              </a:tr>
              <a:tr h="112395">
                <a:tc>
                  <a:txBody>
                    <a:bodyPr/>
                    <a:lstStyle/>
                    <a:p>
                      <a:pPr>
                        <a:lnSpc>
                          <a:spcPct val="100000"/>
                        </a:lnSpc>
                      </a:pPr>
                      <a:endParaRPr sz="500">
                        <a:latin typeface="Times New Roman"/>
                        <a:cs typeface="Times New Roman"/>
                      </a:endParaRPr>
                    </a:p>
                  </a:txBody>
                  <a:tcPr marL="0" marR="0" marT="0" marB="0">
                    <a:lnB w="9525">
                      <a:solidFill>
                        <a:srgbClr val="D9D9D9"/>
                      </a:solidFill>
                      <a:prstDash val="solid"/>
                    </a:lnB>
                  </a:tcPr>
                </a:tc>
                <a:tc>
                  <a:txBody>
                    <a:bodyPr/>
                    <a:lstStyle/>
                    <a:p>
                      <a:pPr>
                        <a:lnSpc>
                          <a:spcPct val="100000"/>
                        </a:lnSpc>
                      </a:pPr>
                      <a:endParaRPr sz="500">
                        <a:latin typeface="Times New Roman"/>
                        <a:cs typeface="Times New Roman"/>
                      </a:endParaRPr>
                    </a:p>
                  </a:txBody>
                  <a:tcPr marL="0" marR="0" marT="0" marB="0"/>
                </a:tc>
                <a:extLst>
                  <a:ext uri="{0D108BD9-81ED-4DB2-BD59-A6C34878D82A}">
                    <a16:rowId xmlns:a16="http://schemas.microsoft.com/office/drawing/2014/main" val="10006"/>
                  </a:ext>
                </a:extLst>
              </a:tr>
              <a:tr h="114300">
                <a:tc>
                  <a:txBody>
                    <a:bodyPr/>
                    <a:lstStyle/>
                    <a:p>
                      <a:pPr>
                        <a:lnSpc>
                          <a:spcPct val="100000"/>
                        </a:lnSpc>
                      </a:pPr>
                      <a:endParaRPr sz="600">
                        <a:latin typeface="Times New Roman"/>
                        <a:cs typeface="Times New Roman"/>
                      </a:endParaRPr>
                    </a:p>
                  </a:txBody>
                  <a:tcPr marL="0" marR="0" marT="0" marB="0">
                    <a:lnT w="9525">
                      <a:solidFill>
                        <a:srgbClr val="D9D9D9"/>
                      </a:solidFill>
                      <a:prstDash val="solid"/>
                    </a:lnT>
                  </a:tcPr>
                </a:tc>
                <a:tc>
                  <a:txBody>
                    <a:bodyPr/>
                    <a:lstStyle/>
                    <a:p>
                      <a:pPr>
                        <a:lnSpc>
                          <a:spcPct val="100000"/>
                        </a:lnSpc>
                      </a:pPr>
                      <a:endParaRPr sz="600">
                        <a:latin typeface="Times New Roman"/>
                        <a:cs typeface="Times New Roman"/>
                      </a:endParaRPr>
                    </a:p>
                  </a:txBody>
                  <a:tcPr marL="0" marR="0" marT="0" marB="0"/>
                </a:tc>
                <a:extLst>
                  <a:ext uri="{0D108BD9-81ED-4DB2-BD59-A6C34878D82A}">
                    <a16:rowId xmlns:a16="http://schemas.microsoft.com/office/drawing/2014/main" val="10007"/>
                  </a:ext>
                </a:extLst>
              </a:tr>
              <a:tr h="452120">
                <a:tc>
                  <a:txBody>
                    <a:bodyPr/>
                    <a:lstStyle/>
                    <a:p>
                      <a:pPr>
                        <a:lnSpc>
                          <a:spcPct val="100000"/>
                        </a:lnSpc>
                      </a:pPr>
                      <a:endParaRPr sz="900">
                        <a:latin typeface="Times New Roman"/>
                        <a:cs typeface="Times New Roman"/>
                      </a:endParaRPr>
                    </a:p>
                    <a:p>
                      <a:pPr marR="48260" algn="r">
                        <a:lnSpc>
                          <a:spcPct val="100000"/>
                        </a:lnSpc>
                        <a:tabLst>
                          <a:tab pos="1945639" algn="l"/>
                          <a:tab pos="2329180" algn="l"/>
                        </a:tabLst>
                      </a:pPr>
                      <a:r>
                        <a:rPr sz="900" spc="-25" dirty="0">
                          <a:solidFill>
                            <a:srgbClr val="F1F1F1"/>
                          </a:solidFill>
                          <a:latin typeface="Calibri"/>
                          <a:cs typeface="Calibri"/>
                        </a:rPr>
                        <a:t>82%</a:t>
                      </a:r>
                      <a:r>
                        <a:rPr sz="900" dirty="0">
                          <a:solidFill>
                            <a:srgbClr val="F1F1F1"/>
                          </a:solidFill>
                          <a:latin typeface="Calibri"/>
                          <a:cs typeface="Calibri"/>
                        </a:rPr>
                        <a:t>	</a:t>
                      </a:r>
                      <a:r>
                        <a:rPr sz="900" spc="-25" dirty="0">
                          <a:solidFill>
                            <a:srgbClr val="F1F1F1"/>
                          </a:solidFill>
                          <a:latin typeface="Calibri"/>
                          <a:cs typeface="Calibri"/>
                        </a:rPr>
                        <a:t>17%</a:t>
                      </a:r>
                      <a:r>
                        <a:rPr sz="900" dirty="0">
                          <a:solidFill>
                            <a:srgbClr val="F1F1F1"/>
                          </a:solidFill>
                          <a:latin typeface="Calibri"/>
                          <a:cs typeface="Calibri"/>
                        </a:rPr>
                        <a:t>	</a:t>
                      </a:r>
                      <a:r>
                        <a:rPr sz="900" dirty="0">
                          <a:solidFill>
                            <a:srgbClr val="404040"/>
                          </a:solidFill>
                          <a:latin typeface="Calibri"/>
                          <a:cs typeface="Calibri"/>
                        </a:rPr>
                        <a:t>1%</a:t>
                      </a:r>
                      <a:r>
                        <a:rPr sz="900" spc="235" dirty="0">
                          <a:solidFill>
                            <a:srgbClr val="404040"/>
                          </a:solidFill>
                          <a:latin typeface="Calibri"/>
                          <a:cs typeface="Calibri"/>
                        </a:rPr>
                        <a:t>  </a:t>
                      </a:r>
                      <a:r>
                        <a:rPr sz="1575" b="1" u="sng" spc="-37" baseline="-5291" dirty="0">
                          <a:uFill>
                            <a:solidFill>
                              <a:srgbClr val="000000"/>
                            </a:solidFill>
                          </a:uFill>
                          <a:latin typeface="Calibri"/>
                          <a:cs typeface="Calibri"/>
                        </a:rPr>
                        <a:t>3.8</a:t>
                      </a:r>
                      <a:endParaRPr sz="1575" baseline="-5291">
                        <a:latin typeface="Calibri"/>
                        <a:cs typeface="Calibri"/>
                      </a:endParaRPr>
                    </a:p>
                  </a:txBody>
                  <a:tcPr marL="0" marR="0" marT="0"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8"/>
                  </a:ext>
                </a:extLst>
              </a:tr>
              <a:tr h="112395">
                <a:tc>
                  <a:txBody>
                    <a:bodyPr/>
                    <a:lstStyle/>
                    <a:p>
                      <a:pPr>
                        <a:lnSpc>
                          <a:spcPct val="100000"/>
                        </a:lnSpc>
                      </a:pPr>
                      <a:endParaRPr sz="500">
                        <a:latin typeface="Times New Roman"/>
                        <a:cs typeface="Times New Roman"/>
                      </a:endParaRPr>
                    </a:p>
                  </a:txBody>
                  <a:tcPr marL="0" marR="0" marT="0" marB="0">
                    <a:lnB w="9525">
                      <a:solidFill>
                        <a:srgbClr val="D9D9D9"/>
                      </a:solidFill>
                      <a:prstDash val="solid"/>
                    </a:lnB>
                  </a:tcPr>
                </a:tc>
                <a:tc>
                  <a:txBody>
                    <a:bodyPr/>
                    <a:lstStyle/>
                    <a:p>
                      <a:pPr>
                        <a:lnSpc>
                          <a:spcPct val="100000"/>
                        </a:lnSpc>
                      </a:pPr>
                      <a:endParaRPr sz="500">
                        <a:latin typeface="Times New Roman"/>
                        <a:cs typeface="Times New Roman"/>
                      </a:endParaRPr>
                    </a:p>
                  </a:txBody>
                  <a:tcPr marL="0" marR="0" marT="0" marB="0"/>
                </a:tc>
                <a:extLst>
                  <a:ext uri="{0D108BD9-81ED-4DB2-BD59-A6C34878D82A}">
                    <a16:rowId xmlns:a16="http://schemas.microsoft.com/office/drawing/2014/main" val="10009"/>
                  </a:ext>
                </a:extLst>
              </a:tr>
              <a:tr h="679450">
                <a:tc>
                  <a:txBody>
                    <a:bodyPr/>
                    <a:lstStyle/>
                    <a:p>
                      <a:pPr>
                        <a:lnSpc>
                          <a:spcPct val="100000"/>
                        </a:lnSpc>
                      </a:pPr>
                      <a:endParaRPr sz="1000">
                        <a:latin typeface="Times New Roman"/>
                        <a:cs typeface="Times New Roman"/>
                      </a:endParaRPr>
                    </a:p>
                  </a:txBody>
                  <a:tcPr marL="0" marR="0" marT="0" marB="0">
                    <a:lnT w="9525">
                      <a:solidFill>
                        <a:srgbClr val="D9D9D9"/>
                      </a:solidFill>
                      <a:prstDash val="solid"/>
                    </a:lnT>
                    <a:lnB w="9525">
                      <a:solidFill>
                        <a:srgbClr val="D9D9D9"/>
                      </a:solidFill>
                      <a:prstDash val="solid"/>
                    </a:lnB>
                  </a:tcPr>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0"/>
                  </a:ext>
                </a:extLst>
              </a:tr>
              <a:tr h="112395">
                <a:tc>
                  <a:txBody>
                    <a:bodyPr/>
                    <a:lstStyle/>
                    <a:p>
                      <a:pPr>
                        <a:lnSpc>
                          <a:spcPct val="100000"/>
                        </a:lnSpc>
                      </a:pPr>
                      <a:endParaRPr sz="500">
                        <a:latin typeface="Times New Roman"/>
                        <a:cs typeface="Times New Roman"/>
                      </a:endParaRPr>
                    </a:p>
                  </a:txBody>
                  <a:tcPr marL="0" marR="0" marT="0" marB="0">
                    <a:lnT w="9525">
                      <a:solidFill>
                        <a:srgbClr val="D9D9D9"/>
                      </a:solidFill>
                      <a:prstDash val="solid"/>
                    </a:lnT>
                  </a:tcPr>
                </a:tc>
                <a:tc>
                  <a:txBody>
                    <a:bodyPr/>
                    <a:lstStyle/>
                    <a:p>
                      <a:pPr>
                        <a:lnSpc>
                          <a:spcPct val="100000"/>
                        </a:lnSpc>
                      </a:pPr>
                      <a:endParaRPr sz="500">
                        <a:latin typeface="Times New Roman"/>
                        <a:cs typeface="Times New Roman"/>
                      </a:endParaRPr>
                    </a:p>
                  </a:txBody>
                  <a:tcPr marL="0" marR="0" marT="0" marB="0"/>
                </a:tc>
                <a:extLst>
                  <a:ext uri="{0D108BD9-81ED-4DB2-BD59-A6C34878D82A}">
                    <a16:rowId xmlns:a16="http://schemas.microsoft.com/office/drawing/2014/main" val="10011"/>
                  </a:ext>
                </a:extLst>
              </a:tr>
              <a:tr h="452120">
                <a:tc>
                  <a:txBody>
                    <a:bodyPr/>
                    <a:lstStyle/>
                    <a:p>
                      <a:pPr>
                        <a:lnSpc>
                          <a:spcPct val="100000"/>
                        </a:lnSpc>
                        <a:spcBef>
                          <a:spcPts val="10"/>
                        </a:spcBef>
                      </a:pPr>
                      <a:endParaRPr sz="900">
                        <a:latin typeface="Times New Roman"/>
                        <a:cs typeface="Times New Roman"/>
                      </a:endParaRPr>
                    </a:p>
                    <a:p>
                      <a:pPr marR="48260" algn="r">
                        <a:lnSpc>
                          <a:spcPct val="100000"/>
                        </a:lnSpc>
                        <a:tabLst>
                          <a:tab pos="1926589" algn="l"/>
                          <a:tab pos="2505710" algn="l"/>
                          <a:tab pos="2777490" algn="l"/>
                        </a:tabLst>
                      </a:pPr>
                      <a:r>
                        <a:rPr sz="900" spc="-25" dirty="0">
                          <a:solidFill>
                            <a:srgbClr val="F1F1F1"/>
                          </a:solidFill>
                          <a:latin typeface="Calibri"/>
                          <a:cs typeface="Calibri"/>
                        </a:rPr>
                        <a:t>72%</a:t>
                      </a:r>
                      <a:r>
                        <a:rPr sz="900" dirty="0">
                          <a:solidFill>
                            <a:srgbClr val="F1F1F1"/>
                          </a:solidFill>
                          <a:latin typeface="Calibri"/>
                          <a:cs typeface="Calibri"/>
                        </a:rPr>
                        <a:t>	</a:t>
                      </a:r>
                      <a:r>
                        <a:rPr sz="900" spc="-25" dirty="0">
                          <a:solidFill>
                            <a:srgbClr val="F1F1F1"/>
                          </a:solidFill>
                          <a:latin typeface="Calibri"/>
                          <a:cs typeface="Calibri"/>
                        </a:rPr>
                        <a:t>26%</a:t>
                      </a:r>
                      <a:r>
                        <a:rPr sz="900" dirty="0">
                          <a:solidFill>
                            <a:srgbClr val="F1F1F1"/>
                          </a:solidFill>
                          <a:latin typeface="Calibri"/>
                          <a:cs typeface="Calibri"/>
                        </a:rPr>
                        <a:t>	</a:t>
                      </a:r>
                      <a:r>
                        <a:rPr sz="900" spc="-25" dirty="0">
                          <a:solidFill>
                            <a:srgbClr val="404040"/>
                          </a:solidFill>
                          <a:latin typeface="Calibri"/>
                          <a:cs typeface="Calibri"/>
                        </a:rPr>
                        <a:t>2%</a:t>
                      </a:r>
                      <a:r>
                        <a:rPr sz="900" dirty="0">
                          <a:solidFill>
                            <a:srgbClr val="404040"/>
                          </a:solidFill>
                          <a:latin typeface="Calibri"/>
                          <a:cs typeface="Calibri"/>
                        </a:rPr>
                        <a:t>	</a:t>
                      </a:r>
                      <a:r>
                        <a:rPr sz="1575" b="1" u="sng" spc="-37" baseline="-10582" dirty="0">
                          <a:uFill>
                            <a:solidFill>
                              <a:srgbClr val="000000"/>
                            </a:solidFill>
                          </a:uFill>
                          <a:latin typeface="Calibri"/>
                          <a:cs typeface="Calibri"/>
                        </a:rPr>
                        <a:t>3.7</a:t>
                      </a:r>
                      <a:endParaRPr sz="1575" baseline="-10582">
                        <a:latin typeface="Calibri"/>
                        <a:cs typeface="Calibri"/>
                      </a:endParaRPr>
                    </a:p>
                  </a:txBody>
                  <a:tcPr marL="0" marR="0" marT="1270"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2"/>
                  </a:ext>
                </a:extLst>
              </a:tr>
              <a:tr h="114300">
                <a:tc>
                  <a:txBody>
                    <a:bodyPr/>
                    <a:lstStyle/>
                    <a:p>
                      <a:pPr>
                        <a:lnSpc>
                          <a:spcPct val="100000"/>
                        </a:lnSpc>
                      </a:pPr>
                      <a:endParaRPr sz="600">
                        <a:latin typeface="Times New Roman"/>
                        <a:cs typeface="Times New Roman"/>
                      </a:endParaRPr>
                    </a:p>
                  </a:txBody>
                  <a:tcPr marL="0" marR="0" marT="0" marB="0">
                    <a:lnB w="9525">
                      <a:solidFill>
                        <a:srgbClr val="D9D9D9"/>
                      </a:solidFill>
                      <a:prstDash val="solid"/>
                    </a:lnB>
                  </a:tcPr>
                </a:tc>
                <a:tc>
                  <a:txBody>
                    <a:bodyPr/>
                    <a:lstStyle/>
                    <a:p>
                      <a:pPr>
                        <a:lnSpc>
                          <a:spcPct val="100000"/>
                        </a:lnSpc>
                      </a:pPr>
                      <a:endParaRPr sz="600">
                        <a:latin typeface="Times New Roman"/>
                        <a:cs typeface="Times New Roman"/>
                      </a:endParaRPr>
                    </a:p>
                  </a:txBody>
                  <a:tcPr marL="0" marR="0" marT="0" marB="0"/>
                </a:tc>
                <a:extLst>
                  <a:ext uri="{0D108BD9-81ED-4DB2-BD59-A6C34878D82A}">
                    <a16:rowId xmlns:a16="http://schemas.microsoft.com/office/drawing/2014/main" val="10013"/>
                  </a:ext>
                </a:extLst>
              </a:tr>
              <a:tr h="112395">
                <a:tc>
                  <a:txBody>
                    <a:bodyPr/>
                    <a:lstStyle/>
                    <a:p>
                      <a:pPr>
                        <a:lnSpc>
                          <a:spcPct val="100000"/>
                        </a:lnSpc>
                      </a:pPr>
                      <a:endParaRPr sz="500">
                        <a:latin typeface="Times New Roman"/>
                        <a:cs typeface="Times New Roman"/>
                      </a:endParaRPr>
                    </a:p>
                  </a:txBody>
                  <a:tcPr marL="0" marR="0" marT="0" marB="0">
                    <a:lnT w="9525">
                      <a:solidFill>
                        <a:srgbClr val="D9D9D9"/>
                      </a:solidFill>
                      <a:prstDash val="solid"/>
                    </a:lnT>
                  </a:tcPr>
                </a:tc>
                <a:tc>
                  <a:txBody>
                    <a:bodyPr/>
                    <a:lstStyle/>
                    <a:p>
                      <a:pPr>
                        <a:lnSpc>
                          <a:spcPct val="100000"/>
                        </a:lnSpc>
                      </a:pPr>
                      <a:endParaRPr sz="500">
                        <a:latin typeface="Times New Roman"/>
                        <a:cs typeface="Times New Roman"/>
                      </a:endParaRPr>
                    </a:p>
                  </a:txBody>
                  <a:tcPr marL="0" marR="0" marT="0" marB="0"/>
                </a:tc>
                <a:extLst>
                  <a:ext uri="{0D108BD9-81ED-4DB2-BD59-A6C34878D82A}">
                    <a16:rowId xmlns:a16="http://schemas.microsoft.com/office/drawing/2014/main" val="10014"/>
                  </a:ext>
                </a:extLst>
              </a:tr>
              <a:tr h="452120">
                <a:tc>
                  <a:txBody>
                    <a:bodyPr/>
                    <a:lstStyle/>
                    <a:p>
                      <a:pPr>
                        <a:lnSpc>
                          <a:spcPct val="100000"/>
                        </a:lnSpc>
                        <a:spcBef>
                          <a:spcPts val="10"/>
                        </a:spcBef>
                      </a:pPr>
                      <a:endParaRPr sz="900">
                        <a:latin typeface="Times New Roman"/>
                        <a:cs typeface="Times New Roman"/>
                      </a:endParaRPr>
                    </a:p>
                    <a:p>
                      <a:pPr marR="49530" algn="r">
                        <a:lnSpc>
                          <a:spcPct val="100000"/>
                        </a:lnSpc>
                        <a:tabLst>
                          <a:tab pos="1828164" algn="l"/>
                          <a:tab pos="2781300" algn="l"/>
                          <a:tab pos="3152775" algn="l"/>
                        </a:tabLst>
                      </a:pPr>
                      <a:r>
                        <a:rPr sz="900" spc="-25" dirty="0">
                          <a:solidFill>
                            <a:srgbClr val="F1F1F1"/>
                          </a:solidFill>
                          <a:latin typeface="Calibri"/>
                          <a:cs typeface="Calibri"/>
                        </a:rPr>
                        <a:t>53%</a:t>
                      </a:r>
                      <a:r>
                        <a:rPr sz="900" dirty="0">
                          <a:solidFill>
                            <a:srgbClr val="F1F1F1"/>
                          </a:solidFill>
                          <a:latin typeface="Calibri"/>
                          <a:cs typeface="Calibri"/>
                        </a:rPr>
                        <a:t>	</a:t>
                      </a:r>
                      <a:r>
                        <a:rPr sz="900" spc="-25" dirty="0">
                          <a:solidFill>
                            <a:srgbClr val="F1F1F1"/>
                          </a:solidFill>
                          <a:latin typeface="Calibri"/>
                          <a:cs typeface="Calibri"/>
                        </a:rPr>
                        <a:t>40%</a:t>
                      </a:r>
                      <a:r>
                        <a:rPr sz="900" dirty="0">
                          <a:solidFill>
                            <a:srgbClr val="F1F1F1"/>
                          </a:solidFill>
                          <a:latin typeface="Calibri"/>
                          <a:cs typeface="Calibri"/>
                        </a:rPr>
                        <a:t>	</a:t>
                      </a:r>
                      <a:r>
                        <a:rPr sz="900" spc="-25" dirty="0">
                          <a:solidFill>
                            <a:srgbClr val="404040"/>
                          </a:solidFill>
                          <a:latin typeface="Calibri"/>
                          <a:cs typeface="Calibri"/>
                        </a:rPr>
                        <a:t>7%</a:t>
                      </a:r>
                      <a:r>
                        <a:rPr sz="900" dirty="0">
                          <a:solidFill>
                            <a:srgbClr val="404040"/>
                          </a:solidFill>
                          <a:latin typeface="Calibri"/>
                          <a:cs typeface="Calibri"/>
                        </a:rPr>
                        <a:t>	</a:t>
                      </a:r>
                      <a:r>
                        <a:rPr sz="1575" spc="-37" baseline="-13227" dirty="0">
                          <a:latin typeface="Calibri"/>
                          <a:cs typeface="Calibri"/>
                        </a:rPr>
                        <a:t>3.5</a:t>
                      </a:r>
                      <a:endParaRPr sz="1575" baseline="-13227">
                        <a:latin typeface="Calibri"/>
                        <a:cs typeface="Calibri"/>
                      </a:endParaRPr>
                    </a:p>
                  </a:txBody>
                  <a:tcPr marL="0" marR="0" marT="1270"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5"/>
                  </a:ext>
                </a:extLst>
              </a:tr>
              <a:tr h="114300">
                <a:tc>
                  <a:txBody>
                    <a:bodyPr/>
                    <a:lstStyle/>
                    <a:p>
                      <a:pPr>
                        <a:lnSpc>
                          <a:spcPct val="100000"/>
                        </a:lnSpc>
                      </a:pPr>
                      <a:endParaRPr sz="600">
                        <a:latin typeface="Times New Roman"/>
                        <a:cs typeface="Times New Roman"/>
                      </a:endParaRPr>
                    </a:p>
                  </a:txBody>
                  <a:tcPr marL="0" marR="0" marT="0" marB="0">
                    <a:lnB w="9525">
                      <a:solidFill>
                        <a:srgbClr val="D9D9D9"/>
                      </a:solidFill>
                      <a:prstDash val="solid"/>
                    </a:lnB>
                  </a:tcPr>
                </a:tc>
                <a:tc>
                  <a:txBody>
                    <a:bodyPr/>
                    <a:lstStyle/>
                    <a:p>
                      <a:pPr>
                        <a:lnSpc>
                          <a:spcPct val="100000"/>
                        </a:lnSpc>
                      </a:pPr>
                      <a:endParaRPr sz="600">
                        <a:latin typeface="Times New Roman"/>
                        <a:cs typeface="Times New Roman"/>
                      </a:endParaRPr>
                    </a:p>
                  </a:txBody>
                  <a:tcPr marL="0" marR="0" marT="0" marB="0"/>
                </a:tc>
                <a:extLst>
                  <a:ext uri="{0D108BD9-81ED-4DB2-BD59-A6C34878D82A}">
                    <a16:rowId xmlns:a16="http://schemas.microsoft.com/office/drawing/2014/main" val="10016"/>
                  </a:ext>
                </a:extLst>
              </a:tr>
              <a:tr h="112395">
                <a:tc>
                  <a:txBody>
                    <a:bodyPr/>
                    <a:lstStyle/>
                    <a:p>
                      <a:pPr>
                        <a:lnSpc>
                          <a:spcPct val="100000"/>
                        </a:lnSpc>
                      </a:pPr>
                      <a:endParaRPr sz="500">
                        <a:latin typeface="Times New Roman"/>
                        <a:cs typeface="Times New Roman"/>
                      </a:endParaRPr>
                    </a:p>
                  </a:txBody>
                  <a:tcPr marL="0" marR="0" marT="0" marB="0">
                    <a:lnT w="9525">
                      <a:solidFill>
                        <a:srgbClr val="D9D9D9"/>
                      </a:solidFill>
                      <a:prstDash val="solid"/>
                    </a:lnT>
                  </a:tcPr>
                </a:tc>
                <a:tc>
                  <a:txBody>
                    <a:bodyPr/>
                    <a:lstStyle/>
                    <a:p>
                      <a:pPr>
                        <a:lnSpc>
                          <a:spcPct val="100000"/>
                        </a:lnSpc>
                      </a:pPr>
                      <a:endParaRPr sz="500">
                        <a:latin typeface="Times New Roman"/>
                        <a:cs typeface="Times New Roman"/>
                      </a:endParaRPr>
                    </a:p>
                  </a:txBody>
                  <a:tcPr marL="0" marR="0" marT="0" marB="0"/>
                </a:tc>
                <a:extLst>
                  <a:ext uri="{0D108BD9-81ED-4DB2-BD59-A6C34878D82A}">
                    <a16:rowId xmlns:a16="http://schemas.microsoft.com/office/drawing/2014/main" val="10017"/>
                  </a:ext>
                </a:extLst>
              </a:tr>
              <a:tr h="565785">
                <a:tc>
                  <a:txBody>
                    <a:bodyPr/>
                    <a:lstStyle/>
                    <a:p>
                      <a:pPr>
                        <a:lnSpc>
                          <a:spcPct val="100000"/>
                        </a:lnSpc>
                        <a:spcBef>
                          <a:spcPts val="10"/>
                        </a:spcBef>
                      </a:pPr>
                      <a:endParaRPr sz="900">
                        <a:latin typeface="Times New Roman"/>
                        <a:cs typeface="Times New Roman"/>
                      </a:endParaRPr>
                    </a:p>
                    <a:p>
                      <a:pPr marR="48260" algn="r">
                        <a:lnSpc>
                          <a:spcPct val="100000"/>
                        </a:lnSpc>
                        <a:tabLst>
                          <a:tab pos="1945639" algn="l"/>
                          <a:tab pos="2446655" algn="l"/>
                        </a:tabLst>
                      </a:pPr>
                      <a:r>
                        <a:rPr sz="900" spc="-25" dirty="0">
                          <a:solidFill>
                            <a:srgbClr val="F1F1F1"/>
                          </a:solidFill>
                          <a:latin typeface="Calibri"/>
                          <a:cs typeface="Calibri"/>
                        </a:rPr>
                        <a:t>76%</a:t>
                      </a:r>
                      <a:r>
                        <a:rPr sz="900" dirty="0">
                          <a:solidFill>
                            <a:srgbClr val="F1F1F1"/>
                          </a:solidFill>
                          <a:latin typeface="Calibri"/>
                          <a:cs typeface="Calibri"/>
                        </a:rPr>
                        <a:t>	</a:t>
                      </a:r>
                      <a:r>
                        <a:rPr sz="900" spc="-25" dirty="0">
                          <a:solidFill>
                            <a:srgbClr val="F1F1F1"/>
                          </a:solidFill>
                          <a:latin typeface="Calibri"/>
                          <a:cs typeface="Calibri"/>
                        </a:rPr>
                        <a:t>23%</a:t>
                      </a:r>
                      <a:r>
                        <a:rPr sz="900" dirty="0">
                          <a:solidFill>
                            <a:srgbClr val="F1F1F1"/>
                          </a:solidFill>
                          <a:latin typeface="Calibri"/>
                          <a:cs typeface="Calibri"/>
                        </a:rPr>
                        <a:t>	</a:t>
                      </a:r>
                      <a:r>
                        <a:rPr sz="900" dirty="0">
                          <a:solidFill>
                            <a:srgbClr val="404040"/>
                          </a:solidFill>
                          <a:latin typeface="Calibri"/>
                          <a:cs typeface="Calibri"/>
                        </a:rPr>
                        <a:t>1%</a:t>
                      </a:r>
                      <a:r>
                        <a:rPr sz="900" spc="235" dirty="0">
                          <a:solidFill>
                            <a:srgbClr val="404040"/>
                          </a:solidFill>
                          <a:latin typeface="Calibri"/>
                          <a:cs typeface="Calibri"/>
                        </a:rPr>
                        <a:t>  </a:t>
                      </a:r>
                      <a:r>
                        <a:rPr sz="1575" b="1" u="sng" spc="-37" baseline="-13227" dirty="0">
                          <a:uFill>
                            <a:solidFill>
                              <a:srgbClr val="000000"/>
                            </a:solidFill>
                          </a:uFill>
                          <a:latin typeface="Calibri"/>
                          <a:cs typeface="Calibri"/>
                        </a:rPr>
                        <a:t>3.8</a:t>
                      </a:r>
                      <a:endParaRPr sz="1575" baseline="-13227">
                        <a:latin typeface="Calibri"/>
                        <a:cs typeface="Calibri"/>
                      </a:endParaRPr>
                    </a:p>
                  </a:txBody>
                  <a:tcPr marL="0" marR="0" marT="1270" marB="0">
                    <a:lnB w="9525">
                      <a:solidFill>
                        <a:srgbClr val="D9D9D9"/>
                      </a:solidFill>
                      <a:prstDash val="solid"/>
                    </a:lnB>
                  </a:tcPr>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8"/>
                  </a:ext>
                </a:extLst>
              </a:tr>
            </a:tbl>
          </a:graphicData>
        </a:graphic>
      </p:graphicFrame>
      <p:sp>
        <p:nvSpPr>
          <p:cNvPr id="59" name="object 59">
            <a:extLst>
              <a:ext uri="{FF2B5EF4-FFF2-40B4-BE49-F238E27FC236}">
                <a16:creationId xmlns:a16="http://schemas.microsoft.com/office/drawing/2014/main" id="{7F46E3AF-8D39-B759-DEE0-11D0E34462C2}"/>
              </a:ext>
            </a:extLst>
          </p:cNvPr>
          <p:cNvSpPr txBox="1"/>
          <p:nvPr/>
        </p:nvSpPr>
        <p:spPr>
          <a:xfrm>
            <a:off x="197612" y="970533"/>
            <a:ext cx="1156335" cy="147955"/>
          </a:xfrm>
          <a:prstGeom prst="rect">
            <a:avLst/>
          </a:prstGeom>
        </p:spPr>
        <p:txBody>
          <a:bodyPr vert="horz" wrap="square" lIns="0" tIns="13335" rIns="0" bIns="0" rtlCol="0">
            <a:spAutoFit/>
          </a:bodyPr>
          <a:lstStyle/>
          <a:p>
            <a:pPr marL="12700">
              <a:lnSpc>
                <a:spcPct val="100000"/>
              </a:lnSpc>
              <a:spcBef>
                <a:spcPts val="105"/>
              </a:spcBef>
            </a:pPr>
            <a:r>
              <a:rPr sz="800" b="1" dirty="0">
                <a:solidFill>
                  <a:srgbClr val="404040"/>
                </a:solidFill>
                <a:latin typeface="Calibri"/>
                <a:cs typeface="Calibri"/>
              </a:rPr>
              <a:t>Βάση:</a:t>
            </a:r>
            <a:r>
              <a:rPr sz="800" b="1" spc="-15" dirty="0">
                <a:solidFill>
                  <a:srgbClr val="404040"/>
                </a:solidFill>
                <a:latin typeface="Calibri"/>
                <a:cs typeface="Calibri"/>
              </a:rPr>
              <a:t> </a:t>
            </a:r>
            <a:r>
              <a:rPr sz="800" b="1" dirty="0">
                <a:solidFill>
                  <a:srgbClr val="404040"/>
                </a:solidFill>
                <a:latin typeface="Calibri"/>
                <a:cs typeface="Calibri"/>
              </a:rPr>
              <a:t>Όλοι</a:t>
            </a:r>
            <a:r>
              <a:rPr sz="800" b="1" spc="-40" dirty="0">
                <a:solidFill>
                  <a:srgbClr val="404040"/>
                </a:solidFill>
                <a:latin typeface="Calibri"/>
                <a:cs typeface="Calibri"/>
              </a:rPr>
              <a:t> </a:t>
            </a:r>
            <a:r>
              <a:rPr sz="800" b="1" dirty="0">
                <a:solidFill>
                  <a:srgbClr val="404040"/>
                </a:solidFill>
                <a:latin typeface="Calibri"/>
                <a:cs typeface="Calibri"/>
              </a:rPr>
              <a:t>οι</a:t>
            </a:r>
            <a:r>
              <a:rPr sz="800" b="1" spc="-30" dirty="0">
                <a:solidFill>
                  <a:srgbClr val="404040"/>
                </a:solidFill>
                <a:latin typeface="Calibri"/>
                <a:cs typeface="Calibri"/>
              </a:rPr>
              <a:t> </a:t>
            </a:r>
            <a:r>
              <a:rPr sz="800" b="1" spc="-10" dirty="0">
                <a:solidFill>
                  <a:srgbClr val="404040"/>
                </a:solidFill>
                <a:latin typeface="Calibri"/>
                <a:cs typeface="Calibri"/>
              </a:rPr>
              <a:t>ερωτώμενοι</a:t>
            </a:r>
            <a:endParaRPr sz="800">
              <a:latin typeface="Calibri"/>
              <a:cs typeface="Calibri"/>
            </a:endParaRPr>
          </a:p>
        </p:txBody>
      </p:sp>
      <p:sp>
        <p:nvSpPr>
          <p:cNvPr id="60" name="object 60">
            <a:extLst>
              <a:ext uri="{FF2B5EF4-FFF2-40B4-BE49-F238E27FC236}">
                <a16:creationId xmlns:a16="http://schemas.microsoft.com/office/drawing/2014/main" id="{5F6519BD-8467-2C80-BBF5-3A3421C020C0}"/>
              </a:ext>
            </a:extLst>
          </p:cNvPr>
          <p:cNvSpPr txBox="1"/>
          <p:nvPr/>
        </p:nvSpPr>
        <p:spPr>
          <a:xfrm>
            <a:off x="2885567" y="6106159"/>
            <a:ext cx="296545" cy="193675"/>
          </a:xfrm>
          <a:prstGeom prst="rect">
            <a:avLst/>
          </a:prstGeom>
        </p:spPr>
        <p:txBody>
          <a:bodyPr vert="horz" wrap="square" lIns="0" tIns="12700" rIns="0" bIns="0" rtlCol="0">
            <a:spAutoFit/>
          </a:bodyPr>
          <a:lstStyle/>
          <a:p>
            <a:pPr>
              <a:lnSpc>
                <a:spcPct val="100000"/>
              </a:lnSpc>
              <a:spcBef>
                <a:spcPts val="100"/>
              </a:spcBef>
            </a:pPr>
            <a:r>
              <a:rPr sz="1100" spc="-20" dirty="0">
                <a:latin typeface="Calibri"/>
                <a:cs typeface="Calibri"/>
              </a:rPr>
              <a:t>Μ.Ο.</a:t>
            </a:r>
            <a:endParaRPr sz="1100">
              <a:latin typeface="Calibri"/>
              <a:cs typeface="Calibri"/>
            </a:endParaRPr>
          </a:p>
        </p:txBody>
      </p:sp>
      <p:pic>
        <p:nvPicPr>
          <p:cNvPr id="61" name="object 61">
            <a:extLst>
              <a:ext uri="{FF2B5EF4-FFF2-40B4-BE49-F238E27FC236}">
                <a16:creationId xmlns:a16="http://schemas.microsoft.com/office/drawing/2014/main" id="{49B7FFB3-D3C2-1E16-D0B9-EECC47494DF7}"/>
              </a:ext>
            </a:extLst>
          </p:cNvPr>
          <p:cNvPicPr/>
          <p:nvPr/>
        </p:nvPicPr>
        <p:blipFill>
          <a:blip r:embed="rId3" cstate="print"/>
          <a:stretch>
            <a:fillRect/>
          </a:stretch>
        </p:blipFill>
        <p:spPr>
          <a:xfrm>
            <a:off x="729995" y="5823203"/>
            <a:ext cx="1454658" cy="200406"/>
          </a:xfrm>
          <a:prstGeom prst="rect">
            <a:avLst/>
          </a:prstGeom>
        </p:spPr>
      </p:pic>
      <p:sp>
        <p:nvSpPr>
          <p:cNvPr id="62" name="object 62">
            <a:extLst>
              <a:ext uri="{FF2B5EF4-FFF2-40B4-BE49-F238E27FC236}">
                <a16:creationId xmlns:a16="http://schemas.microsoft.com/office/drawing/2014/main" id="{A9EDF449-B4A3-44CE-9982-B47E5CD8046C}"/>
              </a:ext>
            </a:extLst>
          </p:cNvPr>
          <p:cNvSpPr txBox="1"/>
          <p:nvPr/>
        </p:nvSpPr>
        <p:spPr>
          <a:xfrm>
            <a:off x="1368805" y="5811113"/>
            <a:ext cx="191135" cy="193675"/>
          </a:xfrm>
          <a:prstGeom prst="rect">
            <a:avLst/>
          </a:prstGeom>
        </p:spPr>
        <p:txBody>
          <a:bodyPr vert="horz" wrap="square" lIns="0" tIns="12700" rIns="0" bIns="0" rtlCol="0">
            <a:spAutoFit/>
          </a:bodyPr>
          <a:lstStyle/>
          <a:p>
            <a:pPr>
              <a:lnSpc>
                <a:spcPct val="100000"/>
              </a:lnSpc>
              <a:spcBef>
                <a:spcPts val="100"/>
              </a:spcBef>
            </a:pPr>
            <a:r>
              <a:rPr sz="1100" spc="-25" dirty="0">
                <a:latin typeface="Calibri"/>
                <a:cs typeface="Calibri"/>
              </a:rPr>
              <a:t>3.7</a:t>
            </a:r>
            <a:endParaRPr sz="1100">
              <a:latin typeface="Calibri"/>
              <a:cs typeface="Calibri"/>
            </a:endParaRPr>
          </a:p>
        </p:txBody>
      </p:sp>
      <p:pic>
        <p:nvPicPr>
          <p:cNvPr id="63" name="object 63">
            <a:extLst>
              <a:ext uri="{FF2B5EF4-FFF2-40B4-BE49-F238E27FC236}">
                <a16:creationId xmlns:a16="http://schemas.microsoft.com/office/drawing/2014/main" id="{3BFCDCFE-C09F-C277-4454-CDA5E47361CA}"/>
              </a:ext>
            </a:extLst>
          </p:cNvPr>
          <p:cNvPicPr/>
          <p:nvPr/>
        </p:nvPicPr>
        <p:blipFill>
          <a:blip r:embed="rId4" cstate="print"/>
          <a:stretch>
            <a:fillRect/>
          </a:stretch>
        </p:blipFill>
        <p:spPr>
          <a:xfrm>
            <a:off x="2299716" y="5823203"/>
            <a:ext cx="1453133" cy="200406"/>
          </a:xfrm>
          <a:prstGeom prst="rect">
            <a:avLst/>
          </a:prstGeom>
        </p:spPr>
      </p:pic>
      <p:sp>
        <p:nvSpPr>
          <p:cNvPr id="64" name="object 64">
            <a:extLst>
              <a:ext uri="{FF2B5EF4-FFF2-40B4-BE49-F238E27FC236}">
                <a16:creationId xmlns:a16="http://schemas.microsoft.com/office/drawing/2014/main" id="{6137381B-805A-0E17-05F3-2B6BBAF69A14}"/>
              </a:ext>
            </a:extLst>
          </p:cNvPr>
          <p:cNvSpPr txBox="1"/>
          <p:nvPr/>
        </p:nvSpPr>
        <p:spPr>
          <a:xfrm>
            <a:off x="2938272" y="5811113"/>
            <a:ext cx="190500" cy="193675"/>
          </a:xfrm>
          <a:prstGeom prst="rect">
            <a:avLst/>
          </a:prstGeom>
        </p:spPr>
        <p:txBody>
          <a:bodyPr vert="horz" wrap="square" lIns="0" tIns="12700" rIns="0" bIns="0" rtlCol="0">
            <a:spAutoFit/>
          </a:bodyPr>
          <a:lstStyle/>
          <a:p>
            <a:pPr>
              <a:lnSpc>
                <a:spcPct val="100000"/>
              </a:lnSpc>
              <a:spcBef>
                <a:spcPts val="100"/>
              </a:spcBef>
            </a:pPr>
            <a:r>
              <a:rPr sz="1100" spc="-25" dirty="0">
                <a:latin typeface="Calibri"/>
                <a:cs typeface="Calibri"/>
              </a:rPr>
              <a:t>3.7</a:t>
            </a:r>
            <a:endParaRPr sz="1100">
              <a:latin typeface="Calibri"/>
              <a:cs typeface="Calibri"/>
            </a:endParaRPr>
          </a:p>
        </p:txBody>
      </p:sp>
      <p:pic>
        <p:nvPicPr>
          <p:cNvPr id="65" name="object 65">
            <a:extLst>
              <a:ext uri="{FF2B5EF4-FFF2-40B4-BE49-F238E27FC236}">
                <a16:creationId xmlns:a16="http://schemas.microsoft.com/office/drawing/2014/main" id="{141840F5-8040-DC7E-3ED7-63B276D87ECF}"/>
              </a:ext>
            </a:extLst>
          </p:cNvPr>
          <p:cNvPicPr/>
          <p:nvPr/>
        </p:nvPicPr>
        <p:blipFill>
          <a:blip r:embed="rId5" cstate="print"/>
          <a:stretch>
            <a:fillRect/>
          </a:stretch>
        </p:blipFill>
        <p:spPr>
          <a:xfrm>
            <a:off x="3867911" y="5823203"/>
            <a:ext cx="1454658" cy="200406"/>
          </a:xfrm>
          <a:prstGeom prst="rect">
            <a:avLst/>
          </a:prstGeom>
        </p:spPr>
      </p:pic>
      <p:sp>
        <p:nvSpPr>
          <p:cNvPr id="66" name="object 66">
            <a:extLst>
              <a:ext uri="{FF2B5EF4-FFF2-40B4-BE49-F238E27FC236}">
                <a16:creationId xmlns:a16="http://schemas.microsoft.com/office/drawing/2014/main" id="{99967983-7181-95EE-C6C3-8829FCF0A4D2}"/>
              </a:ext>
            </a:extLst>
          </p:cNvPr>
          <p:cNvSpPr txBox="1"/>
          <p:nvPr/>
        </p:nvSpPr>
        <p:spPr>
          <a:xfrm>
            <a:off x="4506721" y="5811113"/>
            <a:ext cx="191135" cy="193675"/>
          </a:xfrm>
          <a:prstGeom prst="rect">
            <a:avLst/>
          </a:prstGeom>
        </p:spPr>
        <p:txBody>
          <a:bodyPr vert="horz" wrap="square" lIns="0" tIns="12700" rIns="0" bIns="0" rtlCol="0">
            <a:spAutoFit/>
          </a:bodyPr>
          <a:lstStyle/>
          <a:p>
            <a:pPr>
              <a:lnSpc>
                <a:spcPct val="100000"/>
              </a:lnSpc>
              <a:spcBef>
                <a:spcPts val="100"/>
              </a:spcBef>
            </a:pPr>
            <a:r>
              <a:rPr sz="1100" spc="-25" dirty="0">
                <a:latin typeface="Calibri"/>
                <a:cs typeface="Calibri"/>
              </a:rPr>
              <a:t>3.7</a:t>
            </a:r>
            <a:endParaRPr sz="1100">
              <a:latin typeface="Calibri"/>
              <a:cs typeface="Calibri"/>
            </a:endParaRPr>
          </a:p>
        </p:txBody>
      </p:sp>
    </p:spTree>
    <p:extLst>
      <p:ext uri="{BB962C8B-B14F-4D97-AF65-F5344CB8AC3E}">
        <p14:creationId xmlns:p14="http://schemas.microsoft.com/office/powerpoint/2010/main" val="3748013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51714" y="-41336"/>
            <a:ext cx="11018137" cy="1120820"/>
          </a:xfrm>
          <a:prstGeom prst="rect">
            <a:avLst/>
          </a:prstGeom>
        </p:spPr>
        <p:txBody>
          <a:bodyPr vert="horz" wrap="square" lIns="0" tIns="12700" rIns="0" bIns="0" rtlCol="0">
            <a:spAutoFit/>
          </a:bodyPr>
          <a:lstStyle/>
          <a:p>
            <a:pPr algn="ctr">
              <a:lnSpc>
                <a:spcPct val="100000"/>
              </a:lnSpc>
              <a:spcBef>
                <a:spcPts val="100"/>
              </a:spcBef>
            </a:pPr>
            <a:r>
              <a:rPr sz="2400" dirty="0"/>
              <a:t>Τους</a:t>
            </a:r>
            <a:r>
              <a:rPr sz="2400" spc="-50" dirty="0"/>
              <a:t> </a:t>
            </a:r>
            <a:r>
              <a:rPr sz="2400" dirty="0"/>
              <a:t>τελευταίους</a:t>
            </a:r>
            <a:r>
              <a:rPr sz="2400" spc="-60" dirty="0"/>
              <a:t> </a:t>
            </a:r>
            <a:r>
              <a:rPr sz="2400" dirty="0"/>
              <a:t>12</a:t>
            </a:r>
            <a:r>
              <a:rPr sz="2400" spc="-35" dirty="0"/>
              <a:t> </a:t>
            </a:r>
            <a:r>
              <a:rPr sz="2400" dirty="0"/>
              <a:t>μήνες,</a:t>
            </a:r>
            <a:r>
              <a:rPr sz="2400" spc="-40" dirty="0"/>
              <a:t> </a:t>
            </a:r>
            <a:r>
              <a:rPr sz="2400" dirty="0"/>
              <a:t>τι</a:t>
            </a:r>
            <a:r>
              <a:rPr sz="2400" spc="-45" dirty="0"/>
              <a:t> </a:t>
            </a:r>
            <a:r>
              <a:rPr sz="2400" dirty="0"/>
              <a:t>από</a:t>
            </a:r>
            <a:r>
              <a:rPr sz="2400" spc="-35" dirty="0"/>
              <a:t> </a:t>
            </a:r>
            <a:r>
              <a:rPr sz="2400" dirty="0"/>
              <a:t>τα</a:t>
            </a:r>
            <a:r>
              <a:rPr sz="2400" spc="-45" dirty="0"/>
              <a:t> </a:t>
            </a:r>
            <a:r>
              <a:rPr sz="2400" dirty="0"/>
              <a:t>παρακάτω</a:t>
            </a:r>
            <a:r>
              <a:rPr sz="2400" spc="-30" dirty="0"/>
              <a:t> </a:t>
            </a:r>
            <a:r>
              <a:rPr sz="2400" dirty="0"/>
              <a:t>συνέβη</a:t>
            </a:r>
            <a:r>
              <a:rPr sz="2400" spc="-50" dirty="0"/>
              <a:t> </a:t>
            </a:r>
            <a:r>
              <a:rPr sz="2400" dirty="0"/>
              <a:t>στην</a:t>
            </a:r>
            <a:r>
              <a:rPr sz="2400" spc="-35" dirty="0"/>
              <a:t> </a:t>
            </a:r>
            <a:r>
              <a:rPr sz="2400" dirty="0"/>
              <a:t>εταιρεία</a:t>
            </a:r>
            <a:r>
              <a:rPr sz="2400" spc="-35" dirty="0"/>
              <a:t> </a:t>
            </a:r>
            <a:r>
              <a:rPr sz="2400" dirty="0"/>
              <a:t>|επιχείρηση</a:t>
            </a:r>
            <a:r>
              <a:rPr sz="2400" spc="-30" dirty="0"/>
              <a:t> </a:t>
            </a:r>
            <a:r>
              <a:rPr sz="2400" spc="-10" dirty="0"/>
              <a:t>|οργανισμό;</a:t>
            </a:r>
          </a:p>
          <a:p>
            <a:pPr algn="ctr">
              <a:lnSpc>
                <a:spcPct val="100000"/>
              </a:lnSpc>
            </a:pPr>
            <a:r>
              <a:rPr sz="2400" dirty="0"/>
              <a:t>Και</a:t>
            </a:r>
            <a:r>
              <a:rPr sz="2400" spc="-25" dirty="0"/>
              <a:t> </a:t>
            </a:r>
            <a:r>
              <a:rPr sz="2400" dirty="0"/>
              <a:t>ποια</a:t>
            </a:r>
            <a:r>
              <a:rPr sz="2400" spc="-10" dirty="0"/>
              <a:t> </a:t>
            </a:r>
            <a:r>
              <a:rPr sz="2400" dirty="0"/>
              <a:t>ήταν</a:t>
            </a:r>
            <a:r>
              <a:rPr sz="2400" spc="-25" dirty="0"/>
              <a:t> </a:t>
            </a:r>
            <a:r>
              <a:rPr sz="2400" dirty="0"/>
              <a:t>η</a:t>
            </a:r>
            <a:r>
              <a:rPr sz="2400" spc="-25" dirty="0"/>
              <a:t> </a:t>
            </a:r>
            <a:r>
              <a:rPr sz="2400" dirty="0"/>
              <a:t>πιο</a:t>
            </a:r>
            <a:r>
              <a:rPr sz="2400" spc="-10" dirty="0"/>
              <a:t> πρόσφατη</a:t>
            </a:r>
            <a:r>
              <a:rPr sz="2400" spc="-25" dirty="0"/>
              <a:t> </a:t>
            </a:r>
            <a:r>
              <a:rPr sz="2400" dirty="0"/>
              <a:t>παραβίαση</a:t>
            </a:r>
            <a:r>
              <a:rPr sz="2400" spc="5" dirty="0"/>
              <a:t> </a:t>
            </a:r>
            <a:r>
              <a:rPr sz="2400" spc="-10" dirty="0"/>
              <a:t>κυβερνοασφάλειας</a:t>
            </a:r>
            <a:r>
              <a:rPr sz="2400" spc="-25" dirty="0"/>
              <a:t> </a:t>
            </a:r>
            <a:r>
              <a:rPr sz="2400" dirty="0"/>
              <a:t>|επίθεση,</a:t>
            </a:r>
            <a:r>
              <a:rPr sz="2400" spc="-10" dirty="0"/>
              <a:t> </a:t>
            </a:r>
            <a:r>
              <a:rPr sz="2400" dirty="0"/>
              <a:t>που</a:t>
            </a:r>
            <a:r>
              <a:rPr sz="2400" spc="-25" dirty="0"/>
              <a:t> </a:t>
            </a:r>
            <a:r>
              <a:rPr sz="2400" spc="-10" dirty="0"/>
              <a:t>δεχτήκατε;</a:t>
            </a:r>
          </a:p>
        </p:txBody>
      </p:sp>
      <p:sp>
        <p:nvSpPr>
          <p:cNvPr id="3" name="object 3"/>
          <p:cNvSpPr txBox="1"/>
          <p:nvPr/>
        </p:nvSpPr>
        <p:spPr>
          <a:xfrm>
            <a:off x="197612" y="970533"/>
            <a:ext cx="1156335" cy="147955"/>
          </a:xfrm>
          <a:prstGeom prst="rect">
            <a:avLst/>
          </a:prstGeom>
        </p:spPr>
        <p:txBody>
          <a:bodyPr vert="horz" wrap="square" lIns="0" tIns="13335" rIns="0" bIns="0" rtlCol="0">
            <a:spAutoFit/>
          </a:bodyPr>
          <a:lstStyle/>
          <a:p>
            <a:pPr marL="12700">
              <a:lnSpc>
                <a:spcPct val="100000"/>
              </a:lnSpc>
              <a:spcBef>
                <a:spcPts val="105"/>
              </a:spcBef>
            </a:pPr>
            <a:r>
              <a:rPr sz="800" b="1" dirty="0">
                <a:solidFill>
                  <a:srgbClr val="404040"/>
                </a:solidFill>
                <a:latin typeface="Calibri"/>
                <a:cs typeface="Calibri"/>
              </a:rPr>
              <a:t>Βάση:</a:t>
            </a:r>
            <a:r>
              <a:rPr sz="800" b="1" spc="-15" dirty="0">
                <a:solidFill>
                  <a:srgbClr val="404040"/>
                </a:solidFill>
                <a:latin typeface="Calibri"/>
                <a:cs typeface="Calibri"/>
              </a:rPr>
              <a:t> </a:t>
            </a:r>
            <a:r>
              <a:rPr sz="800" b="1" dirty="0">
                <a:solidFill>
                  <a:srgbClr val="404040"/>
                </a:solidFill>
                <a:latin typeface="Calibri"/>
                <a:cs typeface="Calibri"/>
              </a:rPr>
              <a:t>Όλοι</a:t>
            </a:r>
            <a:r>
              <a:rPr sz="800" b="1" spc="-40" dirty="0">
                <a:solidFill>
                  <a:srgbClr val="404040"/>
                </a:solidFill>
                <a:latin typeface="Calibri"/>
                <a:cs typeface="Calibri"/>
              </a:rPr>
              <a:t> </a:t>
            </a:r>
            <a:r>
              <a:rPr sz="800" b="1" dirty="0">
                <a:solidFill>
                  <a:srgbClr val="404040"/>
                </a:solidFill>
                <a:latin typeface="Calibri"/>
                <a:cs typeface="Calibri"/>
              </a:rPr>
              <a:t>οι</a:t>
            </a:r>
            <a:r>
              <a:rPr sz="800" b="1" spc="-30" dirty="0">
                <a:solidFill>
                  <a:srgbClr val="404040"/>
                </a:solidFill>
                <a:latin typeface="Calibri"/>
                <a:cs typeface="Calibri"/>
              </a:rPr>
              <a:t> </a:t>
            </a:r>
            <a:r>
              <a:rPr sz="800" b="1" spc="-10" dirty="0">
                <a:solidFill>
                  <a:srgbClr val="404040"/>
                </a:solidFill>
                <a:latin typeface="Calibri"/>
                <a:cs typeface="Calibri"/>
              </a:rPr>
              <a:t>ερωτώμενοι</a:t>
            </a:r>
            <a:endParaRPr sz="800">
              <a:latin typeface="Calibri"/>
              <a:cs typeface="Calibri"/>
            </a:endParaRPr>
          </a:p>
        </p:txBody>
      </p:sp>
      <p:sp>
        <p:nvSpPr>
          <p:cNvPr id="5" name="object 5"/>
          <p:cNvSpPr txBox="1"/>
          <p:nvPr/>
        </p:nvSpPr>
        <p:spPr>
          <a:xfrm>
            <a:off x="5236209" y="6681622"/>
            <a:ext cx="3449954" cy="147955"/>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A6A6A6"/>
                </a:solidFill>
                <a:latin typeface="Calibri"/>
                <a:cs typeface="Calibri"/>
              </a:rPr>
              <a:t>ΕΡΕΥΝΑ</a:t>
            </a:r>
            <a:r>
              <a:rPr sz="800" b="1" spc="-20" dirty="0">
                <a:solidFill>
                  <a:srgbClr val="A6A6A6"/>
                </a:solidFill>
                <a:latin typeface="Calibri"/>
                <a:cs typeface="Calibri"/>
              </a:rPr>
              <a:t> </a:t>
            </a:r>
            <a:r>
              <a:rPr sz="800" b="1" dirty="0">
                <a:solidFill>
                  <a:srgbClr val="A6A6A6"/>
                </a:solidFill>
                <a:latin typeface="Calibri"/>
                <a:cs typeface="Calibri"/>
              </a:rPr>
              <a:t>ΓΙΑ</a:t>
            </a:r>
            <a:r>
              <a:rPr sz="800" b="1" spc="25" dirty="0">
                <a:solidFill>
                  <a:srgbClr val="A6A6A6"/>
                </a:solidFill>
                <a:latin typeface="Calibri"/>
                <a:cs typeface="Calibri"/>
              </a:rPr>
              <a:t> </a:t>
            </a:r>
            <a:r>
              <a:rPr sz="800" b="1" dirty="0">
                <a:solidFill>
                  <a:srgbClr val="A6A6A6"/>
                </a:solidFill>
                <a:latin typeface="Calibri"/>
                <a:cs typeface="Calibri"/>
              </a:rPr>
              <a:t>ΤΗΝ</a:t>
            </a:r>
            <a:r>
              <a:rPr sz="800" b="1" spc="30" dirty="0">
                <a:solidFill>
                  <a:srgbClr val="A6A6A6"/>
                </a:solidFill>
                <a:latin typeface="Calibri"/>
                <a:cs typeface="Calibri"/>
              </a:rPr>
              <a:t> </a:t>
            </a:r>
            <a:r>
              <a:rPr sz="800" b="1" dirty="0">
                <a:solidFill>
                  <a:srgbClr val="A6A6A6"/>
                </a:solidFill>
                <a:latin typeface="Calibri"/>
                <a:cs typeface="Calibri"/>
              </a:rPr>
              <a:t>ΑΡΧΗ</a:t>
            </a:r>
            <a:r>
              <a:rPr sz="800" b="1" spc="-10" dirty="0">
                <a:solidFill>
                  <a:srgbClr val="A6A6A6"/>
                </a:solidFill>
                <a:latin typeface="Calibri"/>
                <a:cs typeface="Calibri"/>
              </a:rPr>
              <a:t> </a:t>
            </a:r>
            <a:r>
              <a:rPr sz="800" b="1" dirty="0">
                <a:solidFill>
                  <a:srgbClr val="A6A6A6"/>
                </a:solidFill>
                <a:latin typeface="Calibri"/>
                <a:cs typeface="Calibri"/>
              </a:rPr>
              <a:t>ΨΗΦΙΑΚΗΣ</a:t>
            </a:r>
            <a:r>
              <a:rPr sz="800" b="1" spc="-5" dirty="0">
                <a:solidFill>
                  <a:srgbClr val="A6A6A6"/>
                </a:solidFill>
                <a:latin typeface="Calibri"/>
                <a:cs typeface="Calibri"/>
              </a:rPr>
              <a:t> </a:t>
            </a:r>
            <a:r>
              <a:rPr sz="800" b="1" spc="-10" dirty="0">
                <a:solidFill>
                  <a:srgbClr val="A6A6A6"/>
                </a:solidFill>
                <a:latin typeface="Calibri"/>
                <a:cs typeface="Calibri"/>
              </a:rPr>
              <a:t>ΑΣΦΑΛΕΙΑΣ</a:t>
            </a:r>
            <a:r>
              <a:rPr sz="800" b="1" spc="-30" dirty="0">
                <a:solidFill>
                  <a:srgbClr val="A6A6A6"/>
                </a:solidFill>
                <a:latin typeface="Calibri"/>
                <a:cs typeface="Calibri"/>
              </a:rPr>
              <a:t> </a:t>
            </a:r>
            <a:r>
              <a:rPr sz="800" b="1" spc="-10" dirty="0">
                <a:solidFill>
                  <a:srgbClr val="A6A6A6"/>
                </a:solidFill>
                <a:latin typeface="Calibri"/>
                <a:cs typeface="Calibri"/>
              </a:rPr>
              <a:t>[ΑΡ.ΔΙΑΓΩΝΙΣΜΟΥ:ΑΨΑ</a:t>
            </a:r>
            <a:r>
              <a:rPr sz="800" b="1" spc="-5" dirty="0">
                <a:solidFill>
                  <a:srgbClr val="A6A6A6"/>
                </a:solidFill>
                <a:latin typeface="Calibri"/>
                <a:cs typeface="Calibri"/>
              </a:rPr>
              <a:t> </a:t>
            </a:r>
            <a:r>
              <a:rPr sz="800" b="1" spc="-10" dirty="0">
                <a:solidFill>
                  <a:srgbClr val="A6A6A6"/>
                </a:solidFill>
                <a:latin typeface="Calibri"/>
                <a:cs typeface="Calibri"/>
              </a:rPr>
              <a:t>28/2025]</a:t>
            </a:r>
            <a:endParaRPr sz="800" dirty="0">
              <a:latin typeface="Calibri"/>
              <a:cs typeface="Calibri"/>
            </a:endParaRPr>
          </a:p>
        </p:txBody>
      </p:sp>
      <p:sp>
        <p:nvSpPr>
          <p:cNvPr id="6" name="object 6"/>
          <p:cNvSpPr/>
          <p:nvPr/>
        </p:nvSpPr>
        <p:spPr>
          <a:xfrm>
            <a:off x="9001125" y="6621566"/>
            <a:ext cx="900430" cy="236854"/>
          </a:xfrm>
          <a:custGeom>
            <a:avLst/>
            <a:gdLst/>
            <a:ahLst/>
            <a:cxnLst/>
            <a:rect l="l" t="t" r="r" b="b"/>
            <a:pathLst>
              <a:path w="900429" h="236854">
                <a:moveTo>
                  <a:pt x="899998" y="236433"/>
                </a:moveTo>
                <a:lnTo>
                  <a:pt x="899998" y="0"/>
                </a:lnTo>
                <a:lnTo>
                  <a:pt x="0" y="0"/>
                </a:lnTo>
                <a:lnTo>
                  <a:pt x="0" y="236433"/>
                </a:lnTo>
              </a:path>
            </a:pathLst>
          </a:custGeom>
          <a:ln w="22224">
            <a:solidFill>
              <a:srgbClr val="D9D9D9"/>
            </a:solidFill>
          </a:ln>
        </p:spPr>
        <p:txBody>
          <a:bodyPr wrap="square" lIns="0" tIns="0" rIns="0" bIns="0" rtlCol="0"/>
          <a:lstStyle/>
          <a:p>
            <a:endParaRPr/>
          </a:p>
        </p:txBody>
      </p:sp>
      <p:sp>
        <p:nvSpPr>
          <p:cNvPr id="7" name="object 7"/>
          <p:cNvSpPr txBox="1"/>
          <p:nvPr/>
        </p:nvSpPr>
        <p:spPr>
          <a:xfrm>
            <a:off x="9387967" y="6685889"/>
            <a:ext cx="129539" cy="147955"/>
          </a:xfrm>
          <a:prstGeom prst="rect">
            <a:avLst/>
          </a:prstGeom>
        </p:spPr>
        <p:txBody>
          <a:bodyPr vert="horz" wrap="square" lIns="0" tIns="12700" rIns="0" bIns="0" rtlCol="0">
            <a:spAutoFit/>
          </a:bodyPr>
          <a:lstStyle/>
          <a:p>
            <a:pPr marL="12700">
              <a:lnSpc>
                <a:spcPct val="100000"/>
              </a:lnSpc>
              <a:spcBef>
                <a:spcPts val="100"/>
              </a:spcBef>
            </a:pPr>
            <a:r>
              <a:rPr sz="800" b="1" spc="-25" dirty="0">
                <a:solidFill>
                  <a:srgbClr val="A6A6A6"/>
                </a:solidFill>
                <a:latin typeface="Calibri"/>
                <a:cs typeface="Calibri"/>
              </a:rPr>
              <a:t>25</a:t>
            </a:r>
            <a:endParaRPr sz="800">
              <a:latin typeface="Calibri"/>
              <a:cs typeface="Calibri"/>
            </a:endParaRPr>
          </a:p>
        </p:txBody>
      </p:sp>
      <p:grpSp>
        <p:nvGrpSpPr>
          <p:cNvPr id="8" name="object 8"/>
          <p:cNvGrpSpPr/>
          <p:nvPr/>
        </p:nvGrpSpPr>
        <p:grpSpPr>
          <a:xfrm>
            <a:off x="4319841" y="1401127"/>
            <a:ext cx="7541259" cy="5049520"/>
            <a:chOff x="4319841" y="1401127"/>
            <a:chExt cx="7541259" cy="5049520"/>
          </a:xfrm>
        </p:grpSpPr>
        <p:sp>
          <p:nvSpPr>
            <p:cNvPr id="9" name="object 9"/>
            <p:cNvSpPr/>
            <p:nvPr/>
          </p:nvSpPr>
          <p:spPr>
            <a:xfrm>
              <a:off x="4324603" y="1405889"/>
              <a:ext cx="7531734" cy="5039995"/>
            </a:xfrm>
            <a:custGeom>
              <a:avLst/>
              <a:gdLst/>
              <a:ahLst/>
              <a:cxnLst/>
              <a:rect l="l" t="t" r="r" b="b"/>
              <a:pathLst>
                <a:path w="7531734" h="5039995">
                  <a:moveTo>
                    <a:pt x="40259" y="0"/>
                  </a:moveTo>
                  <a:lnTo>
                    <a:pt x="7531354" y="0"/>
                  </a:lnTo>
                </a:path>
                <a:path w="7531734" h="5039995">
                  <a:moveTo>
                    <a:pt x="40259" y="503682"/>
                  </a:moveTo>
                  <a:lnTo>
                    <a:pt x="7531354" y="503682"/>
                  </a:lnTo>
                </a:path>
                <a:path w="7531734" h="5039995">
                  <a:moveTo>
                    <a:pt x="40259" y="1008126"/>
                  </a:moveTo>
                  <a:lnTo>
                    <a:pt x="7531354" y="1008126"/>
                  </a:lnTo>
                </a:path>
                <a:path w="7531734" h="5039995">
                  <a:moveTo>
                    <a:pt x="40259" y="1512570"/>
                  </a:moveTo>
                  <a:lnTo>
                    <a:pt x="7531354" y="1512570"/>
                  </a:lnTo>
                </a:path>
                <a:path w="7531734" h="5039995">
                  <a:moveTo>
                    <a:pt x="40259" y="2015489"/>
                  </a:moveTo>
                  <a:lnTo>
                    <a:pt x="7531354" y="2015489"/>
                  </a:lnTo>
                </a:path>
                <a:path w="7531734" h="5039995">
                  <a:moveTo>
                    <a:pt x="40259" y="2519934"/>
                  </a:moveTo>
                  <a:lnTo>
                    <a:pt x="7531354" y="2519934"/>
                  </a:lnTo>
                </a:path>
                <a:path w="7531734" h="5039995">
                  <a:moveTo>
                    <a:pt x="40259" y="3024378"/>
                  </a:moveTo>
                  <a:lnTo>
                    <a:pt x="7531354" y="3024378"/>
                  </a:lnTo>
                </a:path>
                <a:path w="7531734" h="5039995">
                  <a:moveTo>
                    <a:pt x="40259" y="3527298"/>
                  </a:moveTo>
                  <a:lnTo>
                    <a:pt x="7531354" y="3527298"/>
                  </a:lnTo>
                </a:path>
                <a:path w="7531734" h="5039995">
                  <a:moveTo>
                    <a:pt x="40259" y="4031742"/>
                  </a:moveTo>
                  <a:lnTo>
                    <a:pt x="7531354" y="4031742"/>
                  </a:lnTo>
                </a:path>
                <a:path w="7531734" h="5039995">
                  <a:moveTo>
                    <a:pt x="40259" y="4536186"/>
                  </a:moveTo>
                  <a:lnTo>
                    <a:pt x="7531354" y="4536186"/>
                  </a:lnTo>
                </a:path>
                <a:path w="7531734" h="5039995">
                  <a:moveTo>
                    <a:pt x="40259" y="5039995"/>
                  </a:moveTo>
                  <a:lnTo>
                    <a:pt x="7531354" y="5039995"/>
                  </a:lnTo>
                </a:path>
                <a:path w="7531734" h="5039995">
                  <a:moveTo>
                    <a:pt x="40259" y="0"/>
                  </a:moveTo>
                  <a:lnTo>
                    <a:pt x="40259" y="5039995"/>
                  </a:lnTo>
                </a:path>
                <a:path w="7531734" h="5039995">
                  <a:moveTo>
                    <a:pt x="0" y="0"/>
                  </a:moveTo>
                  <a:lnTo>
                    <a:pt x="40259" y="0"/>
                  </a:lnTo>
                </a:path>
                <a:path w="7531734" h="5039995">
                  <a:moveTo>
                    <a:pt x="0" y="503682"/>
                  </a:moveTo>
                  <a:lnTo>
                    <a:pt x="40259" y="503682"/>
                  </a:lnTo>
                </a:path>
                <a:path w="7531734" h="5039995">
                  <a:moveTo>
                    <a:pt x="0" y="1008126"/>
                  </a:moveTo>
                  <a:lnTo>
                    <a:pt x="40259" y="1008126"/>
                  </a:lnTo>
                </a:path>
                <a:path w="7531734" h="5039995">
                  <a:moveTo>
                    <a:pt x="0" y="1512570"/>
                  </a:moveTo>
                  <a:lnTo>
                    <a:pt x="40259" y="1512570"/>
                  </a:lnTo>
                </a:path>
                <a:path w="7531734" h="5039995">
                  <a:moveTo>
                    <a:pt x="0" y="2015489"/>
                  </a:moveTo>
                  <a:lnTo>
                    <a:pt x="40259" y="2015489"/>
                  </a:lnTo>
                </a:path>
                <a:path w="7531734" h="5039995">
                  <a:moveTo>
                    <a:pt x="0" y="2519934"/>
                  </a:moveTo>
                  <a:lnTo>
                    <a:pt x="40259" y="2519934"/>
                  </a:lnTo>
                </a:path>
                <a:path w="7531734" h="5039995">
                  <a:moveTo>
                    <a:pt x="0" y="3024378"/>
                  </a:moveTo>
                  <a:lnTo>
                    <a:pt x="40259" y="3024378"/>
                  </a:lnTo>
                </a:path>
                <a:path w="7531734" h="5039995">
                  <a:moveTo>
                    <a:pt x="0" y="3527298"/>
                  </a:moveTo>
                  <a:lnTo>
                    <a:pt x="40259" y="3527298"/>
                  </a:lnTo>
                </a:path>
                <a:path w="7531734" h="5039995">
                  <a:moveTo>
                    <a:pt x="0" y="4031742"/>
                  </a:moveTo>
                  <a:lnTo>
                    <a:pt x="40259" y="4031742"/>
                  </a:lnTo>
                </a:path>
                <a:path w="7531734" h="5039995">
                  <a:moveTo>
                    <a:pt x="0" y="4536186"/>
                  </a:moveTo>
                  <a:lnTo>
                    <a:pt x="40259" y="4536186"/>
                  </a:lnTo>
                </a:path>
                <a:path w="7531734" h="5039995">
                  <a:moveTo>
                    <a:pt x="0" y="5039995"/>
                  </a:moveTo>
                  <a:lnTo>
                    <a:pt x="40259" y="5039995"/>
                  </a:lnTo>
                </a:path>
              </a:pathLst>
            </a:custGeom>
            <a:ln w="9525">
              <a:solidFill>
                <a:srgbClr val="D9D9D9"/>
              </a:solidFill>
            </a:ln>
          </p:spPr>
          <p:txBody>
            <a:bodyPr wrap="square" lIns="0" tIns="0" rIns="0" bIns="0" rtlCol="0"/>
            <a:lstStyle/>
            <a:p>
              <a:endParaRPr/>
            </a:p>
          </p:txBody>
        </p:sp>
        <p:sp>
          <p:nvSpPr>
            <p:cNvPr id="10" name="object 10"/>
            <p:cNvSpPr/>
            <p:nvPr/>
          </p:nvSpPr>
          <p:spPr>
            <a:xfrm>
              <a:off x="8207375" y="1459991"/>
              <a:ext cx="2991485" cy="4643755"/>
            </a:xfrm>
            <a:custGeom>
              <a:avLst/>
              <a:gdLst/>
              <a:ahLst/>
              <a:cxnLst/>
              <a:rect l="l" t="t" r="r" b="b"/>
              <a:pathLst>
                <a:path w="2991484" h="4643755">
                  <a:moveTo>
                    <a:pt x="38989" y="2502408"/>
                  </a:moveTo>
                  <a:lnTo>
                    <a:pt x="0" y="2502408"/>
                  </a:lnTo>
                  <a:lnTo>
                    <a:pt x="0" y="2641092"/>
                  </a:lnTo>
                  <a:lnTo>
                    <a:pt x="38989" y="2641092"/>
                  </a:lnTo>
                  <a:lnTo>
                    <a:pt x="38989" y="2502408"/>
                  </a:lnTo>
                  <a:close/>
                </a:path>
                <a:path w="2991484" h="4643755">
                  <a:moveTo>
                    <a:pt x="77089" y="3003804"/>
                  </a:moveTo>
                  <a:lnTo>
                    <a:pt x="0" y="3003804"/>
                  </a:lnTo>
                  <a:lnTo>
                    <a:pt x="0" y="3142488"/>
                  </a:lnTo>
                  <a:lnTo>
                    <a:pt x="77089" y="3142488"/>
                  </a:lnTo>
                  <a:lnTo>
                    <a:pt x="77089" y="3003804"/>
                  </a:lnTo>
                  <a:close/>
                </a:path>
                <a:path w="2991484" h="4643755">
                  <a:moveTo>
                    <a:pt x="77089" y="2002536"/>
                  </a:moveTo>
                  <a:lnTo>
                    <a:pt x="0" y="2002536"/>
                  </a:lnTo>
                  <a:lnTo>
                    <a:pt x="0" y="2141220"/>
                  </a:lnTo>
                  <a:lnTo>
                    <a:pt x="77089" y="2141220"/>
                  </a:lnTo>
                  <a:lnTo>
                    <a:pt x="77089" y="2002536"/>
                  </a:lnTo>
                  <a:close/>
                </a:path>
                <a:path w="2991484" h="4643755">
                  <a:moveTo>
                    <a:pt x="77089" y="1502664"/>
                  </a:moveTo>
                  <a:lnTo>
                    <a:pt x="0" y="1502664"/>
                  </a:lnTo>
                  <a:lnTo>
                    <a:pt x="0" y="1641348"/>
                  </a:lnTo>
                  <a:lnTo>
                    <a:pt x="77089" y="1641348"/>
                  </a:lnTo>
                  <a:lnTo>
                    <a:pt x="77089" y="1502664"/>
                  </a:lnTo>
                  <a:close/>
                </a:path>
                <a:path w="2991484" h="4643755">
                  <a:moveTo>
                    <a:pt x="154813" y="3503676"/>
                  </a:moveTo>
                  <a:lnTo>
                    <a:pt x="0" y="3503676"/>
                  </a:lnTo>
                  <a:lnTo>
                    <a:pt x="0" y="3642360"/>
                  </a:lnTo>
                  <a:lnTo>
                    <a:pt x="154813" y="3642360"/>
                  </a:lnTo>
                  <a:lnTo>
                    <a:pt x="154813" y="3503676"/>
                  </a:lnTo>
                  <a:close/>
                </a:path>
                <a:path w="2991484" h="4643755">
                  <a:moveTo>
                    <a:pt x="154813" y="501396"/>
                  </a:moveTo>
                  <a:lnTo>
                    <a:pt x="0" y="501396"/>
                  </a:lnTo>
                  <a:lnTo>
                    <a:pt x="0" y="640080"/>
                  </a:lnTo>
                  <a:lnTo>
                    <a:pt x="154813" y="640080"/>
                  </a:lnTo>
                  <a:lnTo>
                    <a:pt x="154813" y="501396"/>
                  </a:lnTo>
                  <a:close/>
                </a:path>
                <a:path w="2991484" h="4643755">
                  <a:moveTo>
                    <a:pt x="232537" y="1001268"/>
                  </a:moveTo>
                  <a:lnTo>
                    <a:pt x="0" y="1001268"/>
                  </a:lnTo>
                  <a:lnTo>
                    <a:pt x="0" y="1139952"/>
                  </a:lnTo>
                  <a:lnTo>
                    <a:pt x="232537" y="1139952"/>
                  </a:lnTo>
                  <a:lnTo>
                    <a:pt x="232537" y="1001268"/>
                  </a:lnTo>
                  <a:close/>
                </a:path>
                <a:path w="2991484" h="4643755">
                  <a:moveTo>
                    <a:pt x="1980565" y="4504944"/>
                  </a:moveTo>
                  <a:lnTo>
                    <a:pt x="0" y="4504944"/>
                  </a:lnTo>
                  <a:lnTo>
                    <a:pt x="0" y="4643628"/>
                  </a:lnTo>
                  <a:lnTo>
                    <a:pt x="1980565" y="4643628"/>
                  </a:lnTo>
                  <a:lnTo>
                    <a:pt x="1980565" y="4504944"/>
                  </a:lnTo>
                  <a:close/>
                </a:path>
                <a:path w="2991484" h="4643755">
                  <a:moveTo>
                    <a:pt x="2990977" y="0"/>
                  </a:moveTo>
                  <a:lnTo>
                    <a:pt x="0" y="0"/>
                  </a:lnTo>
                  <a:lnTo>
                    <a:pt x="0" y="140208"/>
                  </a:lnTo>
                  <a:lnTo>
                    <a:pt x="2990977" y="140208"/>
                  </a:lnTo>
                  <a:lnTo>
                    <a:pt x="2990977" y="0"/>
                  </a:lnTo>
                  <a:close/>
                </a:path>
              </a:pathLst>
            </a:custGeom>
            <a:solidFill>
              <a:srgbClr val="A4AB81"/>
            </a:solidFill>
          </p:spPr>
          <p:txBody>
            <a:bodyPr wrap="square" lIns="0" tIns="0" rIns="0" bIns="0" rtlCol="0"/>
            <a:lstStyle/>
            <a:p>
              <a:endParaRPr/>
            </a:p>
          </p:txBody>
        </p:sp>
        <p:sp>
          <p:nvSpPr>
            <p:cNvPr id="11" name="object 11"/>
            <p:cNvSpPr/>
            <p:nvPr/>
          </p:nvSpPr>
          <p:spPr>
            <a:xfrm>
              <a:off x="8207375" y="1606295"/>
              <a:ext cx="2757805" cy="4643755"/>
            </a:xfrm>
            <a:custGeom>
              <a:avLst/>
              <a:gdLst/>
              <a:ahLst/>
              <a:cxnLst/>
              <a:rect l="l" t="t" r="r" b="b"/>
              <a:pathLst>
                <a:path w="2757804" h="4643755">
                  <a:moveTo>
                    <a:pt x="77089" y="3503676"/>
                  </a:moveTo>
                  <a:lnTo>
                    <a:pt x="0" y="3503676"/>
                  </a:lnTo>
                  <a:lnTo>
                    <a:pt x="0" y="3642360"/>
                  </a:lnTo>
                  <a:lnTo>
                    <a:pt x="77089" y="3642360"/>
                  </a:lnTo>
                  <a:lnTo>
                    <a:pt x="77089" y="3503676"/>
                  </a:lnTo>
                  <a:close/>
                </a:path>
                <a:path w="2757804" h="4643755">
                  <a:moveTo>
                    <a:pt x="77089" y="3002280"/>
                  </a:moveTo>
                  <a:lnTo>
                    <a:pt x="0" y="3002280"/>
                  </a:lnTo>
                  <a:lnTo>
                    <a:pt x="0" y="3142488"/>
                  </a:lnTo>
                  <a:lnTo>
                    <a:pt x="77089" y="3142488"/>
                  </a:lnTo>
                  <a:lnTo>
                    <a:pt x="77089" y="3002280"/>
                  </a:lnTo>
                  <a:close/>
                </a:path>
                <a:path w="2757804" h="4643755">
                  <a:moveTo>
                    <a:pt x="77089" y="2502408"/>
                  </a:moveTo>
                  <a:lnTo>
                    <a:pt x="0" y="2502408"/>
                  </a:lnTo>
                  <a:lnTo>
                    <a:pt x="0" y="2641092"/>
                  </a:lnTo>
                  <a:lnTo>
                    <a:pt x="77089" y="2641092"/>
                  </a:lnTo>
                  <a:lnTo>
                    <a:pt x="77089" y="2502408"/>
                  </a:lnTo>
                  <a:close/>
                </a:path>
                <a:path w="2757804" h="4643755">
                  <a:moveTo>
                    <a:pt x="77089" y="2002536"/>
                  </a:moveTo>
                  <a:lnTo>
                    <a:pt x="0" y="2002536"/>
                  </a:lnTo>
                  <a:lnTo>
                    <a:pt x="0" y="2141220"/>
                  </a:lnTo>
                  <a:lnTo>
                    <a:pt x="77089" y="2141220"/>
                  </a:lnTo>
                  <a:lnTo>
                    <a:pt x="77089" y="2002536"/>
                  </a:lnTo>
                  <a:close/>
                </a:path>
                <a:path w="2757804" h="4643755">
                  <a:moveTo>
                    <a:pt x="116713" y="1501140"/>
                  </a:moveTo>
                  <a:lnTo>
                    <a:pt x="0" y="1501140"/>
                  </a:lnTo>
                  <a:lnTo>
                    <a:pt x="0" y="1641348"/>
                  </a:lnTo>
                  <a:lnTo>
                    <a:pt x="116713" y="1641348"/>
                  </a:lnTo>
                  <a:lnTo>
                    <a:pt x="116713" y="1501140"/>
                  </a:lnTo>
                  <a:close/>
                </a:path>
                <a:path w="2757804" h="4643755">
                  <a:moveTo>
                    <a:pt x="154813" y="1001268"/>
                  </a:moveTo>
                  <a:lnTo>
                    <a:pt x="0" y="1001268"/>
                  </a:lnTo>
                  <a:lnTo>
                    <a:pt x="0" y="1139952"/>
                  </a:lnTo>
                  <a:lnTo>
                    <a:pt x="154813" y="1139952"/>
                  </a:lnTo>
                  <a:lnTo>
                    <a:pt x="154813" y="1001268"/>
                  </a:lnTo>
                  <a:close/>
                </a:path>
                <a:path w="2757804" h="4643755">
                  <a:moveTo>
                    <a:pt x="465709" y="501396"/>
                  </a:moveTo>
                  <a:lnTo>
                    <a:pt x="0" y="501396"/>
                  </a:lnTo>
                  <a:lnTo>
                    <a:pt x="0" y="640080"/>
                  </a:lnTo>
                  <a:lnTo>
                    <a:pt x="465709" y="640080"/>
                  </a:lnTo>
                  <a:lnTo>
                    <a:pt x="465709" y="501396"/>
                  </a:lnTo>
                  <a:close/>
                </a:path>
                <a:path w="2757804" h="4643755">
                  <a:moveTo>
                    <a:pt x="2058289" y="4503420"/>
                  </a:moveTo>
                  <a:lnTo>
                    <a:pt x="0" y="4503420"/>
                  </a:lnTo>
                  <a:lnTo>
                    <a:pt x="0" y="4643628"/>
                  </a:lnTo>
                  <a:lnTo>
                    <a:pt x="2058289" y="4643628"/>
                  </a:lnTo>
                  <a:lnTo>
                    <a:pt x="2058289" y="4503420"/>
                  </a:lnTo>
                  <a:close/>
                </a:path>
                <a:path w="2757804" h="4643755">
                  <a:moveTo>
                    <a:pt x="2757805" y="0"/>
                  </a:moveTo>
                  <a:lnTo>
                    <a:pt x="0" y="0"/>
                  </a:lnTo>
                  <a:lnTo>
                    <a:pt x="0" y="138684"/>
                  </a:lnTo>
                  <a:lnTo>
                    <a:pt x="2757805" y="138684"/>
                  </a:lnTo>
                  <a:lnTo>
                    <a:pt x="2757805" y="0"/>
                  </a:lnTo>
                  <a:close/>
                </a:path>
              </a:pathLst>
            </a:custGeom>
            <a:solidFill>
              <a:srgbClr val="7AA79D"/>
            </a:solidFill>
          </p:spPr>
          <p:txBody>
            <a:bodyPr wrap="square" lIns="0" tIns="0" rIns="0" bIns="0" rtlCol="0"/>
            <a:lstStyle/>
            <a:p>
              <a:endParaRPr/>
            </a:p>
          </p:txBody>
        </p:sp>
        <p:sp>
          <p:nvSpPr>
            <p:cNvPr id="12" name="object 12"/>
            <p:cNvSpPr/>
            <p:nvPr/>
          </p:nvSpPr>
          <p:spPr>
            <a:xfrm>
              <a:off x="8207375" y="1752599"/>
              <a:ext cx="2913380" cy="4642485"/>
            </a:xfrm>
            <a:custGeom>
              <a:avLst/>
              <a:gdLst/>
              <a:ahLst/>
              <a:cxnLst/>
              <a:rect l="l" t="t" r="r" b="b"/>
              <a:pathLst>
                <a:path w="2913379" h="4642485">
                  <a:moveTo>
                    <a:pt x="38989" y="3502152"/>
                  </a:moveTo>
                  <a:lnTo>
                    <a:pt x="0" y="3502152"/>
                  </a:lnTo>
                  <a:lnTo>
                    <a:pt x="0" y="3642360"/>
                  </a:lnTo>
                  <a:lnTo>
                    <a:pt x="38989" y="3642360"/>
                  </a:lnTo>
                  <a:lnTo>
                    <a:pt x="38989" y="3502152"/>
                  </a:lnTo>
                  <a:close/>
                </a:path>
                <a:path w="2913379" h="4642485">
                  <a:moveTo>
                    <a:pt x="77089" y="3002280"/>
                  </a:moveTo>
                  <a:lnTo>
                    <a:pt x="0" y="3002280"/>
                  </a:lnTo>
                  <a:lnTo>
                    <a:pt x="0" y="3140964"/>
                  </a:lnTo>
                  <a:lnTo>
                    <a:pt x="77089" y="3140964"/>
                  </a:lnTo>
                  <a:lnTo>
                    <a:pt x="77089" y="3002280"/>
                  </a:lnTo>
                  <a:close/>
                </a:path>
                <a:path w="2913379" h="4642485">
                  <a:moveTo>
                    <a:pt x="77089" y="2502408"/>
                  </a:moveTo>
                  <a:lnTo>
                    <a:pt x="0" y="2502408"/>
                  </a:lnTo>
                  <a:lnTo>
                    <a:pt x="0" y="2641092"/>
                  </a:lnTo>
                  <a:lnTo>
                    <a:pt x="77089" y="2641092"/>
                  </a:lnTo>
                  <a:lnTo>
                    <a:pt x="77089" y="2502408"/>
                  </a:lnTo>
                  <a:close/>
                </a:path>
                <a:path w="2913379" h="4642485">
                  <a:moveTo>
                    <a:pt x="77089" y="1501140"/>
                  </a:moveTo>
                  <a:lnTo>
                    <a:pt x="0" y="1501140"/>
                  </a:lnTo>
                  <a:lnTo>
                    <a:pt x="0" y="1639824"/>
                  </a:lnTo>
                  <a:lnTo>
                    <a:pt x="77089" y="1639824"/>
                  </a:lnTo>
                  <a:lnTo>
                    <a:pt x="77089" y="1501140"/>
                  </a:lnTo>
                  <a:close/>
                </a:path>
                <a:path w="2913379" h="4642485">
                  <a:moveTo>
                    <a:pt x="116713" y="2001012"/>
                  </a:moveTo>
                  <a:lnTo>
                    <a:pt x="0" y="2001012"/>
                  </a:lnTo>
                  <a:lnTo>
                    <a:pt x="0" y="2141220"/>
                  </a:lnTo>
                  <a:lnTo>
                    <a:pt x="116713" y="2141220"/>
                  </a:lnTo>
                  <a:lnTo>
                    <a:pt x="116713" y="2001012"/>
                  </a:lnTo>
                  <a:close/>
                </a:path>
                <a:path w="2913379" h="4642485">
                  <a:moveTo>
                    <a:pt x="232537" y="1001268"/>
                  </a:moveTo>
                  <a:lnTo>
                    <a:pt x="0" y="1001268"/>
                  </a:lnTo>
                  <a:lnTo>
                    <a:pt x="0" y="1139952"/>
                  </a:lnTo>
                  <a:lnTo>
                    <a:pt x="232537" y="1139952"/>
                  </a:lnTo>
                  <a:lnTo>
                    <a:pt x="232537" y="1001268"/>
                  </a:lnTo>
                  <a:close/>
                </a:path>
                <a:path w="2913379" h="4642485">
                  <a:moveTo>
                    <a:pt x="310261" y="499872"/>
                  </a:moveTo>
                  <a:lnTo>
                    <a:pt x="0" y="499872"/>
                  </a:lnTo>
                  <a:lnTo>
                    <a:pt x="0" y="640080"/>
                  </a:lnTo>
                  <a:lnTo>
                    <a:pt x="310261" y="640080"/>
                  </a:lnTo>
                  <a:lnTo>
                    <a:pt x="310261" y="499872"/>
                  </a:lnTo>
                  <a:close/>
                </a:path>
                <a:path w="2913379" h="4642485">
                  <a:moveTo>
                    <a:pt x="1825117" y="4503420"/>
                  </a:moveTo>
                  <a:lnTo>
                    <a:pt x="0" y="4503420"/>
                  </a:lnTo>
                  <a:lnTo>
                    <a:pt x="0" y="4642104"/>
                  </a:lnTo>
                  <a:lnTo>
                    <a:pt x="1825117" y="4642104"/>
                  </a:lnTo>
                  <a:lnTo>
                    <a:pt x="1825117" y="4503420"/>
                  </a:lnTo>
                  <a:close/>
                </a:path>
                <a:path w="2913379" h="4642485">
                  <a:moveTo>
                    <a:pt x="2913253" y="0"/>
                  </a:moveTo>
                  <a:lnTo>
                    <a:pt x="0" y="0"/>
                  </a:lnTo>
                  <a:lnTo>
                    <a:pt x="0" y="138684"/>
                  </a:lnTo>
                  <a:lnTo>
                    <a:pt x="2913253" y="138684"/>
                  </a:lnTo>
                  <a:lnTo>
                    <a:pt x="2913253" y="0"/>
                  </a:lnTo>
                  <a:close/>
                </a:path>
              </a:pathLst>
            </a:custGeom>
            <a:solidFill>
              <a:srgbClr val="93B6D2"/>
            </a:solidFill>
          </p:spPr>
          <p:txBody>
            <a:bodyPr wrap="square" lIns="0" tIns="0" rIns="0" bIns="0" rtlCol="0"/>
            <a:lstStyle/>
            <a:p>
              <a:endParaRPr/>
            </a:p>
          </p:txBody>
        </p:sp>
      </p:grpSp>
      <p:sp>
        <p:nvSpPr>
          <p:cNvPr id="13" name="object 13"/>
          <p:cNvSpPr txBox="1"/>
          <p:nvPr/>
        </p:nvSpPr>
        <p:spPr>
          <a:xfrm>
            <a:off x="3268471" y="1554861"/>
            <a:ext cx="991235" cy="177800"/>
          </a:xfrm>
          <a:prstGeom prst="rect">
            <a:avLst/>
          </a:prstGeom>
        </p:spPr>
        <p:txBody>
          <a:bodyPr vert="horz" wrap="square" lIns="0" tIns="12065" rIns="0" bIns="0" rtlCol="0">
            <a:spAutoFit/>
          </a:bodyPr>
          <a:lstStyle/>
          <a:p>
            <a:pPr marL="12700">
              <a:lnSpc>
                <a:spcPct val="100000"/>
              </a:lnSpc>
              <a:spcBef>
                <a:spcPts val="95"/>
              </a:spcBef>
            </a:pPr>
            <a:r>
              <a:rPr sz="1000" spc="-10" dirty="0">
                <a:solidFill>
                  <a:srgbClr val="585858"/>
                </a:solidFill>
                <a:latin typeface="Calibri"/>
                <a:cs typeface="Calibri"/>
              </a:rPr>
              <a:t>Επιθέσεις</a:t>
            </a:r>
            <a:r>
              <a:rPr sz="1000" spc="20" dirty="0">
                <a:solidFill>
                  <a:srgbClr val="585858"/>
                </a:solidFill>
                <a:latin typeface="Calibri"/>
                <a:cs typeface="Calibri"/>
              </a:rPr>
              <a:t> </a:t>
            </a:r>
            <a:r>
              <a:rPr sz="1000" spc="-10" dirty="0">
                <a:solidFill>
                  <a:srgbClr val="585858"/>
                </a:solidFill>
                <a:latin typeface="Calibri"/>
                <a:cs typeface="Calibri"/>
              </a:rPr>
              <a:t>Ρhishing</a:t>
            </a:r>
            <a:endParaRPr sz="1000">
              <a:latin typeface="Calibri"/>
              <a:cs typeface="Calibri"/>
            </a:endParaRPr>
          </a:p>
        </p:txBody>
      </p:sp>
      <p:sp>
        <p:nvSpPr>
          <p:cNvPr id="14" name="object 14"/>
          <p:cNvSpPr txBox="1"/>
          <p:nvPr/>
        </p:nvSpPr>
        <p:spPr>
          <a:xfrm>
            <a:off x="3240785" y="2059050"/>
            <a:ext cx="1017905" cy="177800"/>
          </a:xfrm>
          <a:prstGeom prst="rect">
            <a:avLst/>
          </a:prstGeom>
        </p:spPr>
        <p:txBody>
          <a:bodyPr vert="horz" wrap="square" lIns="0" tIns="12065" rIns="0" bIns="0" rtlCol="0">
            <a:spAutoFit/>
          </a:bodyPr>
          <a:lstStyle/>
          <a:p>
            <a:pPr marL="12700">
              <a:lnSpc>
                <a:spcPct val="100000"/>
              </a:lnSpc>
              <a:spcBef>
                <a:spcPts val="95"/>
              </a:spcBef>
            </a:pPr>
            <a:r>
              <a:rPr sz="1000" spc="-10" dirty="0">
                <a:solidFill>
                  <a:srgbClr val="585858"/>
                </a:solidFill>
                <a:latin typeface="Calibri"/>
                <a:cs typeface="Calibri"/>
              </a:rPr>
              <a:t>Επιθέσεις</a:t>
            </a:r>
            <a:r>
              <a:rPr sz="1000" spc="30" dirty="0">
                <a:solidFill>
                  <a:srgbClr val="585858"/>
                </a:solidFill>
                <a:latin typeface="Calibri"/>
                <a:cs typeface="Calibri"/>
              </a:rPr>
              <a:t> </a:t>
            </a:r>
            <a:r>
              <a:rPr sz="1000" spc="-10" dirty="0">
                <a:solidFill>
                  <a:srgbClr val="585858"/>
                </a:solidFill>
                <a:latin typeface="Calibri"/>
                <a:cs typeface="Calibri"/>
              </a:rPr>
              <a:t>Smishing</a:t>
            </a:r>
            <a:endParaRPr sz="1000">
              <a:latin typeface="Calibri"/>
              <a:cs typeface="Calibri"/>
            </a:endParaRPr>
          </a:p>
        </p:txBody>
      </p:sp>
      <p:sp>
        <p:nvSpPr>
          <p:cNvPr id="15" name="object 15"/>
          <p:cNvSpPr txBox="1"/>
          <p:nvPr/>
        </p:nvSpPr>
        <p:spPr>
          <a:xfrm>
            <a:off x="815136" y="2485770"/>
            <a:ext cx="3441700" cy="332740"/>
          </a:xfrm>
          <a:prstGeom prst="rect">
            <a:avLst/>
          </a:prstGeom>
        </p:spPr>
        <p:txBody>
          <a:bodyPr vert="horz" wrap="square" lIns="0" tIns="8890" rIns="0" bIns="0" rtlCol="0">
            <a:spAutoFit/>
          </a:bodyPr>
          <a:lstStyle/>
          <a:p>
            <a:pPr marL="556260" marR="5080" indent="-544195">
              <a:lnSpc>
                <a:spcPct val="102000"/>
              </a:lnSpc>
              <a:spcBef>
                <a:spcPts val="70"/>
              </a:spcBef>
            </a:pPr>
            <a:r>
              <a:rPr sz="1000" dirty="0">
                <a:solidFill>
                  <a:srgbClr val="585858"/>
                </a:solidFill>
                <a:latin typeface="Calibri"/>
                <a:cs typeface="Calibri"/>
              </a:rPr>
              <a:t>Άτομα</a:t>
            </a:r>
            <a:r>
              <a:rPr sz="1000" spc="-30" dirty="0">
                <a:solidFill>
                  <a:srgbClr val="585858"/>
                </a:solidFill>
                <a:latin typeface="Calibri"/>
                <a:cs typeface="Calibri"/>
              </a:rPr>
              <a:t> </a:t>
            </a:r>
            <a:r>
              <a:rPr sz="1000" dirty="0">
                <a:solidFill>
                  <a:srgbClr val="585858"/>
                </a:solidFill>
                <a:latin typeface="Calibri"/>
                <a:cs typeface="Calibri"/>
              </a:rPr>
              <a:t>να</a:t>
            </a:r>
            <a:r>
              <a:rPr sz="1000" spc="-10" dirty="0">
                <a:solidFill>
                  <a:srgbClr val="585858"/>
                </a:solidFill>
                <a:latin typeface="Calibri"/>
                <a:cs typeface="Calibri"/>
              </a:rPr>
              <a:t> </a:t>
            </a:r>
            <a:r>
              <a:rPr sz="1000" dirty="0">
                <a:solidFill>
                  <a:srgbClr val="585858"/>
                </a:solidFill>
                <a:latin typeface="Calibri"/>
                <a:cs typeface="Calibri"/>
              </a:rPr>
              <a:t>υποδύονται</a:t>
            </a:r>
            <a:r>
              <a:rPr sz="1000" spc="-10" dirty="0">
                <a:solidFill>
                  <a:srgbClr val="585858"/>
                </a:solidFill>
                <a:latin typeface="Calibri"/>
                <a:cs typeface="Calibri"/>
              </a:rPr>
              <a:t> </a:t>
            </a:r>
            <a:r>
              <a:rPr sz="1000" dirty="0">
                <a:solidFill>
                  <a:srgbClr val="585858"/>
                </a:solidFill>
                <a:latin typeface="Calibri"/>
                <a:cs typeface="Calibri"/>
              </a:rPr>
              <a:t>πως</a:t>
            </a:r>
            <a:r>
              <a:rPr sz="1000" spc="-25" dirty="0">
                <a:solidFill>
                  <a:srgbClr val="585858"/>
                </a:solidFill>
                <a:latin typeface="Calibri"/>
                <a:cs typeface="Calibri"/>
              </a:rPr>
              <a:t> </a:t>
            </a:r>
            <a:r>
              <a:rPr sz="1000" dirty="0">
                <a:solidFill>
                  <a:srgbClr val="585858"/>
                </a:solidFill>
                <a:latin typeface="Calibri"/>
                <a:cs typeface="Calibri"/>
              </a:rPr>
              <a:t>ανήκουν</a:t>
            </a:r>
            <a:r>
              <a:rPr sz="1000" spc="-15" dirty="0">
                <a:solidFill>
                  <a:srgbClr val="585858"/>
                </a:solidFill>
                <a:latin typeface="Calibri"/>
                <a:cs typeface="Calibri"/>
              </a:rPr>
              <a:t> </a:t>
            </a:r>
            <a:r>
              <a:rPr sz="1000" dirty="0">
                <a:solidFill>
                  <a:srgbClr val="585858"/>
                </a:solidFill>
                <a:latin typeface="Calibri"/>
                <a:cs typeface="Calibri"/>
              </a:rPr>
              <a:t>στον</a:t>
            </a:r>
            <a:r>
              <a:rPr sz="1000" spc="-10" dirty="0">
                <a:solidFill>
                  <a:srgbClr val="585858"/>
                </a:solidFill>
                <a:latin typeface="Calibri"/>
                <a:cs typeface="Calibri"/>
              </a:rPr>
              <a:t> οργανισμό</a:t>
            </a:r>
            <a:r>
              <a:rPr sz="1000" spc="-5" dirty="0">
                <a:solidFill>
                  <a:srgbClr val="585858"/>
                </a:solidFill>
                <a:latin typeface="Calibri"/>
                <a:cs typeface="Calibri"/>
              </a:rPr>
              <a:t> </a:t>
            </a:r>
            <a:r>
              <a:rPr sz="1000" dirty="0">
                <a:solidFill>
                  <a:srgbClr val="585858"/>
                </a:solidFill>
                <a:latin typeface="Calibri"/>
                <a:cs typeface="Calibri"/>
              </a:rPr>
              <a:t>σε</a:t>
            </a:r>
            <a:r>
              <a:rPr sz="1000" spc="-30" dirty="0">
                <a:solidFill>
                  <a:srgbClr val="585858"/>
                </a:solidFill>
                <a:latin typeface="Calibri"/>
                <a:cs typeface="Calibri"/>
              </a:rPr>
              <a:t> </a:t>
            </a:r>
            <a:r>
              <a:rPr sz="1000" spc="-10" dirty="0">
                <a:solidFill>
                  <a:srgbClr val="585858"/>
                </a:solidFill>
                <a:latin typeface="Calibri"/>
                <a:cs typeface="Calibri"/>
              </a:rPr>
              <a:t>μηνύματα </a:t>
            </a:r>
            <a:r>
              <a:rPr sz="1000" dirty="0">
                <a:solidFill>
                  <a:srgbClr val="585858"/>
                </a:solidFill>
                <a:latin typeface="Calibri"/>
                <a:cs typeface="Calibri"/>
              </a:rPr>
              <a:t>ηλεκτρονικού</a:t>
            </a:r>
            <a:r>
              <a:rPr sz="1000" spc="-30" dirty="0">
                <a:solidFill>
                  <a:srgbClr val="585858"/>
                </a:solidFill>
                <a:latin typeface="Calibri"/>
                <a:cs typeface="Calibri"/>
              </a:rPr>
              <a:t> </a:t>
            </a:r>
            <a:r>
              <a:rPr sz="1000" dirty="0">
                <a:solidFill>
                  <a:srgbClr val="585858"/>
                </a:solidFill>
                <a:latin typeface="Calibri"/>
                <a:cs typeface="Calibri"/>
              </a:rPr>
              <a:t>ταχυδρομείου</a:t>
            </a:r>
            <a:r>
              <a:rPr sz="1000" spc="-15" dirty="0">
                <a:solidFill>
                  <a:srgbClr val="585858"/>
                </a:solidFill>
                <a:latin typeface="Calibri"/>
                <a:cs typeface="Calibri"/>
              </a:rPr>
              <a:t> </a:t>
            </a:r>
            <a:r>
              <a:rPr sz="1000" dirty="0">
                <a:solidFill>
                  <a:srgbClr val="585858"/>
                </a:solidFill>
                <a:latin typeface="Calibri"/>
                <a:cs typeface="Calibri"/>
              </a:rPr>
              <a:t>ή</a:t>
            </a:r>
            <a:r>
              <a:rPr sz="1000" spc="-40" dirty="0">
                <a:solidFill>
                  <a:srgbClr val="585858"/>
                </a:solidFill>
                <a:latin typeface="Calibri"/>
                <a:cs typeface="Calibri"/>
              </a:rPr>
              <a:t> </a:t>
            </a:r>
            <a:r>
              <a:rPr sz="1000" dirty="0">
                <a:solidFill>
                  <a:srgbClr val="585858"/>
                </a:solidFill>
                <a:latin typeface="Calibri"/>
                <a:cs typeface="Calibri"/>
              </a:rPr>
              <a:t>στο</a:t>
            </a:r>
            <a:r>
              <a:rPr sz="1000" spc="-30" dirty="0">
                <a:solidFill>
                  <a:srgbClr val="585858"/>
                </a:solidFill>
                <a:latin typeface="Calibri"/>
                <a:cs typeface="Calibri"/>
              </a:rPr>
              <a:t> </a:t>
            </a:r>
            <a:r>
              <a:rPr sz="1000" spc="-10" dirty="0">
                <a:solidFill>
                  <a:srgbClr val="585858"/>
                </a:solidFill>
                <a:latin typeface="Calibri"/>
                <a:cs typeface="Calibri"/>
              </a:rPr>
              <a:t>διαδίκτυο</a:t>
            </a:r>
            <a:endParaRPr sz="1000">
              <a:latin typeface="Calibri"/>
              <a:cs typeface="Calibri"/>
            </a:endParaRPr>
          </a:p>
        </p:txBody>
      </p:sp>
      <p:sp>
        <p:nvSpPr>
          <p:cNvPr id="16" name="object 16"/>
          <p:cNvSpPr txBox="1"/>
          <p:nvPr/>
        </p:nvSpPr>
        <p:spPr>
          <a:xfrm>
            <a:off x="3328796" y="3067304"/>
            <a:ext cx="930910" cy="177800"/>
          </a:xfrm>
          <a:prstGeom prst="rect">
            <a:avLst/>
          </a:prstGeom>
        </p:spPr>
        <p:txBody>
          <a:bodyPr vert="horz" wrap="square" lIns="0" tIns="12065" rIns="0" bIns="0" rtlCol="0">
            <a:spAutoFit/>
          </a:bodyPr>
          <a:lstStyle/>
          <a:p>
            <a:pPr marL="12700">
              <a:lnSpc>
                <a:spcPct val="100000"/>
              </a:lnSpc>
              <a:spcBef>
                <a:spcPts val="95"/>
              </a:spcBef>
            </a:pPr>
            <a:r>
              <a:rPr sz="1000" dirty="0">
                <a:solidFill>
                  <a:srgbClr val="585858"/>
                </a:solidFill>
                <a:latin typeface="Calibri"/>
                <a:cs typeface="Calibri"/>
              </a:rPr>
              <a:t>Επιθέσεις</a:t>
            </a:r>
            <a:r>
              <a:rPr sz="1000" spc="-55" dirty="0">
                <a:solidFill>
                  <a:srgbClr val="585858"/>
                </a:solidFill>
                <a:latin typeface="Calibri"/>
                <a:cs typeface="Calibri"/>
              </a:rPr>
              <a:t> </a:t>
            </a:r>
            <a:r>
              <a:rPr sz="1000" spc="-10" dirty="0">
                <a:solidFill>
                  <a:srgbClr val="585858"/>
                </a:solidFill>
                <a:latin typeface="Calibri"/>
                <a:cs typeface="Calibri"/>
              </a:rPr>
              <a:t>Vishing</a:t>
            </a:r>
            <a:endParaRPr sz="1000">
              <a:latin typeface="Calibri"/>
              <a:cs typeface="Calibri"/>
            </a:endParaRPr>
          </a:p>
        </p:txBody>
      </p:sp>
      <p:sp>
        <p:nvSpPr>
          <p:cNvPr id="17" name="object 17"/>
          <p:cNvSpPr txBox="1"/>
          <p:nvPr/>
        </p:nvSpPr>
        <p:spPr>
          <a:xfrm>
            <a:off x="834948" y="3571494"/>
            <a:ext cx="3421379" cy="177800"/>
          </a:xfrm>
          <a:prstGeom prst="rect">
            <a:avLst/>
          </a:prstGeom>
        </p:spPr>
        <p:txBody>
          <a:bodyPr vert="horz" wrap="square" lIns="0" tIns="12065" rIns="0" bIns="0" rtlCol="0">
            <a:spAutoFit/>
          </a:bodyPr>
          <a:lstStyle/>
          <a:p>
            <a:pPr marL="12700">
              <a:lnSpc>
                <a:spcPct val="100000"/>
              </a:lnSpc>
              <a:spcBef>
                <a:spcPts val="95"/>
              </a:spcBef>
            </a:pPr>
            <a:r>
              <a:rPr sz="1000" dirty="0">
                <a:solidFill>
                  <a:srgbClr val="585858"/>
                </a:solidFill>
                <a:latin typeface="Calibri"/>
                <a:cs typeface="Calibri"/>
              </a:rPr>
              <a:t>Hacking</a:t>
            </a:r>
            <a:r>
              <a:rPr sz="1000" spc="-30" dirty="0">
                <a:solidFill>
                  <a:srgbClr val="585858"/>
                </a:solidFill>
                <a:latin typeface="Calibri"/>
                <a:cs typeface="Calibri"/>
              </a:rPr>
              <a:t> </a:t>
            </a:r>
            <a:r>
              <a:rPr sz="1000" dirty="0">
                <a:solidFill>
                  <a:srgbClr val="585858"/>
                </a:solidFill>
                <a:latin typeface="Calibri"/>
                <a:cs typeface="Calibri"/>
              </a:rPr>
              <a:t>ή</a:t>
            </a:r>
            <a:r>
              <a:rPr sz="1000" spc="-30" dirty="0">
                <a:solidFill>
                  <a:srgbClr val="585858"/>
                </a:solidFill>
                <a:latin typeface="Calibri"/>
                <a:cs typeface="Calibri"/>
              </a:rPr>
              <a:t> </a:t>
            </a:r>
            <a:r>
              <a:rPr sz="1000" dirty="0">
                <a:solidFill>
                  <a:srgbClr val="585858"/>
                </a:solidFill>
                <a:latin typeface="Calibri"/>
                <a:cs typeface="Calibri"/>
              </a:rPr>
              <a:t>απόπειρα</a:t>
            </a:r>
            <a:r>
              <a:rPr sz="1000" spc="-15" dirty="0">
                <a:solidFill>
                  <a:srgbClr val="585858"/>
                </a:solidFill>
                <a:latin typeface="Calibri"/>
                <a:cs typeface="Calibri"/>
              </a:rPr>
              <a:t> </a:t>
            </a:r>
            <a:r>
              <a:rPr sz="1000" dirty="0">
                <a:solidFill>
                  <a:srgbClr val="585858"/>
                </a:solidFill>
                <a:latin typeface="Calibri"/>
                <a:cs typeface="Calibri"/>
              </a:rPr>
              <a:t>hacking</a:t>
            </a:r>
            <a:r>
              <a:rPr sz="1000" spc="-30" dirty="0">
                <a:solidFill>
                  <a:srgbClr val="585858"/>
                </a:solidFill>
                <a:latin typeface="Calibri"/>
                <a:cs typeface="Calibri"/>
              </a:rPr>
              <a:t> </a:t>
            </a:r>
            <a:r>
              <a:rPr sz="1000" dirty="0">
                <a:solidFill>
                  <a:srgbClr val="585858"/>
                </a:solidFill>
                <a:latin typeface="Calibri"/>
                <a:cs typeface="Calibri"/>
              </a:rPr>
              <a:t>των</a:t>
            </a:r>
            <a:r>
              <a:rPr sz="1000" spc="-15" dirty="0">
                <a:solidFill>
                  <a:srgbClr val="585858"/>
                </a:solidFill>
                <a:latin typeface="Calibri"/>
                <a:cs typeface="Calibri"/>
              </a:rPr>
              <a:t> </a:t>
            </a:r>
            <a:r>
              <a:rPr sz="1000" dirty="0">
                <a:solidFill>
                  <a:srgbClr val="585858"/>
                </a:solidFill>
                <a:latin typeface="Calibri"/>
                <a:cs typeface="Calibri"/>
              </a:rPr>
              <a:t>online</a:t>
            </a:r>
            <a:r>
              <a:rPr sz="1000" spc="-25" dirty="0">
                <a:solidFill>
                  <a:srgbClr val="585858"/>
                </a:solidFill>
                <a:latin typeface="Calibri"/>
                <a:cs typeface="Calibri"/>
              </a:rPr>
              <a:t> </a:t>
            </a:r>
            <a:r>
              <a:rPr sz="1000" dirty="0">
                <a:solidFill>
                  <a:srgbClr val="585858"/>
                </a:solidFill>
                <a:latin typeface="Calibri"/>
                <a:cs typeface="Calibri"/>
              </a:rPr>
              <a:t>τραπεζικών</a:t>
            </a:r>
            <a:r>
              <a:rPr sz="1000" spc="-15" dirty="0">
                <a:solidFill>
                  <a:srgbClr val="585858"/>
                </a:solidFill>
                <a:latin typeface="Calibri"/>
                <a:cs typeface="Calibri"/>
              </a:rPr>
              <a:t> </a:t>
            </a:r>
            <a:r>
              <a:rPr sz="1000" spc="-10" dirty="0">
                <a:solidFill>
                  <a:srgbClr val="585858"/>
                </a:solidFill>
                <a:latin typeface="Calibri"/>
                <a:cs typeface="Calibri"/>
              </a:rPr>
              <a:t>λογαριασμών</a:t>
            </a:r>
            <a:endParaRPr sz="1000">
              <a:latin typeface="Calibri"/>
              <a:cs typeface="Calibri"/>
            </a:endParaRPr>
          </a:p>
        </p:txBody>
      </p:sp>
      <p:sp>
        <p:nvSpPr>
          <p:cNvPr id="18" name="object 18"/>
          <p:cNvSpPr txBox="1"/>
          <p:nvPr/>
        </p:nvSpPr>
        <p:spPr>
          <a:xfrm>
            <a:off x="497840" y="3998214"/>
            <a:ext cx="3759200" cy="332740"/>
          </a:xfrm>
          <a:prstGeom prst="rect">
            <a:avLst/>
          </a:prstGeom>
        </p:spPr>
        <p:txBody>
          <a:bodyPr vert="horz" wrap="square" lIns="0" tIns="8890" rIns="0" bIns="0" rtlCol="0">
            <a:spAutoFit/>
          </a:bodyPr>
          <a:lstStyle/>
          <a:p>
            <a:pPr marL="1205865" marR="5080" indent="-1193800">
              <a:lnSpc>
                <a:spcPct val="102000"/>
              </a:lnSpc>
              <a:spcBef>
                <a:spcPts val="70"/>
              </a:spcBef>
            </a:pPr>
            <a:r>
              <a:rPr sz="1000" dirty="0">
                <a:solidFill>
                  <a:srgbClr val="585858"/>
                </a:solidFill>
                <a:latin typeface="Calibri"/>
                <a:cs typeface="Calibri"/>
              </a:rPr>
              <a:t>Μη</a:t>
            </a:r>
            <a:r>
              <a:rPr sz="1000" spc="-15" dirty="0">
                <a:solidFill>
                  <a:srgbClr val="585858"/>
                </a:solidFill>
                <a:latin typeface="Calibri"/>
                <a:cs typeface="Calibri"/>
              </a:rPr>
              <a:t> </a:t>
            </a:r>
            <a:r>
              <a:rPr sz="1000" spc="-10" dirty="0">
                <a:solidFill>
                  <a:srgbClr val="585858"/>
                </a:solidFill>
                <a:latin typeface="Calibri"/>
                <a:cs typeface="Calibri"/>
              </a:rPr>
              <a:t>εξουσιοδοτημένη</a:t>
            </a:r>
            <a:r>
              <a:rPr sz="1000" dirty="0">
                <a:solidFill>
                  <a:srgbClr val="585858"/>
                </a:solidFill>
                <a:latin typeface="Calibri"/>
                <a:cs typeface="Calibri"/>
              </a:rPr>
              <a:t> πρόσβαση σε</a:t>
            </a:r>
            <a:r>
              <a:rPr sz="1000" spc="-20" dirty="0">
                <a:solidFill>
                  <a:srgbClr val="585858"/>
                </a:solidFill>
                <a:latin typeface="Calibri"/>
                <a:cs typeface="Calibri"/>
              </a:rPr>
              <a:t> </a:t>
            </a:r>
            <a:r>
              <a:rPr sz="1000" dirty="0">
                <a:solidFill>
                  <a:srgbClr val="585858"/>
                </a:solidFill>
                <a:latin typeface="Calibri"/>
                <a:cs typeface="Calibri"/>
              </a:rPr>
              <a:t>αρχεία</a:t>
            </a:r>
            <a:r>
              <a:rPr sz="1000" spc="-5" dirty="0">
                <a:solidFill>
                  <a:srgbClr val="585858"/>
                </a:solidFill>
                <a:latin typeface="Calibri"/>
                <a:cs typeface="Calibri"/>
              </a:rPr>
              <a:t> </a:t>
            </a:r>
            <a:r>
              <a:rPr sz="1000" dirty="0">
                <a:solidFill>
                  <a:srgbClr val="585858"/>
                </a:solidFill>
                <a:latin typeface="Calibri"/>
                <a:cs typeface="Calibri"/>
              </a:rPr>
              <a:t>ή</a:t>
            </a:r>
            <a:r>
              <a:rPr sz="1000" spc="-15" dirty="0">
                <a:solidFill>
                  <a:srgbClr val="585858"/>
                </a:solidFill>
                <a:latin typeface="Calibri"/>
                <a:cs typeface="Calibri"/>
              </a:rPr>
              <a:t> </a:t>
            </a:r>
            <a:r>
              <a:rPr sz="1000" dirty="0">
                <a:solidFill>
                  <a:srgbClr val="585858"/>
                </a:solidFill>
                <a:latin typeface="Calibri"/>
                <a:cs typeface="Calibri"/>
              </a:rPr>
              <a:t>δίκτυα</a:t>
            </a:r>
            <a:r>
              <a:rPr sz="1000" spc="-5" dirty="0">
                <a:solidFill>
                  <a:srgbClr val="585858"/>
                </a:solidFill>
                <a:latin typeface="Calibri"/>
                <a:cs typeface="Calibri"/>
              </a:rPr>
              <a:t> </a:t>
            </a:r>
            <a:r>
              <a:rPr sz="1000" dirty="0">
                <a:solidFill>
                  <a:srgbClr val="585858"/>
                </a:solidFill>
                <a:latin typeface="Calibri"/>
                <a:cs typeface="Calibri"/>
              </a:rPr>
              <a:t>από</a:t>
            </a:r>
            <a:r>
              <a:rPr sz="1000" spc="-15" dirty="0">
                <a:solidFill>
                  <a:srgbClr val="585858"/>
                </a:solidFill>
                <a:latin typeface="Calibri"/>
                <a:cs typeface="Calibri"/>
              </a:rPr>
              <a:t> </a:t>
            </a:r>
            <a:r>
              <a:rPr sz="1000" dirty="0">
                <a:solidFill>
                  <a:srgbClr val="585858"/>
                </a:solidFill>
                <a:latin typeface="Calibri"/>
                <a:cs typeface="Calibri"/>
              </a:rPr>
              <a:t>το</a:t>
            </a:r>
            <a:r>
              <a:rPr sz="1000" spc="-15" dirty="0">
                <a:solidFill>
                  <a:srgbClr val="585858"/>
                </a:solidFill>
                <a:latin typeface="Calibri"/>
                <a:cs typeface="Calibri"/>
              </a:rPr>
              <a:t> </a:t>
            </a:r>
            <a:r>
              <a:rPr sz="1000" spc="-10" dirty="0">
                <a:solidFill>
                  <a:srgbClr val="585858"/>
                </a:solidFill>
                <a:latin typeface="Calibri"/>
                <a:cs typeface="Calibri"/>
              </a:rPr>
              <a:t>προσωπικό, </a:t>
            </a:r>
            <a:r>
              <a:rPr sz="1000" dirty="0">
                <a:solidFill>
                  <a:srgbClr val="585858"/>
                </a:solidFill>
                <a:latin typeface="Calibri"/>
                <a:cs typeface="Calibri"/>
              </a:rPr>
              <a:t>ακόμη</a:t>
            </a:r>
            <a:r>
              <a:rPr sz="1000" spc="-15" dirty="0">
                <a:solidFill>
                  <a:srgbClr val="585858"/>
                </a:solidFill>
                <a:latin typeface="Calibri"/>
                <a:cs typeface="Calibri"/>
              </a:rPr>
              <a:t> </a:t>
            </a:r>
            <a:r>
              <a:rPr sz="1000" dirty="0">
                <a:solidFill>
                  <a:srgbClr val="585858"/>
                </a:solidFill>
                <a:latin typeface="Calibri"/>
                <a:cs typeface="Calibri"/>
              </a:rPr>
              <a:t>και</a:t>
            </a:r>
            <a:r>
              <a:rPr sz="1000" spc="-20" dirty="0">
                <a:solidFill>
                  <a:srgbClr val="585858"/>
                </a:solidFill>
                <a:latin typeface="Calibri"/>
                <a:cs typeface="Calibri"/>
              </a:rPr>
              <a:t> </a:t>
            </a:r>
            <a:r>
              <a:rPr sz="1000" dirty="0">
                <a:solidFill>
                  <a:srgbClr val="585858"/>
                </a:solidFill>
                <a:latin typeface="Calibri"/>
                <a:cs typeface="Calibri"/>
              </a:rPr>
              <a:t>αν</a:t>
            </a:r>
            <a:r>
              <a:rPr sz="1000" spc="-10" dirty="0">
                <a:solidFill>
                  <a:srgbClr val="585858"/>
                </a:solidFill>
                <a:latin typeface="Calibri"/>
                <a:cs typeface="Calibri"/>
              </a:rPr>
              <a:t> </a:t>
            </a:r>
            <a:r>
              <a:rPr sz="1000" dirty="0">
                <a:solidFill>
                  <a:srgbClr val="585858"/>
                </a:solidFill>
                <a:latin typeface="Calibri"/>
                <a:cs typeface="Calibri"/>
              </a:rPr>
              <a:t>είναι</a:t>
            </a:r>
            <a:r>
              <a:rPr sz="1000" spc="-15" dirty="0">
                <a:solidFill>
                  <a:srgbClr val="585858"/>
                </a:solidFill>
                <a:latin typeface="Calibri"/>
                <a:cs typeface="Calibri"/>
              </a:rPr>
              <a:t> </a:t>
            </a:r>
            <a:r>
              <a:rPr sz="1000" spc="-10" dirty="0">
                <a:solidFill>
                  <a:srgbClr val="585858"/>
                </a:solidFill>
                <a:latin typeface="Calibri"/>
                <a:cs typeface="Calibri"/>
              </a:rPr>
              <a:t>τυχαία</a:t>
            </a:r>
            <a:endParaRPr sz="1000">
              <a:latin typeface="Calibri"/>
              <a:cs typeface="Calibri"/>
            </a:endParaRPr>
          </a:p>
        </p:txBody>
      </p:sp>
      <p:sp>
        <p:nvSpPr>
          <p:cNvPr id="19" name="object 19"/>
          <p:cNvSpPr txBox="1"/>
          <p:nvPr/>
        </p:nvSpPr>
        <p:spPr>
          <a:xfrm>
            <a:off x="1703323" y="4579747"/>
            <a:ext cx="2554605" cy="177800"/>
          </a:xfrm>
          <a:prstGeom prst="rect">
            <a:avLst/>
          </a:prstGeom>
        </p:spPr>
        <p:txBody>
          <a:bodyPr vert="horz" wrap="square" lIns="0" tIns="12065" rIns="0" bIns="0" rtlCol="0">
            <a:spAutoFit/>
          </a:bodyPr>
          <a:lstStyle/>
          <a:p>
            <a:pPr marL="12700">
              <a:lnSpc>
                <a:spcPct val="100000"/>
              </a:lnSpc>
              <a:spcBef>
                <a:spcPts val="95"/>
              </a:spcBef>
            </a:pPr>
            <a:r>
              <a:rPr sz="1000" spc="-10" dirty="0">
                <a:solidFill>
                  <a:srgbClr val="585858"/>
                </a:solidFill>
                <a:latin typeface="Calibri"/>
                <a:cs typeface="Calibri"/>
              </a:rPr>
              <a:t>Επιθέσεις</a:t>
            </a:r>
            <a:r>
              <a:rPr sz="1000" spc="-25" dirty="0">
                <a:solidFill>
                  <a:srgbClr val="585858"/>
                </a:solidFill>
                <a:latin typeface="Calibri"/>
                <a:cs typeface="Calibri"/>
              </a:rPr>
              <a:t> </a:t>
            </a:r>
            <a:r>
              <a:rPr sz="1000" dirty="0">
                <a:solidFill>
                  <a:srgbClr val="585858"/>
                </a:solidFill>
                <a:latin typeface="Calibri"/>
                <a:cs typeface="Calibri"/>
              </a:rPr>
              <a:t>άρνησης</a:t>
            </a:r>
            <a:r>
              <a:rPr sz="1000" spc="-15" dirty="0">
                <a:solidFill>
                  <a:srgbClr val="585858"/>
                </a:solidFill>
                <a:latin typeface="Calibri"/>
                <a:cs typeface="Calibri"/>
              </a:rPr>
              <a:t> </a:t>
            </a:r>
            <a:r>
              <a:rPr sz="1000" dirty="0">
                <a:solidFill>
                  <a:srgbClr val="585858"/>
                </a:solidFill>
                <a:latin typeface="Calibri"/>
                <a:cs typeface="Calibri"/>
              </a:rPr>
              <a:t>υπηρεσίας</a:t>
            </a:r>
            <a:r>
              <a:rPr sz="1000" spc="-10" dirty="0">
                <a:solidFill>
                  <a:srgbClr val="585858"/>
                </a:solidFill>
                <a:latin typeface="Calibri"/>
                <a:cs typeface="Calibri"/>
              </a:rPr>
              <a:t> </a:t>
            </a:r>
            <a:r>
              <a:rPr sz="1000" dirty="0">
                <a:solidFill>
                  <a:srgbClr val="585858"/>
                </a:solidFill>
                <a:latin typeface="Calibri"/>
                <a:cs typeface="Calibri"/>
              </a:rPr>
              <a:t>(Denial</a:t>
            </a:r>
            <a:r>
              <a:rPr sz="1000" spc="-10" dirty="0">
                <a:solidFill>
                  <a:srgbClr val="585858"/>
                </a:solidFill>
                <a:latin typeface="Calibri"/>
                <a:cs typeface="Calibri"/>
              </a:rPr>
              <a:t> </a:t>
            </a:r>
            <a:r>
              <a:rPr sz="1000" dirty="0">
                <a:solidFill>
                  <a:srgbClr val="585858"/>
                </a:solidFill>
                <a:latin typeface="Calibri"/>
                <a:cs typeface="Calibri"/>
              </a:rPr>
              <a:t>of</a:t>
            </a:r>
            <a:r>
              <a:rPr sz="1000" spc="-30" dirty="0">
                <a:solidFill>
                  <a:srgbClr val="585858"/>
                </a:solidFill>
                <a:latin typeface="Calibri"/>
                <a:cs typeface="Calibri"/>
              </a:rPr>
              <a:t> </a:t>
            </a:r>
            <a:r>
              <a:rPr sz="1000" spc="-10" dirty="0">
                <a:solidFill>
                  <a:srgbClr val="585858"/>
                </a:solidFill>
                <a:latin typeface="Calibri"/>
                <a:cs typeface="Calibri"/>
              </a:rPr>
              <a:t>Service)</a:t>
            </a:r>
            <a:endParaRPr sz="1000">
              <a:latin typeface="Calibri"/>
              <a:cs typeface="Calibri"/>
            </a:endParaRPr>
          </a:p>
        </p:txBody>
      </p:sp>
      <p:sp>
        <p:nvSpPr>
          <p:cNvPr id="20" name="object 20"/>
          <p:cNvSpPr txBox="1"/>
          <p:nvPr/>
        </p:nvSpPr>
        <p:spPr>
          <a:xfrm>
            <a:off x="1168095" y="5083809"/>
            <a:ext cx="3088640" cy="177800"/>
          </a:xfrm>
          <a:prstGeom prst="rect">
            <a:avLst/>
          </a:prstGeom>
        </p:spPr>
        <p:txBody>
          <a:bodyPr vert="horz" wrap="square" lIns="0" tIns="12065" rIns="0" bIns="0" rtlCol="0">
            <a:spAutoFit/>
          </a:bodyPr>
          <a:lstStyle/>
          <a:p>
            <a:pPr marL="12700">
              <a:lnSpc>
                <a:spcPct val="100000"/>
              </a:lnSpc>
              <a:spcBef>
                <a:spcPts val="95"/>
              </a:spcBef>
            </a:pPr>
            <a:r>
              <a:rPr sz="1000" dirty="0">
                <a:solidFill>
                  <a:srgbClr val="585858"/>
                </a:solidFill>
                <a:latin typeface="Calibri"/>
                <a:cs typeface="Calibri"/>
              </a:rPr>
              <a:t>Οι</a:t>
            </a:r>
            <a:r>
              <a:rPr sz="1000" spc="-30" dirty="0">
                <a:solidFill>
                  <a:srgbClr val="585858"/>
                </a:solidFill>
                <a:latin typeface="Calibri"/>
                <a:cs typeface="Calibri"/>
              </a:rPr>
              <a:t> </a:t>
            </a:r>
            <a:r>
              <a:rPr sz="1000" dirty="0">
                <a:solidFill>
                  <a:srgbClr val="585858"/>
                </a:solidFill>
                <a:latin typeface="Calibri"/>
                <a:cs typeface="Calibri"/>
              </a:rPr>
              <a:t>υπολογιστές</a:t>
            </a:r>
            <a:r>
              <a:rPr sz="1000" spc="-20" dirty="0">
                <a:solidFill>
                  <a:srgbClr val="585858"/>
                </a:solidFill>
                <a:latin typeface="Calibri"/>
                <a:cs typeface="Calibri"/>
              </a:rPr>
              <a:t> </a:t>
            </a:r>
            <a:r>
              <a:rPr sz="1000" dirty="0">
                <a:solidFill>
                  <a:srgbClr val="585858"/>
                </a:solidFill>
                <a:latin typeface="Calibri"/>
                <a:cs typeface="Calibri"/>
              </a:rPr>
              <a:t>μολυνθήκαν</a:t>
            </a:r>
            <a:r>
              <a:rPr sz="1000" spc="-20" dirty="0">
                <a:solidFill>
                  <a:srgbClr val="585858"/>
                </a:solidFill>
                <a:latin typeface="Calibri"/>
                <a:cs typeface="Calibri"/>
              </a:rPr>
              <a:t> </a:t>
            </a:r>
            <a:r>
              <a:rPr sz="1000" dirty="0">
                <a:solidFill>
                  <a:srgbClr val="585858"/>
                </a:solidFill>
                <a:latin typeface="Calibri"/>
                <a:cs typeface="Calibri"/>
              </a:rPr>
              <a:t>με</a:t>
            </a:r>
            <a:r>
              <a:rPr sz="1000" spc="-25" dirty="0">
                <a:solidFill>
                  <a:srgbClr val="585858"/>
                </a:solidFill>
                <a:latin typeface="Calibri"/>
                <a:cs typeface="Calibri"/>
              </a:rPr>
              <a:t> </a:t>
            </a:r>
            <a:r>
              <a:rPr sz="1000" dirty="0">
                <a:solidFill>
                  <a:srgbClr val="585858"/>
                </a:solidFill>
                <a:latin typeface="Calibri"/>
                <a:cs typeface="Calibri"/>
              </a:rPr>
              <a:t>άλλο</a:t>
            </a:r>
            <a:r>
              <a:rPr sz="1000" spc="-20" dirty="0">
                <a:solidFill>
                  <a:srgbClr val="585858"/>
                </a:solidFill>
                <a:latin typeface="Calibri"/>
                <a:cs typeface="Calibri"/>
              </a:rPr>
              <a:t> </a:t>
            </a:r>
            <a:r>
              <a:rPr sz="1000" dirty="0">
                <a:solidFill>
                  <a:srgbClr val="585858"/>
                </a:solidFill>
                <a:latin typeface="Calibri"/>
                <a:cs typeface="Calibri"/>
              </a:rPr>
              <a:t>κακόβουλο</a:t>
            </a:r>
            <a:r>
              <a:rPr sz="1000" spc="-20" dirty="0">
                <a:solidFill>
                  <a:srgbClr val="585858"/>
                </a:solidFill>
                <a:latin typeface="Calibri"/>
                <a:cs typeface="Calibri"/>
              </a:rPr>
              <a:t> </a:t>
            </a:r>
            <a:r>
              <a:rPr sz="1000" spc="-10" dirty="0">
                <a:solidFill>
                  <a:srgbClr val="585858"/>
                </a:solidFill>
                <a:latin typeface="Calibri"/>
                <a:cs typeface="Calibri"/>
              </a:rPr>
              <a:t>λογισμικό</a:t>
            </a:r>
            <a:endParaRPr sz="1000">
              <a:latin typeface="Calibri"/>
              <a:cs typeface="Calibri"/>
            </a:endParaRPr>
          </a:p>
        </p:txBody>
      </p:sp>
      <p:sp>
        <p:nvSpPr>
          <p:cNvPr id="21" name="object 21"/>
          <p:cNvSpPr txBox="1"/>
          <p:nvPr/>
        </p:nvSpPr>
        <p:spPr>
          <a:xfrm>
            <a:off x="3390391" y="6092138"/>
            <a:ext cx="868680" cy="177800"/>
          </a:xfrm>
          <a:prstGeom prst="rect">
            <a:avLst/>
          </a:prstGeom>
        </p:spPr>
        <p:txBody>
          <a:bodyPr vert="horz" wrap="square" lIns="0" tIns="12065" rIns="0" bIns="0" rtlCol="0">
            <a:spAutoFit/>
          </a:bodyPr>
          <a:lstStyle/>
          <a:p>
            <a:pPr marL="12700">
              <a:lnSpc>
                <a:spcPct val="100000"/>
              </a:lnSpc>
              <a:spcBef>
                <a:spcPts val="95"/>
              </a:spcBef>
            </a:pPr>
            <a:r>
              <a:rPr sz="1000" dirty="0">
                <a:solidFill>
                  <a:srgbClr val="585858"/>
                </a:solidFill>
                <a:latin typeface="Calibri"/>
                <a:cs typeface="Calibri"/>
              </a:rPr>
              <a:t>Δεν</a:t>
            </a:r>
            <a:r>
              <a:rPr sz="1000" spc="-35" dirty="0">
                <a:solidFill>
                  <a:srgbClr val="585858"/>
                </a:solidFill>
                <a:latin typeface="Calibri"/>
                <a:cs typeface="Calibri"/>
              </a:rPr>
              <a:t> </a:t>
            </a:r>
            <a:r>
              <a:rPr sz="1000" dirty="0">
                <a:solidFill>
                  <a:srgbClr val="585858"/>
                </a:solidFill>
                <a:latin typeface="Calibri"/>
                <a:cs typeface="Calibri"/>
              </a:rPr>
              <a:t>συνέβη</a:t>
            </a:r>
            <a:r>
              <a:rPr sz="1000" spc="-15" dirty="0">
                <a:solidFill>
                  <a:srgbClr val="585858"/>
                </a:solidFill>
                <a:latin typeface="Calibri"/>
                <a:cs typeface="Calibri"/>
              </a:rPr>
              <a:t> </a:t>
            </a:r>
            <a:r>
              <a:rPr sz="1000" spc="-20" dirty="0">
                <a:solidFill>
                  <a:srgbClr val="585858"/>
                </a:solidFill>
                <a:latin typeface="Calibri"/>
                <a:cs typeface="Calibri"/>
              </a:rPr>
              <a:t>κάτι</a:t>
            </a:r>
            <a:endParaRPr sz="1000">
              <a:latin typeface="Calibri"/>
              <a:cs typeface="Calibri"/>
            </a:endParaRPr>
          </a:p>
        </p:txBody>
      </p:sp>
      <p:sp>
        <p:nvSpPr>
          <p:cNvPr id="22" name="object 22"/>
          <p:cNvSpPr txBox="1"/>
          <p:nvPr/>
        </p:nvSpPr>
        <p:spPr>
          <a:xfrm>
            <a:off x="11262741" y="1442084"/>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77%</a:t>
            </a:r>
            <a:endParaRPr sz="900">
              <a:latin typeface="Calibri"/>
              <a:cs typeface="Calibri"/>
            </a:endParaRPr>
          </a:p>
        </p:txBody>
      </p:sp>
      <p:sp>
        <p:nvSpPr>
          <p:cNvPr id="23" name="object 23"/>
          <p:cNvSpPr txBox="1"/>
          <p:nvPr/>
        </p:nvSpPr>
        <p:spPr>
          <a:xfrm>
            <a:off x="8426577" y="1942591"/>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4%</a:t>
            </a:r>
            <a:endParaRPr sz="900">
              <a:latin typeface="Calibri"/>
              <a:cs typeface="Calibri"/>
            </a:endParaRPr>
          </a:p>
        </p:txBody>
      </p:sp>
      <p:sp>
        <p:nvSpPr>
          <p:cNvPr id="24" name="object 24"/>
          <p:cNvSpPr txBox="1"/>
          <p:nvPr/>
        </p:nvSpPr>
        <p:spPr>
          <a:xfrm>
            <a:off x="8504301" y="2443098"/>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6%</a:t>
            </a:r>
            <a:endParaRPr sz="900">
              <a:latin typeface="Calibri"/>
              <a:cs typeface="Calibri"/>
            </a:endParaRPr>
          </a:p>
        </p:txBody>
      </p:sp>
      <p:sp>
        <p:nvSpPr>
          <p:cNvPr id="25" name="object 25"/>
          <p:cNvSpPr txBox="1"/>
          <p:nvPr/>
        </p:nvSpPr>
        <p:spPr>
          <a:xfrm>
            <a:off x="8348853" y="2943605"/>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2%</a:t>
            </a:r>
            <a:endParaRPr sz="900">
              <a:latin typeface="Calibri"/>
              <a:cs typeface="Calibri"/>
            </a:endParaRPr>
          </a:p>
        </p:txBody>
      </p:sp>
      <p:sp>
        <p:nvSpPr>
          <p:cNvPr id="26" name="object 26"/>
          <p:cNvSpPr txBox="1"/>
          <p:nvPr/>
        </p:nvSpPr>
        <p:spPr>
          <a:xfrm>
            <a:off x="8426577" y="4945760"/>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4%</a:t>
            </a:r>
            <a:endParaRPr sz="900">
              <a:latin typeface="Calibri"/>
              <a:cs typeface="Calibri"/>
            </a:endParaRPr>
          </a:p>
        </p:txBody>
      </p:sp>
      <p:sp>
        <p:nvSpPr>
          <p:cNvPr id="27" name="object 27"/>
          <p:cNvSpPr txBox="1"/>
          <p:nvPr/>
        </p:nvSpPr>
        <p:spPr>
          <a:xfrm>
            <a:off x="10252709" y="5946749"/>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51%</a:t>
            </a:r>
            <a:endParaRPr sz="900">
              <a:latin typeface="Calibri"/>
              <a:cs typeface="Calibri"/>
            </a:endParaRPr>
          </a:p>
        </p:txBody>
      </p:sp>
      <p:sp>
        <p:nvSpPr>
          <p:cNvPr id="28" name="object 28"/>
          <p:cNvSpPr txBox="1"/>
          <p:nvPr/>
        </p:nvSpPr>
        <p:spPr>
          <a:xfrm>
            <a:off x="11029568" y="1588134"/>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71%</a:t>
            </a:r>
            <a:endParaRPr sz="900">
              <a:latin typeface="Calibri"/>
              <a:cs typeface="Calibri"/>
            </a:endParaRPr>
          </a:p>
        </p:txBody>
      </p:sp>
      <p:sp>
        <p:nvSpPr>
          <p:cNvPr id="29" name="object 29"/>
          <p:cNvSpPr txBox="1"/>
          <p:nvPr/>
        </p:nvSpPr>
        <p:spPr>
          <a:xfrm>
            <a:off x="8737472" y="2088641"/>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12%</a:t>
            </a:r>
            <a:endParaRPr sz="900">
              <a:latin typeface="Calibri"/>
              <a:cs typeface="Calibri"/>
            </a:endParaRPr>
          </a:p>
        </p:txBody>
      </p:sp>
      <p:sp>
        <p:nvSpPr>
          <p:cNvPr id="30" name="object 30"/>
          <p:cNvSpPr txBox="1"/>
          <p:nvPr/>
        </p:nvSpPr>
        <p:spPr>
          <a:xfrm>
            <a:off x="8426577" y="2589021"/>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4%</a:t>
            </a:r>
            <a:endParaRPr sz="900">
              <a:latin typeface="Calibri"/>
              <a:cs typeface="Calibri"/>
            </a:endParaRPr>
          </a:p>
        </p:txBody>
      </p:sp>
      <p:sp>
        <p:nvSpPr>
          <p:cNvPr id="31" name="object 31"/>
          <p:cNvSpPr txBox="1"/>
          <p:nvPr/>
        </p:nvSpPr>
        <p:spPr>
          <a:xfrm>
            <a:off x="8387842" y="3089528"/>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3%</a:t>
            </a:r>
            <a:endParaRPr sz="900">
              <a:latin typeface="Calibri"/>
              <a:cs typeface="Calibri"/>
            </a:endParaRPr>
          </a:p>
        </p:txBody>
      </p:sp>
      <p:sp>
        <p:nvSpPr>
          <p:cNvPr id="32" name="object 32"/>
          <p:cNvSpPr txBox="1"/>
          <p:nvPr/>
        </p:nvSpPr>
        <p:spPr>
          <a:xfrm>
            <a:off x="8348853" y="3435095"/>
            <a:ext cx="165100" cy="317500"/>
          </a:xfrm>
          <a:prstGeom prst="rect">
            <a:avLst/>
          </a:prstGeom>
        </p:spPr>
        <p:txBody>
          <a:bodyPr vert="horz" wrap="square" lIns="0" tIns="21590" rIns="0" bIns="0" rtlCol="0">
            <a:spAutoFit/>
          </a:bodyPr>
          <a:lstStyle/>
          <a:p>
            <a:pPr marL="12700">
              <a:lnSpc>
                <a:spcPct val="100000"/>
              </a:lnSpc>
              <a:spcBef>
                <a:spcPts val="170"/>
              </a:spcBef>
            </a:pPr>
            <a:r>
              <a:rPr sz="900" spc="-25" dirty="0">
                <a:solidFill>
                  <a:srgbClr val="404040"/>
                </a:solidFill>
                <a:latin typeface="Calibri"/>
                <a:cs typeface="Calibri"/>
              </a:rPr>
              <a:t>2%</a:t>
            </a:r>
            <a:endParaRPr sz="900">
              <a:latin typeface="Calibri"/>
              <a:cs typeface="Calibri"/>
            </a:endParaRPr>
          </a:p>
          <a:p>
            <a:pPr marL="12700">
              <a:lnSpc>
                <a:spcPct val="100000"/>
              </a:lnSpc>
              <a:spcBef>
                <a:spcPts val="70"/>
              </a:spcBef>
            </a:pPr>
            <a:r>
              <a:rPr sz="900" spc="-25" dirty="0">
                <a:solidFill>
                  <a:srgbClr val="404040"/>
                </a:solidFill>
                <a:latin typeface="Calibri"/>
                <a:cs typeface="Calibri"/>
              </a:rPr>
              <a:t>2%</a:t>
            </a:r>
            <a:endParaRPr sz="900">
              <a:latin typeface="Calibri"/>
              <a:cs typeface="Calibri"/>
            </a:endParaRPr>
          </a:p>
        </p:txBody>
      </p:sp>
      <p:sp>
        <p:nvSpPr>
          <p:cNvPr id="33" name="object 33"/>
          <p:cNvSpPr txBox="1"/>
          <p:nvPr/>
        </p:nvSpPr>
        <p:spPr>
          <a:xfrm>
            <a:off x="10330433" y="6092748"/>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53%</a:t>
            </a:r>
            <a:endParaRPr sz="900">
              <a:latin typeface="Calibri"/>
              <a:cs typeface="Calibri"/>
            </a:endParaRPr>
          </a:p>
        </p:txBody>
      </p:sp>
      <p:sp>
        <p:nvSpPr>
          <p:cNvPr id="34" name="object 34"/>
          <p:cNvSpPr txBox="1"/>
          <p:nvPr/>
        </p:nvSpPr>
        <p:spPr>
          <a:xfrm>
            <a:off x="11185017" y="1734058"/>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75%</a:t>
            </a:r>
            <a:endParaRPr sz="900">
              <a:latin typeface="Calibri"/>
              <a:cs typeface="Calibri"/>
            </a:endParaRPr>
          </a:p>
        </p:txBody>
      </p:sp>
      <p:sp>
        <p:nvSpPr>
          <p:cNvPr id="35" name="object 35"/>
          <p:cNvSpPr txBox="1"/>
          <p:nvPr/>
        </p:nvSpPr>
        <p:spPr>
          <a:xfrm>
            <a:off x="8582025" y="2234565"/>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8%</a:t>
            </a:r>
            <a:endParaRPr sz="900">
              <a:latin typeface="Calibri"/>
              <a:cs typeface="Calibri"/>
            </a:endParaRPr>
          </a:p>
        </p:txBody>
      </p:sp>
      <p:sp>
        <p:nvSpPr>
          <p:cNvPr id="36" name="object 36"/>
          <p:cNvSpPr txBox="1"/>
          <p:nvPr/>
        </p:nvSpPr>
        <p:spPr>
          <a:xfrm>
            <a:off x="8504301" y="2735071"/>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6%</a:t>
            </a:r>
            <a:endParaRPr sz="900">
              <a:latin typeface="Calibri"/>
              <a:cs typeface="Calibri"/>
            </a:endParaRPr>
          </a:p>
        </p:txBody>
      </p:sp>
      <p:sp>
        <p:nvSpPr>
          <p:cNvPr id="37" name="object 37"/>
          <p:cNvSpPr txBox="1"/>
          <p:nvPr/>
        </p:nvSpPr>
        <p:spPr>
          <a:xfrm>
            <a:off x="8348853" y="3235578"/>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2%</a:t>
            </a:r>
            <a:endParaRPr sz="900">
              <a:latin typeface="Calibri"/>
              <a:cs typeface="Calibri"/>
            </a:endParaRPr>
          </a:p>
        </p:txBody>
      </p:sp>
      <p:sp>
        <p:nvSpPr>
          <p:cNvPr id="38" name="object 38"/>
          <p:cNvSpPr txBox="1"/>
          <p:nvPr/>
        </p:nvSpPr>
        <p:spPr>
          <a:xfrm>
            <a:off x="8387842" y="3736085"/>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3%</a:t>
            </a:r>
            <a:endParaRPr sz="900">
              <a:latin typeface="Calibri"/>
              <a:cs typeface="Calibri"/>
            </a:endParaRPr>
          </a:p>
        </p:txBody>
      </p:sp>
      <p:sp>
        <p:nvSpPr>
          <p:cNvPr id="39" name="object 39"/>
          <p:cNvSpPr txBox="1"/>
          <p:nvPr/>
        </p:nvSpPr>
        <p:spPr>
          <a:xfrm>
            <a:off x="8310118" y="3935602"/>
            <a:ext cx="203835" cy="463550"/>
          </a:xfrm>
          <a:prstGeom prst="rect">
            <a:avLst/>
          </a:prstGeom>
        </p:spPr>
        <p:txBody>
          <a:bodyPr vert="horz" wrap="square" lIns="0" tIns="21590" rIns="0" bIns="0" rtlCol="0">
            <a:spAutoFit/>
          </a:bodyPr>
          <a:lstStyle/>
          <a:p>
            <a:pPr marL="12700">
              <a:lnSpc>
                <a:spcPct val="100000"/>
              </a:lnSpc>
              <a:spcBef>
                <a:spcPts val="170"/>
              </a:spcBef>
            </a:pPr>
            <a:r>
              <a:rPr sz="900" spc="-25" dirty="0">
                <a:solidFill>
                  <a:srgbClr val="404040"/>
                </a:solidFill>
                <a:latin typeface="Calibri"/>
                <a:cs typeface="Calibri"/>
              </a:rPr>
              <a:t>1%</a:t>
            </a:r>
            <a:endParaRPr sz="900">
              <a:latin typeface="Calibri"/>
              <a:cs typeface="Calibri"/>
            </a:endParaRPr>
          </a:p>
          <a:p>
            <a:pPr marL="50800">
              <a:lnSpc>
                <a:spcPct val="100000"/>
              </a:lnSpc>
              <a:spcBef>
                <a:spcPts val="70"/>
              </a:spcBef>
            </a:pPr>
            <a:r>
              <a:rPr sz="900" spc="-25" dirty="0">
                <a:solidFill>
                  <a:srgbClr val="404040"/>
                </a:solidFill>
                <a:latin typeface="Calibri"/>
                <a:cs typeface="Calibri"/>
              </a:rPr>
              <a:t>2%</a:t>
            </a:r>
            <a:endParaRPr sz="900">
              <a:latin typeface="Calibri"/>
              <a:cs typeface="Calibri"/>
            </a:endParaRPr>
          </a:p>
          <a:p>
            <a:pPr marL="50800">
              <a:lnSpc>
                <a:spcPct val="100000"/>
              </a:lnSpc>
              <a:spcBef>
                <a:spcPts val="70"/>
              </a:spcBef>
            </a:pPr>
            <a:r>
              <a:rPr sz="900" spc="-25" dirty="0">
                <a:solidFill>
                  <a:srgbClr val="404040"/>
                </a:solidFill>
                <a:latin typeface="Calibri"/>
                <a:cs typeface="Calibri"/>
              </a:rPr>
              <a:t>2%</a:t>
            </a:r>
            <a:endParaRPr sz="900">
              <a:latin typeface="Calibri"/>
              <a:cs typeface="Calibri"/>
            </a:endParaRPr>
          </a:p>
        </p:txBody>
      </p:sp>
      <p:sp>
        <p:nvSpPr>
          <p:cNvPr id="40" name="object 40"/>
          <p:cNvSpPr txBox="1"/>
          <p:nvPr/>
        </p:nvSpPr>
        <p:spPr>
          <a:xfrm>
            <a:off x="8348853" y="4436109"/>
            <a:ext cx="165100" cy="463550"/>
          </a:xfrm>
          <a:prstGeom prst="rect">
            <a:avLst/>
          </a:prstGeom>
        </p:spPr>
        <p:txBody>
          <a:bodyPr vert="horz" wrap="square" lIns="0" tIns="21590" rIns="0" bIns="0" rtlCol="0">
            <a:spAutoFit/>
          </a:bodyPr>
          <a:lstStyle/>
          <a:p>
            <a:pPr marL="12700">
              <a:lnSpc>
                <a:spcPct val="100000"/>
              </a:lnSpc>
              <a:spcBef>
                <a:spcPts val="170"/>
              </a:spcBef>
            </a:pPr>
            <a:r>
              <a:rPr sz="900" spc="-25" dirty="0">
                <a:solidFill>
                  <a:srgbClr val="404040"/>
                </a:solidFill>
                <a:latin typeface="Calibri"/>
                <a:cs typeface="Calibri"/>
              </a:rPr>
              <a:t>2%</a:t>
            </a:r>
            <a:endParaRPr sz="900">
              <a:latin typeface="Calibri"/>
              <a:cs typeface="Calibri"/>
            </a:endParaRPr>
          </a:p>
          <a:p>
            <a:pPr marL="12700">
              <a:lnSpc>
                <a:spcPct val="100000"/>
              </a:lnSpc>
              <a:spcBef>
                <a:spcPts val="70"/>
              </a:spcBef>
            </a:pPr>
            <a:r>
              <a:rPr sz="900" spc="-25" dirty="0">
                <a:solidFill>
                  <a:srgbClr val="404040"/>
                </a:solidFill>
                <a:latin typeface="Calibri"/>
                <a:cs typeface="Calibri"/>
              </a:rPr>
              <a:t>2%</a:t>
            </a:r>
            <a:endParaRPr sz="900">
              <a:latin typeface="Calibri"/>
              <a:cs typeface="Calibri"/>
            </a:endParaRPr>
          </a:p>
          <a:p>
            <a:pPr marL="12700">
              <a:lnSpc>
                <a:spcPct val="100000"/>
              </a:lnSpc>
              <a:spcBef>
                <a:spcPts val="70"/>
              </a:spcBef>
            </a:pPr>
            <a:r>
              <a:rPr sz="900" spc="-25" dirty="0">
                <a:solidFill>
                  <a:srgbClr val="404040"/>
                </a:solidFill>
                <a:latin typeface="Calibri"/>
                <a:cs typeface="Calibri"/>
              </a:rPr>
              <a:t>2%</a:t>
            </a:r>
            <a:endParaRPr sz="900">
              <a:latin typeface="Calibri"/>
              <a:cs typeface="Calibri"/>
            </a:endParaRPr>
          </a:p>
        </p:txBody>
      </p:sp>
      <p:sp>
        <p:nvSpPr>
          <p:cNvPr id="41" name="object 41"/>
          <p:cNvSpPr txBox="1"/>
          <p:nvPr/>
        </p:nvSpPr>
        <p:spPr>
          <a:xfrm>
            <a:off x="8310118" y="5082272"/>
            <a:ext cx="203835" cy="318135"/>
          </a:xfrm>
          <a:prstGeom prst="rect">
            <a:avLst/>
          </a:prstGeom>
        </p:spPr>
        <p:txBody>
          <a:bodyPr vert="horz" wrap="square" lIns="0" tIns="21590" rIns="0" bIns="0" rtlCol="0">
            <a:spAutoFit/>
          </a:bodyPr>
          <a:lstStyle/>
          <a:p>
            <a:pPr marL="50800">
              <a:lnSpc>
                <a:spcPct val="100000"/>
              </a:lnSpc>
              <a:spcBef>
                <a:spcPts val="170"/>
              </a:spcBef>
            </a:pPr>
            <a:r>
              <a:rPr sz="900" spc="-25" dirty="0">
                <a:solidFill>
                  <a:srgbClr val="404040"/>
                </a:solidFill>
                <a:latin typeface="Calibri"/>
                <a:cs typeface="Calibri"/>
              </a:rPr>
              <a:t>2%</a:t>
            </a:r>
            <a:endParaRPr sz="900">
              <a:latin typeface="Calibri"/>
              <a:cs typeface="Calibri"/>
            </a:endParaRPr>
          </a:p>
          <a:p>
            <a:pPr marL="12700">
              <a:lnSpc>
                <a:spcPct val="100000"/>
              </a:lnSpc>
              <a:spcBef>
                <a:spcPts val="70"/>
              </a:spcBef>
            </a:pPr>
            <a:r>
              <a:rPr sz="900" spc="-25" dirty="0">
                <a:solidFill>
                  <a:srgbClr val="404040"/>
                </a:solidFill>
                <a:latin typeface="Calibri"/>
                <a:cs typeface="Calibri"/>
              </a:rPr>
              <a:t>1%</a:t>
            </a:r>
            <a:endParaRPr sz="900">
              <a:latin typeface="Calibri"/>
              <a:cs typeface="Calibri"/>
            </a:endParaRPr>
          </a:p>
        </p:txBody>
      </p:sp>
      <p:sp>
        <p:nvSpPr>
          <p:cNvPr id="42" name="object 42"/>
          <p:cNvSpPr txBox="1"/>
          <p:nvPr/>
        </p:nvSpPr>
        <p:spPr>
          <a:xfrm>
            <a:off x="10097261" y="6238747"/>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47%</a:t>
            </a:r>
            <a:endParaRPr sz="900">
              <a:latin typeface="Calibri"/>
              <a:cs typeface="Calibri"/>
            </a:endParaRPr>
          </a:p>
        </p:txBody>
      </p:sp>
      <p:sp>
        <p:nvSpPr>
          <p:cNvPr id="43" name="object 43"/>
          <p:cNvSpPr txBox="1"/>
          <p:nvPr/>
        </p:nvSpPr>
        <p:spPr>
          <a:xfrm>
            <a:off x="10406888" y="5288356"/>
            <a:ext cx="1379220" cy="183515"/>
          </a:xfrm>
          <a:prstGeom prst="rect">
            <a:avLst/>
          </a:prstGeom>
        </p:spPr>
        <p:txBody>
          <a:bodyPr vert="horz" wrap="square" lIns="0" tIns="17145" rIns="0" bIns="0" rtlCol="0">
            <a:spAutoFit/>
          </a:bodyPr>
          <a:lstStyle/>
          <a:p>
            <a:pPr marL="12700">
              <a:lnSpc>
                <a:spcPct val="100000"/>
              </a:lnSpc>
              <a:spcBef>
                <a:spcPts val="135"/>
              </a:spcBef>
            </a:pPr>
            <a:r>
              <a:rPr sz="1000" dirty="0">
                <a:solidFill>
                  <a:srgbClr val="7E7E7E"/>
                </a:solidFill>
                <a:latin typeface="Calibri Light"/>
                <a:cs typeface="Calibri Light"/>
              </a:rPr>
              <a:t>πιο</a:t>
            </a:r>
            <a:r>
              <a:rPr sz="1000" spc="-5" dirty="0">
                <a:solidFill>
                  <a:srgbClr val="7E7E7E"/>
                </a:solidFill>
                <a:latin typeface="Calibri Light"/>
                <a:cs typeface="Calibri Light"/>
              </a:rPr>
              <a:t> </a:t>
            </a:r>
            <a:r>
              <a:rPr sz="1000" dirty="0">
                <a:solidFill>
                  <a:srgbClr val="7E7E7E"/>
                </a:solidFill>
                <a:latin typeface="Calibri Light"/>
                <a:cs typeface="Calibri Light"/>
              </a:rPr>
              <a:t>πρόσφατη</a:t>
            </a:r>
            <a:r>
              <a:rPr sz="1000" spc="-5" dirty="0">
                <a:solidFill>
                  <a:srgbClr val="7E7E7E"/>
                </a:solidFill>
                <a:latin typeface="Calibri Light"/>
                <a:cs typeface="Calibri Light"/>
              </a:rPr>
              <a:t> </a:t>
            </a:r>
            <a:r>
              <a:rPr sz="1000" spc="-10" dirty="0">
                <a:solidFill>
                  <a:srgbClr val="7E7E7E"/>
                </a:solidFill>
                <a:latin typeface="Calibri Light"/>
                <a:cs typeface="Calibri Light"/>
              </a:rPr>
              <a:t>παραβίαση</a:t>
            </a:r>
            <a:endParaRPr sz="1000">
              <a:latin typeface="Calibri Light"/>
              <a:cs typeface="Calibri Light"/>
            </a:endParaRPr>
          </a:p>
        </p:txBody>
      </p:sp>
      <p:grpSp>
        <p:nvGrpSpPr>
          <p:cNvPr id="44" name="object 44"/>
          <p:cNvGrpSpPr/>
          <p:nvPr/>
        </p:nvGrpSpPr>
        <p:grpSpPr>
          <a:xfrm>
            <a:off x="11000231" y="4076022"/>
            <a:ext cx="62865" cy="277495"/>
            <a:chOff x="11000231" y="4076022"/>
            <a:chExt cx="62865" cy="277495"/>
          </a:xfrm>
        </p:grpSpPr>
        <p:sp>
          <p:nvSpPr>
            <p:cNvPr id="45" name="object 45"/>
            <p:cNvSpPr/>
            <p:nvPr/>
          </p:nvSpPr>
          <p:spPr>
            <a:xfrm>
              <a:off x="11000231" y="4076022"/>
              <a:ext cx="62865" cy="62865"/>
            </a:xfrm>
            <a:custGeom>
              <a:avLst/>
              <a:gdLst/>
              <a:ahLst/>
              <a:cxnLst/>
              <a:rect l="l" t="t" r="r" b="b"/>
              <a:pathLst>
                <a:path w="62865" h="62864">
                  <a:moveTo>
                    <a:pt x="62779" y="0"/>
                  </a:moveTo>
                  <a:lnTo>
                    <a:pt x="0" y="0"/>
                  </a:lnTo>
                  <a:lnTo>
                    <a:pt x="0" y="62779"/>
                  </a:lnTo>
                  <a:lnTo>
                    <a:pt x="62779" y="62779"/>
                  </a:lnTo>
                  <a:lnTo>
                    <a:pt x="62779" y="0"/>
                  </a:lnTo>
                  <a:close/>
                </a:path>
              </a:pathLst>
            </a:custGeom>
            <a:solidFill>
              <a:srgbClr val="A4AB81"/>
            </a:solidFill>
          </p:spPr>
          <p:txBody>
            <a:bodyPr wrap="square" lIns="0" tIns="0" rIns="0" bIns="0" rtlCol="0"/>
            <a:lstStyle/>
            <a:p>
              <a:endParaRPr/>
            </a:p>
          </p:txBody>
        </p:sp>
        <p:sp>
          <p:nvSpPr>
            <p:cNvPr id="46" name="object 46"/>
            <p:cNvSpPr/>
            <p:nvPr/>
          </p:nvSpPr>
          <p:spPr>
            <a:xfrm>
              <a:off x="11000231" y="4290271"/>
              <a:ext cx="62865" cy="62865"/>
            </a:xfrm>
            <a:custGeom>
              <a:avLst/>
              <a:gdLst/>
              <a:ahLst/>
              <a:cxnLst/>
              <a:rect l="l" t="t" r="r" b="b"/>
              <a:pathLst>
                <a:path w="62865" h="62864">
                  <a:moveTo>
                    <a:pt x="62779" y="0"/>
                  </a:moveTo>
                  <a:lnTo>
                    <a:pt x="0" y="0"/>
                  </a:lnTo>
                  <a:lnTo>
                    <a:pt x="0" y="62779"/>
                  </a:lnTo>
                  <a:lnTo>
                    <a:pt x="62779" y="62779"/>
                  </a:lnTo>
                  <a:lnTo>
                    <a:pt x="62779" y="0"/>
                  </a:lnTo>
                  <a:close/>
                </a:path>
              </a:pathLst>
            </a:custGeom>
            <a:solidFill>
              <a:srgbClr val="7AA79D"/>
            </a:solidFill>
          </p:spPr>
          <p:txBody>
            <a:bodyPr wrap="square" lIns="0" tIns="0" rIns="0" bIns="0" rtlCol="0"/>
            <a:lstStyle/>
            <a:p>
              <a:endParaRPr/>
            </a:p>
          </p:txBody>
        </p:sp>
      </p:grpSp>
      <p:sp>
        <p:nvSpPr>
          <p:cNvPr id="47" name="object 47"/>
          <p:cNvSpPr txBox="1"/>
          <p:nvPr/>
        </p:nvSpPr>
        <p:spPr>
          <a:xfrm>
            <a:off x="11078336" y="3936874"/>
            <a:ext cx="691515" cy="454025"/>
          </a:xfrm>
          <a:prstGeom prst="rect">
            <a:avLst/>
          </a:prstGeom>
        </p:spPr>
        <p:txBody>
          <a:bodyPr vert="horz" wrap="square" lIns="0" tIns="88900" rIns="0" bIns="0" rtlCol="0">
            <a:spAutoFit/>
          </a:bodyPr>
          <a:lstStyle/>
          <a:p>
            <a:pPr marL="12700">
              <a:lnSpc>
                <a:spcPct val="100000"/>
              </a:lnSpc>
              <a:spcBef>
                <a:spcPts val="700"/>
              </a:spcBef>
            </a:pPr>
            <a:r>
              <a:rPr sz="900" spc="-10" dirty="0">
                <a:solidFill>
                  <a:srgbClr val="585858"/>
                </a:solidFill>
                <a:latin typeface="Calibri"/>
                <a:cs typeface="Calibri"/>
              </a:rPr>
              <a:t>ΣΥΝΟΛΟ-</a:t>
            </a:r>
            <a:r>
              <a:rPr sz="900" spc="-20" dirty="0">
                <a:solidFill>
                  <a:srgbClr val="585858"/>
                </a:solidFill>
                <a:latin typeface="Calibri"/>
                <a:cs typeface="Calibri"/>
              </a:rPr>
              <a:t>2023</a:t>
            </a:r>
            <a:endParaRPr sz="900">
              <a:latin typeface="Calibri"/>
              <a:cs typeface="Calibri"/>
            </a:endParaRPr>
          </a:p>
          <a:p>
            <a:pPr marL="12700">
              <a:lnSpc>
                <a:spcPct val="100000"/>
              </a:lnSpc>
              <a:spcBef>
                <a:spcPts val="610"/>
              </a:spcBef>
            </a:pPr>
            <a:r>
              <a:rPr sz="900" spc="-10" dirty="0">
                <a:solidFill>
                  <a:srgbClr val="585858"/>
                </a:solidFill>
                <a:latin typeface="Calibri"/>
                <a:cs typeface="Calibri"/>
              </a:rPr>
              <a:t>ΣΥΝΟΛΟ-</a:t>
            </a:r>
            <a:r>
              <a:rPr sz="900" spc="-20" dirty="0">
                <a:solidFill>
                  <a:srgbClr val="585858"/>
                </a:solidFill>
                <a:latin typeface="Calibri"/>
                <a:cs typeface="Calibri"/>
              </a:rPr>
              <a:t>2024</a:t>
            </a:r>
            <a:endParaRPr sz="900">
              <a:latin typeface="Calibri"/>
              <a:cs typeface="Calibri"/>
            </a:endParaRPr>
          </a:p>
        </p:txBody>
      </p:sp>
      <p:sp>
        <p:nvSpPr>
          <p:cNvPr id="48" name="object 48"/>
          <p:cNvSpPr/>
          <p:nvPr/>
        </p:nvSpPr>
        <p:spPr>
          <a:xfrm>
            <a:off x="11000231" y="4504647"/>
            <a:ext cx="62865" cy="62865"/>
          </a:xfrm>
          <a:custGeom>
            <a:avLst/>
            <a:gdLst/>
            <a:ahLst/>
            <a:cxnLst/>
            <a:rect l="l" t="t" r="r" b="b"/>
            <a:pathLst>
              <a:path w="62865" h="62864">
                <a:moveTo>
                  <a:pt x="62779" y="0"/>
                </a:moveTo>
                <a:lnTo>
                  <a:pt x="0" y="0"/>
                </a:lnTo>
                <a:lnTo>
                  <a:pt x="0" y="62779"/>
                </a:lnTo>
                <a:lnTo>
                  <a:pt x="62779" y="62779"/>
                </a:lnTo>
                <a:lnTo>
                  <a:pt x="62779" y="0"/>
                </a:lnTo>
                <a:close/>
              </a:path>
            </a:pathLst>
          </a:custGeom>
          <a:solidFill>
            <a:srgbClr val="93B6D2"/>
          </a:solidFill>
        </p:spPr>
        <p:txBody>
          <a:bodyPr wrap="square" lIns="0" tIns="0" rIns="0" bIns="0" rtlCol="0"/>
          <a:lstStyle/>
          <a:p>
            <a:endParaRPr/>
          </a:p>
        </p:txBody>
      </p:sp>
      <p:sp>
        <p:nvSpPr>
          <p:cNvPr id="49" name="object 49"/>
          <p:cNvSpPr txBox="1"/>
          <p:nvPr/>
        </p:nvSpPr>
        <p:spPr>
          <a:xfrm>
            <a:off x="11078336" y="4442205"/>
            <a:ext cx="691515"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585858"/>
                </a:solidFill>
                <a:latin typeface="Calibri"/>
                <a:cs typeface="Calibri"/>
              </a:rPr>
              <a:t>ΣΥΝΟΛΟ-</a:t>
            </a:r>
            <a:r>
              <a:rPr sz="900" spc="-20" dirty="0">
                <a:solidFill>
                  <a:srgbClr val="585858"/>
                </a:solidFill>
                <a:latin typeface="Calibri"/>
                <a:cs typeface="Calibri"/>
              </a:rPr>
              <a:t>2025</a:t>
            </a:r>
            <a:endParaRPr sz="900">
              <a:latin typeface="Calibri"/>
              <a:cs typeface="Calibri"/>
            </a:endParaRPr>
          </a:p>
        </p:txBody>
      </p:sp>
      <p:grpSp>
        <p:nvGrpSpPr>
          <p:cNvPr id="50" name="object 50"/>
          <p:cNvGrpSpPr/>
          <p:nvPr/>
        </p:nvGrpSpPr>
        <p:grpSpPr>
          <a:xfrm>
            <a:off x="4389628" y="1458467"/>
            <a:ext cx="2119630" cy="4935220"/>
            <a:chOff x="4389628" y="1458467"/>
            <a:chExt cx="2119630" cy="4935220"/>
          </a:xfrm>
        </p:grpSpPr>
        <p:sp>
          <p:nvSpPr>
            <p:cNvPr id="51" name="object 51"/>
            <p:cNvSpPr/>
            <p:nvPr/>
          </p:nvSpPr>
          <p:spPr>
            <a:xfrm>
              <a:off x="4389628" y="1458467"/>
              <a:ext cx="2040255" cy="4643755"/>
            </a:xfrm>
            <a:custGeom>
              <a:avLst/>
              <a:gdLst/>
              <a:ahLst/>
              <a:cxnLst/>
              <a:rect l="l" t="t" r="r" b="b"/>
              <a:pathLst>
                <a:path w="2040254" h="4643755">
                  <a:moveTo>
                    <a:pt x="80264" y="2502408"/>
                  </a:moveTo>
                  <a:lnTo>
                    <a:pt x="0" y="2502408"/>
                  </a:lnTo>
                  <a:lnTo>
                    <a:pt x="0" y="2641092"/>
                  </a:lnTo>
                  <a:lnTo>
                    <a:pt x="80264" y="2641092"/>
                  </a:lnTo>
                  <a:lnTo>
                    <a:pt x="80264" y="2502408"/>
                  </a:lnTo>
                  <a:close/>
                </a:path>
                <a:path w="2040254" h="4643755">
                  <a:moveTo>
                    <a:pt x="80264" y="2002536"/>
                  </a:moveTo>
                  <a:lnTo>
                    <a:pt x="0" y="2002536"/>
                  </a:lnTo>
                  <a:lnTo>
                    <a:pt x="0" y="2141220"/>
                  </a:lnTo>
                  <a:lnTo>
                    <a:pt x="80264" y="2141220"/>
                  </a:lnTo>
                  <a:lnTo>
                    <a:pt x="80264" y="2002536"/>
                  </a:lnTo>
                  <a:close/>
                </a:path>
                <a:path w="2040254" h="4643755">
                  <a:moveTo>
                    <a:pt x="159512" y="3003804"/>
                  </a:moveTo>
                  <a:lnTo>
                    <a:pt x="0" y="3003804"/>
                  </a:lnTo>
                  <a:lnTo>
                    <a:pt x="0" y="3142488"/>
                  </a:lnTo>
                  <a:lnTo>
                    <a:pt x="159512" y="3142488"/>
                  </a:lnTo>
                  <a:lnTo>
                    <a:pt x="159512" y="3003804"/>
                  </a:lnTo>
                  <a:close/>
                </a:path>
                <a:path w="2040254" h="4643755">
                  <a:moveTo>
                    <a:pt x="200660" y="3503676"/>
                  </a:moveTo>
                  <a:lnTo>
                    <a:pt x="0" y="3503676"/>
                  </a:lnTo>
                  <a:lnTo>
                    <a:pt x="0" y="3642360"/>
                  </a:lnTo>
                  <a:lnTo>
                    <a:pt x="200660" y="3642360"/>
                  </a:lnTo>
                  <a:lnTo>
                    <a:pt x="200660" y="3503676"/>
                  </a:lnTo>
                  <a:close/>
                </a:path>
                <a:path w="2040254" h="4643755">
                  <a:moveTo>
                    <a:pt x="319532" y="1502664"/>
                  </a:moveTo>
                  <a:lnTo>
                    <a:pt x="0" y="1502664"/>
                  </a:lnTo>
                  <a:lnTo>
                    <a:pt x="0" y="1641348"/>
                  </a:lnTo>
                  <a:lnTo>
                    <a:pt x="319532" y="1641348"/>
                  </a:lnTo>
                  <a:lnTo>
                    <a:pt x="319532" y="1502664"/>
                  </a:lnTo>
                  <a:close/>
                </a:path>
                <a:path w="2040254" h="4643755">
                  <a:moveTo>
                    <a:pt x="479552" y="1001268"/>
                  </a:moveTo>
                  <a:lnTo>
                    <a:pt x="0" y="1001268"/>
                  </a:lnTo>
                  <a:lnTo>
                    <a:pt x="0" y="1139952"/>
                  </a:lnTo>
                  <a:lnTo>
                    <a:pt x="479552" y="1139952"/>
                  </a:lnTo>
                  <a:lnTo>
                    <a:pt x="479552" y="1001268"/>
                  </a:lnTo>
                  <a:close/>
                </a:path>
                <a:path w="2040254" h="4643755">
                  <a:moveTo>
                    <a:pt x="799592" y="501396"/>
                  </a:moveTo>
                  <a:lnTo>
                    <a:pt x="0" y="501396"/>
                  </a:lnTo>
                  <a:lnTo>
                    <a:pt x="0" y="640080"/>
                  </a:lnTo>
                  <a:lnTo>
                    <a:pt x="799592" y="640080"/>
                  </a:lnTo>
                  <a:lnTo>
                    <a:pt x="799592" y="501396"/>
                  </a:lnTo>
                  <a:close/>
                </a:path>
                <a:path w="2040254" h="4643755">
                  <a:moveTo>
                    <a:pt x="1720088" y="0"/>
                  </a:moveTo>
                  <a:lnTo>
                    <a:pt x="0" y="0"/>
                  </a:lnTo>
                  <a:lnTo>
                    <a:pt x="0" y="140208"/>
                  </a:lnTo>
                  <a:lnTo>
                    <a:pt x="1720088" y="140208"/>
                  </a:lnTo>
                  <a:lnTo>
                    <a:pt x="1720088" y="0"/>
                  </a:lnTo>
                  <a:close/>
                </a:path>
                <a:path w="2040254" h="4643755">
                  <a:moveTo>
                    <a:pt x="2040128" y="4504944"/>
                  </a:moveTo>
                  <a:lnTo>
                    <a:pt x="0" y="4504944"/>
                  </a:lnTo>
                  <a:lnTo>
                    <a:pt x="0" y="4643628"/>
                  </a:lnTo>
                  <a:lnTo>
                    <a:pt x="2040128" y="4643628"/>
                  </a:lnTo>
                  <a:lnTo>
                    <a:pt x="2040128" y="4504944"/>
                  </a:lnTo>
                  <a:close/>
                </a:path>
              </a:pathLst>
            </a:custGeom>
            <a:solidFill>
              <a:srgbClr val="A4AB81"/>
            </a:solidFill>
          </p:spPr>
          <p:txBody>
            <a:bodyPr wrap="square" lIns="0" tIns="0" rIns="0" bIns="0" rtlCol="0"/>
            <a:lstStyle/>
            <a:p>
              <a:endParaRPr/>
            </a:p>
          </p:txBody>
        </p:sp>
        <p:sp>
          <p:nvSpPr>
            <p:cNvPr id="52" name="object 52"/>
            <p:cNvSpPr/>
            <p:nvPr/>
          </p:nvSpPr>
          <p:spPr>
            <a:xfrm>
              <a:off x="4389628" y="1604771"/>
              <a:ext cx="2119630" cy="4643755"/>
            </a:xfrm>
            <a:custGeom>
              <a:avLst/>
              <a:gdLst/>
              <a:ahLst/>
              <a:cxnLst/>
              <a:rect l="l" t="t" r="r" b="b"/>
              <a:pathLst>
                <a:path w="2119629" h="4643755">
                  <a:moveTo>
                    <a:pt x="119888" y="3002280"/>
                  </a:moveTo>
                  <a:lnTo>
                    <a:pt x="0" y="3002280"/>
                  </a:lnTo>
                  <a:lnTo>
                    <a:pt x="0" y="3142488"/>
                  </a:lnTo>
                  <a:lnTo>
                    <a:pt x="119888" y="3142488"/>
                  </a:lnTo>
                  <a:lnTo>
                    <a:pt x="119888" y="3002280"/>
                  </a:lnTo>
                  <a:close/>
                </a:path>
                <a:path w="2119629" h="4643755">
                  <a:moveTo>
                    <a:pt x="119888" y="2502408"/>
                  </a:moveTo>
                  <a:lnTo>
                    <a:pt x="0" y="2502408"/>
                  </a:lnTo>
                  <a:lnTo>
                    <a:pt x="0" y="2641092"/>
                  </a:lnTo>
                  <a:lnTo>
                    <a:pt x="119888" y="2641092"/>
                  </a:lnTo>
                  <a:lnTo>
                    <a:pt x="119888" y="2502408"/>
                  </a:lnTo>
                  <a:close/>
                </a:path>
                <a:path w="2119629" h="4643755">
                  <a:moveTo>
                    <a:pt x="119888" y="2002536"/>
                  </a:moveTo>
                  <a:lnTo>
                    <a:pt x="0" y="2002536"/>
                  </a:lnTo>
                  <a:lnTo>
                    <a:pt x="0" y="2141220"/>
                  </a:lnTo>
                  <a:lnTo>
                    <a:pt x="119888" y="2141220"/>
                  </a:lnTo>
                  <a:lnTo>
                    <a:pt x="119888" y="2002536"/>
                  </a:lnTo>
                  <a:close/>
                </a:path>
                <a:path w="2119629" h="4643755">
                  <a:moveTo>
                    <a:pt x="159512" y="3503676"/>
                  </a:moveTo>
                  <a:lnTo>
                    <a:pt x="0" y="3503676"/>
                  </a:lnTo>
                  <a:lnTo>
                    <a:pt x="0" y="3642360"/>
                  </a:lnTo>
                  <a:lnTo>
                    <a:pt x="159512" y="3642360"/>
                  </a:lnTo>
                  <a:lnTo>
                    <a:pt x="159512" y="3503676"/>
                  </a:lnTo>
                  <a:close/>
                </a:path>
                <a:path w="2119629" h="4643755">
                  <a:moveTo>
                    <a:pt x="479552" y="1501140"/>
                  </a:moveTo>
                  <a:lnTo>
                    <a:pt x="0" y="1501140"/>
                  </a:lnTo>
                  <a:lnTo>
                    <a:pt x="0" y="1641348"/>
                  </a:lnTo>
                  <a:lnTo>
                    <a:pt x="479552" y="1641348"/>
                  </a:lnTo>
                  <a:lnTo>
                    <a:pt x="479552" y="1501140"/>
                  </a:lnTo>
                  <a:close/>
                </a:path>
                <a:path w="2119629" h="4643755">
                  <a:moveTo>
                    <a:pt x="520700" y="1001268"/>
                  </a:moveTo>
                  <a:lnTo>
                    <a:pt x="0" y="1001268"/>
                  </a:lnTo>
                  <a:lnTo>
                    <a:pt x="0" y="1139952"/>
                  </a:lnTo>
                  <a:lnTo>
                    <a:pt x="520700" y="1139952"/>
                  </a:lnTo>
                  <a:lnTo>
                    <a:pt x="520700" y="1001268"/>
                  </a:lnTo>
                  <a:close/>
                </a:path>
                <a:path w="2119629" h="4643755">
                  <a:moveTo>
                    <a:pt x="759968" y="501396"/>
                  </a:moveTo>
                  <a:lnTo>
                    <a:pt x="0" y="501396"/>
                  </a:lnTo>
                  <a:lnTo>
                    <a:pt x="0" y="640080"/>
                  </a:lnTo>
                  <a:lnTo>
                    <a:pt x="759968" y="640080"/>
                  </a:lnTo>
                  <a:lnTo>
                    <a:pt x="759968" y="501396"/>
                  </a:lnTo>
                  <a:close/>
                </a:path>
                <a:path w="2119629" h="4643755">
                  <a:moveTo>
                    <a:pt x="1599692" y="0"/>
                  </a:moveTo>
                  <a:lnTo>
                    <a:pt x="0" y="0"/>
                  </a:lnTo>
                  <a:lnTo>
                    <a:pt x="0" y="138684"/>
                  </a:lnTo>
                  <a:lnTo>
                    <a:pt x="1599692" y="138684"/>
                  </a:lnTo>
                  <a:lnTo>
                    <a:pt x="1599692" y="0"/>
                  </a:lnTo>
                  <a:close/>
                </a:path>
                <a:path w="2119629" h="4643755">
                  <a:moveTo>
                    <a:pt x="2119376" y="4503420"/>
                  </a:moveTo>
                  <a:lnTo>
                    <a:pt x="0" y="4503420"/>
                  </a:lnTo>
                  <a:lnTo>
                    <a:pt x="0" y="4643628"/>
                  </a:lnTo>
                  <a:lnTo>
                    <a:pt x="2119376" y="4643628"/>
                  </a:lnTo>
                  <a:lnTo>
                    <a:pt x="2119376" y="4503420"/>
                  </a:lnTo>
                  <a:close/>
                </a:path>
              </a:pathLst>
            </a:custGeom>
            <a:solidFill>
              <a:srgbClr val="7AA79D"/>
            </a:solidFill>
          </p:spPr>
          <p:txBody>
            <a:bodyPr wrap="square" lIns="0" tIns="0" rIns="0" bIns="0" rtlCol="0"/>
            <a:lstStyle/>
            <a:p>
              <a:endParaRPr/>
            </a:p>
          </p:txBody>
        </p:sp>
        <p:sp>
          <p:nvSpPr>
            <p:cNvPr id="53" name="object 53"/>
            <p:cNvSpPr/>
            <p:nvPr/>
          </p:nvSpPr>
          <p:spPr>
            <a:xfrm>
              <a:off x="4389628" y="1751075"/>
              <a:ext cx="1880235" cy="4642485"/>
            </a:xfrm>
            <a:custGeom>
              <a:avLst/>
              <a:gdLst/>
              <a:ahLst/>
              <a:cxnLst/>
              <a:rect l="l" t="t" r="r" b="b"/>
              <a:pathLst>
                <a:path w="1880235" h="4642485">
                  <a:moveTo>
                    <a:pt x="80264" y="3502152"/>
                  </a:moveTo>
                  <a:lnTo>
                    <a:pt x="0" y="3502152"/>
                  </a:lnTo>
                  <a:lnTo>
                    <a:pt x="0" y="3642360"/>
                  </a:lnTo>
                  <a:lnTo>
                    <a:pt x="80264" y="3642360"/>
                  </a:lnTo>
                  <a:lnTo>
                    <a:pt x="80264" y="3502152"/>
                  </a:lnTo>
                  <a:close/>
                </a:path>
                <a:path w="1880235" h="4642485">
                  <a:moveTo>
                    <a:pt x="119888" y="3002280"/>
                  </a:moveTo>
                  <a:lnTo>
                    <a:pt x="0" y="3002280"/>
                  </a:lnTo>
                  <a:lnTo>
                    <a:pt x="0" y="3140964"/>
                  </a:lnTo>
                  <a:lnTo>
                    <a:pt x="119888" y="3140964"/>
                  </a:lnTo>
                  <a:lnTo>
                    <a:pt x="119888" y="3002280"/>
                  </a:lnTo>
                  <a:close/>
                </a:path>
                <a:path w="1880235" h="4642485">
                  <a:moveTo>
                    <a:pt x="119888" y="2502408"/>
                  </a:moveTo>
                  <a:lnTo>
                    <a:pt x="0" y="2502408"/>
                  </a:lnTo>
                  <a:lnTo>
                    <a:pt x="0" y="2641092"/>
                  </a:lnTo>
                  <a:lnTo>
                    <a:pt x="119888" y="2641092"/>
                  </a:lnTo>
                  <a:lnTo>
                    <a:pt x="119888" y="2502408"/>
                  </a:lnTo>
                  <a:close/>
                </a:path>
                <a:path w="1880235" h="4642485">
                  <a:moveTo>
                    <a:pt x="119888" y="2001012"/>
                  </a:moveTo>
                  <a:lnTo>
                    <a:pt x="0" y="2001012"/>
                  </a:lnTo>
                  <a:lnTo>
                    <a:pt x="0" y="2141220"/>
                  </a:lnTo>
                  <a:lnTo>
                    <a:pt x="119888" y="2141220"/>
                  </a:lnTo>
                  <a:lnTo>
                    <a:pt x="119888" y="2001012"/>
                  </a:lnTo>
                  <a:close/>
                </a:path>
                <a:path w="1880235" h="4642485">
                  <a:moveTo>
                    <a:pt x="400304" y="1501140"/>
                  </a:moveTo>
                  <a:lnTo>
                    <a:pt x="0" y="1501140"/>
                  </a:lnTo>
                  <a:lnTo>
                    <a:pt x="0" y="1639824"/>
                  </a:lnTo>
                  <a:lnTo>
                    <a:pt x="400304" y="1639824"/>
                  </a:lnTo>
                  <a:lnTo>
                    <a:pt x="400304" y="1501140"/>
                  </a:lnTo>
                  <a:close/>
                </a:path>
                <a:path w="1880235" h="4642485">
                  <a:moveTo>
                    <a:pt x="520700" y="1001268"/>
                  </a:moveTo>
                  <a:lnTo>
                    <a:pt x="0" y="1001268"/>
                  </a:lnTo>
                  <a:lnTo>
                    <a:pt x="0" y="1139952"/>
                  </a:lnTo>
                  <a:lnTo>
                    <a:pt x="520700" y="1139952"/>
                  </a:lnTo>
                  <a:lnTo>
                    <a:pt x="520700" y="1001268"/>
                  </a:lnTo>
                  <a:close/>
                </a:path>
                <a:path w="1880235" h="4642485">
                  <a:moveTo>
                    <a:pt x="680720" y="499872"/>
                  </a:moveTo>
                  <a:lnTo>
                    <a:pt x="0" y="499872"/>
                  </a:lnTo>
                  <a:lnTo>
                    <a:pt x="0" y="640080"/>
                  </a:lnTo>
                  <a:lnTo>
                    <a:pt x="680720" y="640080"/>
                  </a:lnTo>
                  <a:lnTo>
                    <a:pt x="680720" y="499872"/>
                  </a:lnTo>
                  <a:close/>
                </a:path>
                <a:path w="1880235" h="4642485">
                  <a:moveTo>
                    <a:pt x="1759712" y="0"/>
                  </a:moveTo>
                  <a:lnTo>
                    <a:pt x="0" y="0"/>
                  </a:lnTo>
                  <a:lnTo>
                    <a:pt x="0" y="138684"/>
                  </a:lnTo>
                  <a:lnTo>
                    <a:pt x="1759712" y="138684"/>
                  </a:lnTo>
                  <a:lnTo>
                    <a:pt x="1759712" y="0"/>
                  </a:lnTo>
                  <a:close/>
                </a:path>
                <a:path w="1880235" h="4642485">
                  <a:moveTo>
                    <a:pt x="1880108" y="4503420"/>
                  </a:moveTo>
                  <a:lnTo>
                    <a:pt x="0" y="4503420"/>
                  </a:lnTo>
                  <a:lnTo>
                    <a:pt x="0" y="4642104"/>
                  </a:lnTo>
                  <a:lnTo>
                    <a:pt x="1880108" y="4642104"/>
                  </a:lnTo>
                  <a:lnTo>
                    <a:pt x="1880108" y="4503420"/>
                  </a:lnTo>
                  <a:close/>
                </a:path>
              </a:pathLst>
            </a:custGeom>
            <a:solidFill>
              <a:srgbClr val="93B6D2"/>
            </a:solidFill>
          </p:spPr>
          <p:txBody>
            <a:bodyPr wrap="square" lIns="0" tIns="0" rIns="0" bIns="0" rtlCol="0"/>
            <a:lstStyle/>
            <a:p>
              <a:endParaRPr/>
            </a:p>
          </p:txBody>
        </p:sp>
      </p:grpSp>
      <p:sp>
        <p:nvSpPr>
          <p:cNvPr id="54" name="object 54"/>
          <p:cNvSpPr txBox="1"/>
          <p:nvPr/>
        </p:nvSpPr>
        <p:spPr>
          <a:xfrm>
            <a:off x="6173215" y="1440560"/>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43%</a:t>
            </a:r>
            <a:endParaRPr sz="900">
              <a:latin typeface="Calibri"/>
              <a:cs typeface="Calibri"/>
            </a:endParaRPr>
          </a:p>
        </p:txBody>
      </p:sp>
      <p:sp>
        <p:nvSpPr>
          <p:cNvPr id="55" name="object 55"/>
          <p:cNvSpPr txBox="1"/>
          <p:nvPr/>
        </p:nvSpPr>
        <p:spPr>
          <a:xfrm>
            <a:off x="5252973" y="1941067"/>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20%</a:t>
            </a:r>
            <a:endParaRPr sz="900">
              <a:latin typeface="Calibri"/>
              <a:cs typeface="Calibri"/>
            </a:endParaRPr>
          </a:p>
        </p:txBody>
      </p:sp>
      <p:sp>
        <p:nvSpPr>
          <p:cNvPr id="56" name="object 56"/>
          <p:cNvSpPr txBox="1"/>
          <p:nvPr/>
        </p:nvSpPr>
        <p:spPr>
          <a:xfrm>
            <a:off x="4932934" y="2441575"/>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12%</a:t>
            </a:r>
            <a:endParaRPr sz="900">
              <a:latin typeface="Calibri"/>
              <a:cs typeface="Calibri"/>
            </a:endParaRPr>
          </a:p>
        </p:txBody>
      </p:sp>
      <p:sp>
        <p:nvSpPr>
          <p:cNvPr id="57" name="object 57"/>
          <p:cNvSpPr txBox="1"/>
          <p:nvPr/>
        </p:nvSpPr>
        <p:spPr>
          <a:xfrm>
            <a:off x="4772914" y="2942082"/>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8%</a:t>
            </a:r>
            <a:endParaRPr sz="900">
              <a:latin typeface="Calibri"/>
              <a:cs typeface="Calibri"/>
            </a:endParaRPr>
          </a:p>
        </p:txBody>
      </p:sp>
      <p:sp>
        <p:nvSpPr>
          <p:cNvPr id="58" name="object 58"/>
          <p:cNvSpPr txBox="1"/>
          <p:nvPr/>
        </p:nvSpPr>
        <p:spPr>
          <a:xfrm>
            <a:off x="4533138" y="3442461"/>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2%</a:t>
            </a:r>
            <a:endParaRPr sz="900">
              <a:latin typeface="Calibri"/>
              <a:cs typeface="Calibri"/>
            </a:endParaRPr>
          </a:p>
        </p:txBody>
      </p:sp>
      <p:sp>
        <p:nvSpPr>
          <p:cNvPr id="59" name="object 59"/>
          <p:cNvSpPr txBox="1"/>
          <p:nvPr/>
        </p:nvSpPr>
        <p:spPr>
          <a:xfrm>
            <a:off x="4653153" y="4944236"/>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5%</a:t>
            </a:r>
            <a:endParaRPr sz="900">
              <a:latin typeface="Calibri"/>
              <a:cs typeface="Calibri"/>
            </a:endParaRPr>
          </a:p>
        </p:txBody>
      </p:sp>
      <p:sp>
        <p:nvSpPr>
          <p:cNvPr id="60" name="object 60"/>
          <p:cNvSpPr txBox="1"/>
          <p:nvPr/>
        </p:nvSpPr>
        <p:spPr>
          <a:xfrm>
            <a:off x="6493255" y="5945225"/>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51%</a:t>
            </a:r>
            <a:endParaRPr sz="900">
              <a:latin typeface="Calibri"/>
              <a:cs typeface="Calibri"/>
            </a:endParaRPr>
          </a:p>
        </p:txBody>
      </p:sp>
      <p:sp>
        <p:nvSpPr>
          <p:cNvPr id="61" name="object 61"/>
          <p:cNvSpPr txBox="1"/>
          <p:nvPr/>
        </p:nvSpPr>
        <p:spPr>
          <a:xfrm>
            <a:off x="6053073" y="1586610"/>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40%</a:t>
            </a:r>
            <a:endParaRPr sz="900">
              <a:latin typeface="Calibri"/>
              <a:cs typeface="Calibri"/>
            </a:endParaRPr>
          </a:p>
        </p:txBody>
      </p:sp>
      <p:sp>
        <p:nvSpPr>
          <p:cNvPr id="62" name="object 62"/>
          <p:cNvSpPr txBox="1"/>
          <p:nvPr/>
        </p:nvSpPr>
        <p:spPr>
          <a:xfrm>
            <a:off x="5213096" y="2087117"/>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19%</a:t>
            </a:r>
            <a:endParaRPr sz="900">
              <a:latin typeface="Calibri"/>
              <a:cs typeface="Calibri"/>
            </a:endParaRPr>
          </a:p>
        </p:txBody>
      </p:sp>
      <p:sp>
        <p:nvSpPr>
          <p:cNvPr id="63" name="object 63"/>
          <p:cNvSpPr txBox="1"/>
          <p:nvPr/>
        </p:nvSpPr>
        <p:spPr>
          <a:xfrm>
            <a:off x="4932934" y="3088004"/>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12%</a:t>
            </a:r>
            <a:endParaRPr sz="900">
              <a:latin typeface="Calibri"/>
              <a:cs typeface="Calibri"/>
            </a:endParaRPr>
          </a:p>
        </p:txBody>
      </p:sp>
      <p:sp>
        <p:nvSpPr>
          <p:cNvPr id="64" name="object 64"/>
          <p:cNvSpPr txBox="1"/>
          <p:nvPr/>
        </p:nvSpPr>
        <p:spPr>
          <a:xfrm>
            <a:off x="4612894" y="5090286"/>
            <a:ext cx="16510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4%</a:t>
            </a:r>
            <a:endParaRPr sz="900">
              <a:latin typeface="Calibri"/>
              <a:cs typeface="Calibri"/>
            </a:endParaRPr>
          </a:p>
        </p:txBody>
      </p:sp>
      <p:sp>
        <p:nvSpPr>
          <p:cNvPr id="65" name="object 65"/>
          <p:cNvSpPr txBox="1"/>
          <p:nvPr/>
        </p:nvSpPr>
        <p:spPr>
          <a:xfrm>
            <a:off x="6573393" y="6091224"/>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53%</a:t>
            </a:r>
            <a:endParaRPr sz="900">
              <a:latin typeface="Calibri"/>
              <a:cs typeface="Calibri"/>
            </a:endParaRPr>
          </a:p>
        </p:txBody>
      </p:sp>
      <p:sp>
        <p:nvSpPr>
          <p:cNvPr id="66" name="object 66"/>
          <p:cNvSpPr txBox="1"/>
          <p:nvPr/>
        </p:nvSpPr>
        <p:spPr>
          <a:xfrm>
            <a:off x="6213094" y="1732534"/>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44%</a:t>
            </a:r>
            <a:endParaRPr sz="900">
              <a:latin typeface="Calibri"/>
              <a:cs typeface="Calibri"/>
            </a:endParaRPr>
          </a:p>
        </p:txBody>
      </p:sp>
      <p:sp>
        <p:nvSpPr>
          <p:cNvPr id="67" name="object 67"/>
          <p:cNvSpPr txBox="1"/>
          <p:nvPr/>
        </p:nvSpPr>
        <p:spPr>
          <a:xfrm>
            <a:off x="5133213" y="2233040"/>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17%</a:t>
            </a:r>
            <a:endParaRPr sz="900">
              <a:latin typeface="Calibri"/>
              <a:cs typeface="Calibri"/>
            </a:endParaRPr>
          </a:p>
        </p:txBody>
      </p:sp>
      <p:sp>
        <p:nvSpPr>
          <p:cNvPr id="68" name="object 68"/>
          <p:cNvSpPr txBox="1"/>
          <p:nvPr/>
        </p:nvSpPr>
        <p:spPr>
          <a:xfrm>
            <a:off x="4973192" y="2578607"/>
            <a:ext cx="223520" cy="317500"/>
          </a:xfrm>
          <a:prstGeom prst="rect">
            <a:avLst/>
          </a:prstGeom>
        </p:spPr>
        <p:txBody>
          <a:bodyPr vert="horz" wrap="square" lIns="0" tIns="21590" rIns="0" bIns="0" rtlCol="0">
            <a:spAutoFit/>
          </a:bodyPr>
          <a:lstStyle/>
          <a:p>
            <a:pPr marL="12700">
              <a:lnSpc>
                <a:spcPct val="100000"/>
              </a:lnSpc>
              <a:spcBef>
                <a:spcPts val="170"/>
              </a:spcBef>
            </a:pPr>
            <a:r>
              <a:rPr sz="900" spc="-25" dirty="0">
                <a:solidFill>
                  <a:srgbClr val="404040"/>
                </a:solidFill>
                <a:latin typeface="Calibri"/>
                <a:cs typeface="Calibri"/>
              </a:rPr>
              <a:t>13%</a:t>
            </a:r>
            <a:endParaRPr sz="900">
              <a:latin typeface="Calibri"/>
              <a:cs typeface="Calibri"/>
            </a:endParaRPr>
          </a:p>
          <a:p>
            <a:pPr marL="12700">
              <a:lnSpc>
                <a:spcPct val="100000"/>
              </a:lnSpc>
              <a:spcBef>
                <a:spcPts val="70"/>
              </a:spcBef>
            </a:pPr>
            <a:r>
              <a:rPr sz="900" spc="-25" dirty="0">
                <a:solidFill>
                  <a:srgbClr val="404040"/>
                </a:solidFill>
                <a:latin typeface="Calibri"/>
                <a:cs typeface="Calibri"/>
              </a:rPr>
              <a:t>13%</a:t>
            </a:r>
            <a:endParaRPr sz="900">
              <a:latin typeface="Calibri"/>
              <a:cs typeface="Calibri"/>
            </a:endParaRPr>
          </a:p>
        </p:txBody>
      </p:sp>
      <p:sp>
        <p:nvSpPr>
          <p:cNvPr id="69" name="object 69"/>
          <p:cNvSpPr txBox="1"/>
          <p:nvPr/>
        </p:nvSpPr>
        <p:spPr>
          <a:xfrm>
            <a:off x="4853178" y="3234054"/>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10%</a:t>
            </a:r>
            <a:endParaRPr sz="900">
              <a:latin typeface="Calibri"/>
              <a:cs typeface="Calibri"/>
            </a:endParaRPr>
          </a:p>
        </p:txBody>
      </p:sp>
      <p:sp>
        <p:nvSpPr>
          <p:cNvPr id="70" name="object 70"/>
          <p:cNvSpPr txBox="1"/>
          <p:nvPr/>
        </p:nvSpPr>
        <p:spPr>
          <a:xfrm>
            <a:off x="4573015" y="3579621"/>
            <a:ext cx="165100" cy="317500"/>
          </a:xfrm>
          <a:prstGeom prst="rect">
            <a:avLst/>
          </a:prstGeom>
        </p:spPr>
        <p:txBody>
          <a:bodyPr vert="horz" wrap="square" lIns="0" tIns="21590" rIns="0" bIns="0" rtlCol="0">
            <a:spAutoFit/>
          </a:bodyPr>
          <a:lstStyle/>
          <a:p>
            <a:pPr marL="12700">
              <a:lnSpc>
                <a:spcPct val="100000"/>
              </a:lnSpc>
              <a:spcBef>
                <a:spcPts val="170"/>
              </a:spcBef>
            </a:pPr>
            <a:r>
              <a:rPr sz="900" spc="-25" dirty="0">
                <a:solidFill>
                  <a:srgbClr val="404040"/>
                </a:solidFill>
                <a:latin typeface="Calibri"/>
                <a:cs typeface="Calibri"/>
              </a:rPr>
              <a:t>3%</a:t>
            </a:r>
            <a:endParaRPr sz="900">
              <a:latin typeface="Calibri"/>
              <a:cs typeface="Calibri"/>
            </a:endParaRPr>
          </a:p>
          <a:p>
            <a:pPr marL="12700">
              <a:lnSpc>
                <a:spcPct val="100000"/>
              </a:lnSpc>
              <a:spcBef>
                <a:spcPts val="70"/>
              </a:spcBef>
            </a:pPr>
            <a:r>
              <a:rPr sz="900" spc="-25" dirty="0">
                <a:solidFill>
                  <a:srgbClr val="404040"/>
                </a:solidFill>
                <a:latin typeface="Calibri"/>
                <a:cs typeface="Calibri"/>
              </a:rPr>
              <a:t>3%</a:t>
            </a:r>
            <a:endParaRPr sz="900">
              <a:latin typeface="Calibri"/>
              <a:cs typeface="Calibri"/>
            </a:endParaRPr>
          </a:p>
        </p:txBody>
      </p:sp>
      <p:sp>
        <p:nvSpPr>
          <p:cNvPr id="71" name="object 71"/>
          <p:cNvSpPr txBox="1"/>
          <p:nvPr/>
        </p:nvSpPr>
        <p:spPr>
          <a:xfrm>
            <a:off x="4533138" y="3934078"/>
            <a:ext cx="205104" cy="463550"/>
          </a:xfrm>
          <a:prstGeom prst="rect">
            <a:avLst/>
          </a:prstGeom>
        </p:spPr>
        <p:txBody>
          <a:bodyPr vert="horz" wrap="square" lIns="0" tIns="21590" rIns="0" bIns="0" rtlCol="0">
            <a:spAutoFit/>
          </a:bodyPr>
          <a:lstStyle/>
          <a:p>
            <a:pPr marL="12700">
              <a:lnSpc>
                <a:spcPct val="100000"/>
              </a:lnSpc>
              <a:spcBef>
                <a:spcPts val="170"/>
              </a:spcBef>
            </a:pPr>
            <a:r>
              <a:rPr sz="900" spc="-25" dirty="0">
                <a:solidFill>
                  <a:srgbClr val="404040"/>
                </a:solidFill>
                <a:latin typeface="Calibri"/>
                <a:cs typeface="Calibri"/>
              </a:rPr>
              <a:t>2%</a:t>
            </a:r>
            <a:endParaRPr sz="900">
              <a:latin typeface="Calibri"/>
              <a:cs typeface="Calibri"/>
            </a:endParaRPr>
          </a:p>
          <a:p>
            <a:pPr marL="52069">
              <a:lnSpc>
                <a:spcPct val="100000"/>
              </a:lnSpc>
              <a:spcBef>
                <a:spcPts val="70"/>
              </a:spcBef>
            </a:pPr>
            <a:r>
              <a:rPr sz="900" spc="-25" dirty="0">
                <a:solidFill>
                  <a:srgbClr val="404040"/>
                </a:solidFill>
                <a:latin typeface="Calibri"/>
                <a:cs typeface="Calibri"/>
              </a:rPr>
              <a:t>3%</a:t>
            </a:r>
            <a:endParaRPr sz="900">
              <a:latin typeface="Calibri"/>
              <a:cs typeface="Calibri"/>
            </a:endParaRPr>
          </a:p>
          <a:p>
            <a:pPr marL="52069">
              <a:lnSpc>
                <a:spcPct val="100000"/>
              </a:lnSpc>
              <a:spcBef>
                <a:spcPts val="70"/>
              </a:spcBef>
            </a:pPr>
            <a:r>
              <a:rPr sz="900" spc="-25" dirty="0">
                <a:solidFill>
                  <a:srgbClr val="404040"/>
                </a:solidFill>
                <a:latin typeface="Calibri"/>
                <a:cs typeface="Calibri"/>
              </a:rPr>
              <a:t>3%</a:t>
            </a:r>
            <a:endParaRPr sz="900">
              <a:latin typeface="Calibri"/>
              <a:cs typeface="Calibri"/>
            </a:endParaRPr>
          </a:p>
        </p:txBody>
      </p:sp>
      <p:sp>
        <p:nvSpPr>
          <p:cNvPr id="72" name="object 72"/>
          <p:cNvSpPr txBox="1"/>
          <p:nvPr/>
        </p:nvSpPr>
        <p:spPr>
          <a:xfrm>
            <a:off x="4573015" y="4434318"/>
            <a:ext cx="205104" cy="464184"/>
          </a:xfrm>
          <a:prstGeom prst="rect">
            <a:avLst/>
          </a:prstGeom>
        </p:spPr>
        <p:txBody>
          <a:bodyPr vert="horz" wrap="square" lIns="0" tIns="21590" rIns="0" bIns="0" rtlCol="0">
            <a:spAutoFit/>
          </a:bodyPr>
          <a:lstStyle/>
          <a:p>
            <a:pPr marL="52069">
              <a:lnSpc>
                <a:spcPct val="100000"/>
              </a:lnSpc>
              <a:spcBef>
                <a:spcPts val="170"/>
              </a:spcBef>
            </a:pPr>
            <a:r>
              <a:rPr sz="900" spc="-25" dirty="0">
                <a:solidFill>
                  <a:srgbClr val="404040"/>
                </a:solidFill>
                <a:latin typeface="Calibri"/>
                <a:cs typeface="Calibri"/>
              </a:rPr>
              <a:t>4%</a:t>
            </a:r>
            <a:endParaRPr sz="900">
              <a:latin typeface="Calibri"/>
              <a:cs typeface="Calibri"/>
            </a:endParaRPr>
          </a:p>
          <a:p>
            <a:pPr marL="12700">
              <a:lnSpc>
                <a:spcPct val="100000"/>
              </a:lnSpc>
              <a:spcBef>
                <a:spcPts val="70"/>
              </a:spcBef>
            </a:pPr>
            <a:r>
              <a:rPr sz="900" spc="-25" dirty="0">
                <a:solidFill>
                  <a:srgbClr val="404040"/>
                </a:solidFill>
                <a:latin typeface="Calibri"/>
                <a:cs typeface="Calibri"/>
              </a:rPr>
              <a:t>3%</a:t>
            </a:r>
            <a:endParaRPr sz="900">
              <a:latin typeface="Calibri"/>
              <a:cs typeface="Calibri"/>
            </a:endParaRPr>
          </a:p>
          <a:p>
            <a:pPr marL="12700">
              <a:lnSpc>
                <a:spcPct val="100000"/>
              </a:lnSpc>
              <a:spcBef>
                <a:spcPts val="70"/>
              </a:spcBef>
            </a:pPr>
            <a:r>
              <a:rPr sz="900" spc="-25" dirty="0">
                <a:solidFill>
                  <a:srgbClr val="404040"/>
                </a:solidFill>
                <a:latin typeface="Calibri"/>
                <a:cs typeface="Calibri"/>
              </a:rPr>
              <a:t>3%</a:t>
            </a:r>
            <a:endParaRPr sz="900">
              <a:latin typeface="Calibri"/>
              <a:cs typeface="Calibri"/>
            </a:endParaRPr>
          </a:p>
        </p:txBody>
      </p:sp>
      <p:sp>
        <p:nvSpPr>
          <p:cNvPr id="73" name="object 73"/>
          <p:cNvSpPr txBox="1"/>
          <p:nvPr/>
        </p:nvSpPr>
        <p:spPr>
          <a:xfrm>
            <a:off x="4533138" y="5235651"/>
            <a:ext cx="165100" cy="163195"/>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2%</a:t>
            </a:r>
            <a:endParaRPr sz="900">
              <a:latin typeface="Calibri"/>
              <a:cs typeface="Calibri"/>
            </a:endParaRPr>
          </a:p>
        </p:txBody>
      </p:sp>
      <p:sp>
        <p:nvSpPr>
          <p:cNvPr id="74" name="object 74"/>
          <p:cNvSpPr txBox="1"/>
          <p:nvPr/>
        </p:nvSpPr>
        <p:spPr>
          <a:xfrm>
            <a:off x="6333235" y="6237223"/>
            <a:ext cx="223520" cy="162560"/>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404040"/>
                </a:solidFill>
                <a:latin typeface="Calibri"/>
                <a:cs typeface="Calibri"/>
              </a:rPr>
              <a:t>47%</a:t>
            </a:r>
            <a:endParaRPr sz="900">
              <a:latin typeface="Calibri"/>
              <a:cs typeface="Calibri"/>
            </a:endParaRPr>
          </a:p>
        </p:txBody>
      </p:sp>
      <p:sp>
        <p:nvSpPr>
          <p:cNvPr id="75" name="object 75"/>
          <p:cNvSpPr txBox="1"/>
          <p:nvPr/>
        </p:nvSpPr>
        <p:spPr>
          <a:xfrm>
            <a:off x="6771513" y="5303647"/>
            <a:ext cx="909319" cy="190500"/>
          </a:xfrm>
          <a:prstGeom prst="rect">
            <a:avLst/>
          </a:prstGeom>
        </p:spPr>
        <p:txBody>
          <a:bodyPr vert="horz" wrap="square" lIns="0" tIns="16510" rIns="0" bIns="0" rtlCol="0">
            <a:spAutoFit/>
          </a:bodyPr>
          <a:lstStyle/>
          <a:p>
            <a:pPr marL="12700">
              <a:lnSpc>
                <a:spcPct val="100000"/>
              </a:lnSpc>
              <a:spcBef>
                <a:spcPts val="130"/>
              </a:spcBef>
            </a:pPr>
            <a:r>
              <a:rPr sz="1050" dirty="0">
                <a:solidFill>
                  <a:srgbClr val="7E7E7E"/>
                </a:solidFill>
                <a:latin typeface="Calibri Light"/>
                <a:cs typeface="Calibri Light"/>
              </a:rPr>
              <a:t>% </a:t>
            </a:r>
            <a:r>
              <a:rPr sz="1050" spc="-10" dirty="0">
                <a:solidFill>
                  <a:srgbClr val="7E7E7E"/>
                </a:solidFill>
                <a:latin typeface="Calibri Light"/>
                <a:cs typeface="Calibri Light"/>
              </a:rPr>
              <a:t>παραβιάσεων</a:t>
            </a:r>
            <a:endParaRPr sz="1050">
              <a:latin typeface="Calibri Light"/>
              <a:cs typeface="Calibri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75138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6835676" y="142358"/>
            <a:ext cx="5007176" cy="446276"/>
          </a:xfrm>
          <a:prstGeom prst="rect">
            <a:avLst/>
          </a:prstGeom>
        </p:spPr>
        <p:txBody>
          <a:bodyPr wrap="square">
            <a:spAutoFit/>
          </a:bodyPr>
          <a:lstStyle/>
          <a:p>
            <a:pPr algn="ctr"/>
            <a:r>
              <a:rPr lang="el-GR" sz="2300" b="1" i="1" dirty="0">
                <a:solidFill>
                  <a:schemeClr val="bg1">
                    <a:lumMod val="50000"/>
                  </a:schemeClr>
                </a:solidFill>
                <a:latin typeface="Helvetica" pitchFamily="2" charset="0"/>
              </a:rPr>
              <a:t>ΕΝΗΜΕΡΩΣΗ</a:t>
            </a:r>
            <a:r>
              <a:rPr lang="en-US" sz="2300" b="1" i="1" dirty="0">
                <a:solidFill>
                  <a:schemeClr val="bg1">
                    <a:lumMod val="50000"/>
                  </a:schemeClr>
                </a:solidFill>
                <a:latin typeface="Helvetica" pitchFamily="2" charset="0"/>
              </a:rPr>
              <a:t>/</a:t>
            </a:r>
            <a:r>
              <a:rPr lang="el-GR" sz="2300" b="1" i="1" dirty="0">
                <a:solidFill>
                  <a:schemeClr val="bg1">
                    <a:lumMod val="50000"/>
                  </a:schemeClr>
                </a:solidFill>
                <a:latin typeface="Helvetica" pitchFamily="2" charset="0"/>
              </a:rPr>
              <a:t>ΕΚΠΑΙΔΕΥΣΗ</a:t>
            </a:r>
            <a:endParaRPr lang="en-CY" sz="2300" b="1" i="1" dirty="0">
              <a:solidFill>
                <a:schemeClr val="bg1">
                  <a:lumMod val="50000"/>
                </a:schemeClr>
              </a:solidFill>
              <a:latin typeface="Helvetica" pitchFamily="2" charset="0"/>
            </a:endParaRPr>
          </a:p>
        </p:txBody>
      </p:sp>
      <p:sp>
        <p:nvSpPr>
          <p:cNvPr id="4" name="Content Placeholder 3"/>
          <p:cNvSpPr>
            <a:spLocks noGrp="1"/>
          </p:cNvSpPr>
          <p:nvPr>
            <p:ph sz="half" idx="1"/>
          </p:nvPr>
        </p:nvSpPr>
        <p:spPr>
          <a:xfrm>
            <a:off x="1416601" y="980799"/>
            <a:ext cx="4606512" cy="748610"/>
          </a:xfrm>
        </p:spPr>
        <p:txBody>
          <a:bodyPr/>
          <a:lstStyle/>
          <a:p>
            <a:pPr marL="0" indent="0">
              <a:buNone/>
            </a:pPr>
            <a:r>
              <a:rPr lang="el-GR"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Επιχειρήσεις</a:t>
            </a:r>
            <a:r>
              <a:rPr lang="en-GB"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a:p>
            <a:pPr marL="0" indent="0">
              <a:buNone/>
            </a:pPr>
            <a:endParaRPr lang="en-GB"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a:p>
            <a:pPr marL="0" indent="0">
              <a:buNone/>
            </a:pPr>
            <a:endParaRPr lang="en-GB" dirty="0"/>
          </a:p>
        </p:txBody>
      </p:sp>
      <p:sp>
        <p:nvSpPr>
          <p:cNvPr id="5" name="Content Placeholder 4"/>
          <p:cNvSpPr>
            <a:spLocks noGrp="1"/>
          </p:cNvSpPr>
          <p:nvPr>
            <p:ph sz="half" idx="2"/>
          </p:nvPr>
        </p:nvSpPr>
        <p:spPr>
          <a:xfrm>
            <a:off x="6818243" y="980799"/>
            <a:ext cx="4912427" cy="748610"/>
          </a:xfrm>
        </p:spPr>
        <p:txBody>
          <a:bodyPr/>
          <a:lstStyle/>
          <a:p>
            <a:pPr marL="0" indent="0">
              <a:buNone/>
            </a:pPr>
            <a:r>
              <a:rPr lang="el-GR"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Πολίτες</a:t>
            </a:r>
            <a:r>
              <a:rPr lang="en-GB"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a:p>
            <a:pPr marL="0" indent="0">
              <a:buNone/>
            </a:pPr>
            <a:endParaRPr lang="en-GB" dirty="0"/>
          </a:p>
          <a:p>
            <a:pPr marL="0" indent="0">
              <a:buNone/>
            </a:pPr>
            <a:endParaRPr lang="en-GB" dirty="0"/>
          </a:p>
        </p:txBody>
      </p:sp>
      <p:graphicFrame>
        <p:nvGraphicFramePr>
          <p:cNvPr id="6" name="Diagram 5"/>
          <p:cNvGraphicFramePr/>
          <p:nvPr>
            <p:extLst>
              <p:ext uri="{D42A27DB-BD31-4B8C-83A1-F6EECF244321}">
                <p14:modId xmlns:p14="http://schemas.microsoft.com/office/powerpoint/2010/main" val="1608636530"/>
              </p:ext>
            </p:extLst>
          </p:nvPr>
        </p:nvGraphicFramePr>
        <p:xfrm>
          <a:off x="1416601" y="1729409"/>
          <a:ext cx="5004077" cy="48304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47" name="Diagram 46"/>
          <p:cNvGraphicFramePr/>
          <p:nvPr>
            <p:extLst>
              <p:ext uri="{D42A27DB-BD31-4B8C-83A1-F6EECF244321}">
                <p14:modId xmlns:p14="http://schemas.microsoft.com/office/powerpoint/2010/main" val="2438954327"/>
              </p:ext>
            </p:extLst>
          </p:nvPr>
        </p:nvGraphicFramePr>
        <p:xfrm>
          <a:off x="6420678" y="1729409"/>
          <a:ext cx="5004077" cy="483041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792200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2ED3FE-A68B-52C7-C870-B5D261945D71}"/>
              </a:ext>
            </a:extLst>
          </p:cNvPr>
          <p:cNvPicPr>
            <a:picLocks noChangeAspect="1"/>
          </p:cNvPicPr>
          <p:nvPr/>
        </p:nvPicPr>
        <p:blipFill>
          <a:blip r:embed="rId3"/>
          <a:stretch>
            <a:fillRect/>
          </a:stretch>
        </p:blipFill>
        <p:spPr>
          <a:xfrm>
            <a:off x="5980670" y="0"/>
            <a:ext cx="6241886" cy="1013254"/>
          </a:xfrm>
          <a:prstGeom prst="rect">
            <a:avLst/>
          </a:prstGeom>
        </p:spPr>
      </p:pic>
      <p:sp>
        <p:nvSpPr>
          <p:cNvPr id="3" name="Content Placeholder 2"/>
          <p:cNvSpPr>
            <a:spLocks noGrp="1"/>
          </p:cNvSpPr>
          <p:nvPr>
            <p:ph idx="1"/>
          </p:nvPr>
        </p:nvSpPr>
        <p:spPr>
          <a:xfrm>
            <a:off x="1231312" y="1162050"/>
            <a:ext cx="10752963" cy="5310468"/>
          </a:xfrm>
        </p:spPr>
        <p:txBody>
          <a:bodyPr>
            <a:normAutofit lnSpcReduction="10000"/>
          </a:bodyPr>
          <a:lstStyle/>
          <a:p>
            <a:pPr algn="just"/>
            <a:r>
              <a:rPr lang="el-GR" dirty="0">
                <a:solidFill>
                  <a:schemeClr val="tx1">
                    <a:lumMod val="75000"/>
                    <a:lumOff val="25000"/>
                  </a:schemeClr>
                </a:solidFill>
              </a:rPr>
              <a:t>Τους τελευταίους 12 μήνες σχεδόν 7 στις 10 επιχειρήσεις έχουν ήδη διενεργήσει αξιολόγηση κινδύνων και 6 στις 10 εφαρμόζουν σχέδια Επιχειρησιακής Συνέχειας.</a:t>
            </a:r>
            <a:endParaRPr lang="en-US" dirty="0">
              <a:solidFill>
                <a:schemeClr val="tx1">
                  <a:lumMod val="75000"/>
                  <a:lumOff val="25000"/>
                </a:schemeClr>
              </a:solidFill>
            </a:endParaRPr>
          </a:p>
          <a:p>
            <a:pPr marL="0" indent="0" algn="just">
              <a:buNone/>
            </a:pPr>
            <a:endParaRPr lang="en-US" dirty="0">
              <a:solidFill>
                <a:schemeClr val="tx1">
                  <a:lumMod val="75000"/>
                  <a:lumOff val="25000"/>
                </a:schemeClr>
              </a:solidFill>
            </a:endParaRPr>
          </a:p>
          <a:p>
            <a:pPr algn="just"/>
            <a:r>
              <a:rPr lang="el-GR" dirty="0">
                <a:solidFill>
                  <a:schemeClr val="tx1">
                    <a:lumMod val="75000"/>
                    <a:lumOff val="25000"/>
                  </a:schemeClr>
                </a:solidFill>
              </a:rPr>
              <a:t>Η πιο δημοφιλής υπηρεσίες που θα ενδιέφερε να επενδύσουν οι επιχειρήσεις είναι η αγορά ή αναβάθμιση λογισμικού και οι συμβουλευτικές υπηρεσίες για θέματα </a:t>
            </a:r>
            <a:r>
              <a:rPr lang="el-GR" dirty="0" err="1">
                <a:solidFill>
                  <a:schemeClr val="tx1">
                    <a:lumMod val="75000"/>
                    <a:lumOff val="25000"/>
                  </a:schemeClr>
                </a:solidFill>
              </a:rPr>
              <a:t>κυβερνοασφάλειας</a:t>
            </a:r>
            <a:r>
              <a:rPr lang="el-GR" dirty="0">
                <a:solidFill>
                  <a:schemeClr val="tx1">
                    <a:lumMod val="75000"/>
                    <a:lumOff val="25000"/>
                  </a:schemeClr>
                </a:solidFill>
              </a:rPr>
              <a:t>.</a:t>
            </a:r>
          </a:p>
          <a:p>
            <a:pPr marL="0" indent="0" algn="just">
              <a:buNone/>
            </a:pPr>
            <a:endParaRPr lang="el-GR" dirty="0">
              <a:solidFill>
                <a:schemeClr val="tx1">
                  <a:lumMod val="75000"/>
                  <a:lumOff val="25000"/>
                </a:schemeClr>
              </a:solidFill>
            </a:endParaRPr>
          </a:p>
          <a:p>
            <a:pPr algn="just"/>
            <a:r>
              <a:rPr lang="el-GR" dirty="0">
                <a:solidFill>
                  <a:schemeClr val="tx1">
                    <a:lumMod val="75000"/>
                    <a:lumOff val="25000"/>
                  </a:schemeClr>
                </a:solidFill>
              </a:rPr>
              <a:t>Το κόστος </a:t>
            </a:r>
            <a:r>
              <a:rPr lang="el-GR" dirty="0" err="1">
                <a:solidFill>
                  <a:schemeClr val="tx1">
                    <a:lumMod val="75000"/>
                    <a:lumOff val="25000"/>
                  </a:schemeClr>
                </a:solidFill>
              </a:rPr>
              <a:t>Κυβερνοεπίθεσης</a:t>
            </a:r>
            <a:r>
              <a:rPr lang="el-GR" dirty="0">
                <a:solidFill>
                  <a:schemeClr val="tx1">
                    <a:lumMod val="75000"/>
                    <a:lumOff val="25000"/>
                  </a:schemeClr>
                </a:solidFill>
              </a:rPr>
              <a:t> ανέρχεται σε 11,805 Ευρώ</a:t>
            </a:r>
            <a:endParaRPr lang="en-US" dirty="0">
              <a:solidFill>
                <a:schemeClr val="tx1">
                  <a:lumMod val="75000"/>
                  <a:lumOff val="25000"/>
                </a:schemeClr>
              </a:solidFill>
            </a:endParaRPr>
          </a:p>
          <a:p>
            <a:pPr marL="0" indent="0" algn="just">
              <a:buNone/>
            </a:pPr>
            <a:endParaRPr lang="en-US" dirty="0">
              <a:solidFill>
                <a:schemeClr val="tx1">
                  <a:lumMod val="75000"/>
                  <a:lumOff val="25000"/>
                </a:schemeClr>
              </a:solidFill>
            </a:endParaRPr>
          </a:p>
          <a:p>
            <a:pPr algn="just"/>
            <a:r>
              <a:rPr lang="el-GR" dirty="0"/>
              <a:t>Προκαλεί ανησυχία το γεγονός πως 4 στις 10 επιχειρήσεις που δεν δέχθηκαν επίθεση θεωρούν πως ο οργανισμός τους δεν αποτελεί στόχο. </a:t>
            </a:r>
          </a:p>
        </p:txBody>
      </p:sp>
      <p:sp>
        <p:nvSpPr>
          <p:cNvPr id="5" name="Rectangle 4">
            <a:extLst>
              <a:ext uri="{FF2B5EF4-FFF2-40B4-BE49-F238E27FC236}">
                <a16:creationId xmlns:a16="http://schemas.microsoft.com/office/drawing/2014/main" id="{6B795F8B-034A-2143-91DE-5B58F78A5BAA}"/>
              </a:ext>
            </a:extLst>
          </p:cNvPr>
          <p:cNvSpPr/>
          <p:nvPr/>
        </p:nvSpPr>
        <p:spPr>
          <a:xfrm>
            <a:off x="5462840" y="124638"/>
            <a:ext cx="7503042" cy="523220"/>
          </a:xfrm>
          <a:prstGeom prst="rect">
            <a:avLst/>
          </a:prstGeom>
        </p:spPr>
        <p:txBody>
          <a:bodyPr wrap="square">
            <a:spAutoFit/>
          </a:bodyPr>
          <a:lstStyle/>
          <a:p>
            <a:pPr algn="ctr"/>
            <a:r>
              <a:rPr lang="el-GR" sz="2800" i="1" dirty="0">
                <a:solidFill>
                  <a:schemeClr val="bg1">
                    <a:lumMod val="50000"/>
                  </a:schemeClr>
                </a:solidFill>
                <a:latin typeface="Helvetica" pitchFamily="2" charset="0"/>
              </a:rPr>
              <a:t>Αξιοσημείωτα συμπεράσματα</a:t>
            </a:r>
            <a:endParaRPr lang="en-CY" sz="2800" i="1" dirty="0">
              <a:solidFill>
                <a:schemeClr val="bg1">
                  <a:lumMod val="50000"/>
                </a:schemeClr>
              </a:solidFill>
              <a:latin typeface="Helvetica" pitchFamily="2" charset="0"/>
            </a:endParaRPr>
          </a:p>
        </p:txBody>
      </p:sp>
      <p:pic>
        <p:nvPicPr>
          <p:cNvPr id="6" name="Picture 5">
            <a:extLst>
              <a:ext uri="{FF2B5EF4-FFF2-40B4-BE49-F238E27FC236}">
                <a16:creationId xmlns:a16="http://schemas.microsoft.com/office/drawing/2014/main" id="{A2205225-DA64-EB0C-1BBB-B15E32EA99C3}"/>
              </a:ext>
            </a:extLst>
          </p:cNvPr>
          <p:cNvPicPr>
            <a:picLocks noChangeAspect="1"/>
          </p:cNvPicPr>
          <p:nvPr/>
        </p:nvPicPr>
        <p:blipFill>
          <a:blip r:embed="rId4"/>
          <a:stretch>
            <a:fillRect/>
          </a:stretch>
        </p:blipFill>
        <p:spPr>
          <a:xfrm>
            <a:off x="22647" y="-1"/>
            <a:ext cx="1116981" cy="6858001"/>
          </a:xfrm>
          <a:prstGeom prst="rect">
            <a:avLst/>
          </a:prstGeom>
        </p:spPr>
      </p:pic>
      <p:pic>
        <p:nvPicPr>
          <p:cNvPr id="7" name="Picture 6">
            <a:extLst>
              <a:ext uri="{FF2B5EF4-FFF2-40B4-BE49-F238E27FC236}">
                <a16:creationId xmlns:a16="http://schemas.microsoft.com/office/drawing/2014/main" id="{0F9C3CB4-57C6-7FAF-AD79-F613A4E1E40E}"/>
              </a:ext>
            </a:extLst>
          </p:cNvPr>
          <p:cNvPicPr>
            <a:picLocks noChangeAspect="1"/>
          </p:cNvPicPr>
          <p:nvPr/>
        </p:nvPicPr>
        <p:blipFill>
          <a:blip r:embed="rId5"/>
          <a:stretch>
            <a:fillRect/>
          </a:stretch>
        </p:blipFill>
        <p:spPr>
          <a:xfrm rot="16200000">
            <a:off x="-867008" y="3210966"/>
            <a:ext cx="2769326" cy="436069"/>
          </a:xfrm>
          <a:prstGeom prst="rect">
            <a:avLst/>
          </a:prstGeom>
        </p:spPr>
      </p:pic>
    </p:spTree>
    <p:extLst>
      <p:ext uri="{BB962C8B-B14F-4D97-AF65-F5344CB8AC3E}">
        <p14:creationId xmlns:p14="http://schemas.microsoft.com/office/powerpoint/2010/main" val="1279958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75138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7176657" y="81398"/>
            <a:ext cx="5007176" cy="446276"/>
          </a:xfrm>
          <a:prstGeom prst="rect">
            <a:avLst/>
          </a:prstGeom>
        </p:spPr>
        <p:txBody>
          <a:bodyPr wrap="square">
            <a:spAutoFit/>
          </a:bodyPr>
          <a:lstStyle/>
          <a:p>
            <a:pPr algn="ctr"/>
            <a:r>
              <a:rPr lang="el-GR" sz="2300" b="1" i="1" dirty="0">
                <a:solidFill>
                  <a:schemeClr val="bg1">
                    <a:lumMod val="50000"/>
                  </a:schemeClr>
                </a:solidFill>
                <a:latin typeface="Helvetica" pitchFamily="2" charset="0"/>
              </a:rPr>
              <a:t>ΔΡΑΣΕΙΣ ΑΨΑ</a:t>
            </a:r>
            <a:endParaRPr lang="en-CY" sz="2300" b="1" i="1" dirty="0">
              <a:solidFill>
                <a:schemeClr val="bg1">
                  <a:lumMod val="50000"/>
                </a:schemeClr>
              </a:solidFill>
              <a:latin typeface="Helvetica" pitchFamily="2" charset="0"/>
            </a:endParaRPr>
          </a:p>
        </p:txBody>
      </p:sp>
      <p:sp>
        <p:nvSpPr>
          <p:cNvPr id="2" name="Rectangle 1"/>
          <p:cNvSpPr/>
          <p:nvPr/>
        </p:nvSpPr>
        <p:spPr>
          <a:xfrm>
            <a:off x="1139628" y="1416168"/>
            <a:ext cx="10910204" cy="646331"/>
          </a:xfrm>
          <a:prstGeom prst="rect">
            <a:avLst/>
          </a:prstGeom>
        </p:spPr>
        <p:txBody>
          <a:bodyPr wrap="square">
            <a:spAutoFit/>
          </a:bodyPr>
          <a:lstStyle/>
          <a:p>
            <a:pPr algn="ctr"/>
            <a:r>
              <a:rPr lang="el-GR" sz="3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Δράσεις που λαμβάνουμε</a:t>
            </a:r>
            <a:endParaRPr lang="en-GB" sz="36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pic>
        <p:nvPicPr>
          <p:cNvPr id="1026" name="Picture 2" descr="Cyber Security - MCS Computer Support - Cyber Security, IT Support, Laptop  &amp; Mac Repair, Yeovil, Somerset, Dors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1675" y="2533874"/>
            <a:ext cx="5859163" cy="3993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37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72417" y="0"/>
            <a:ext cx="5362496" cy="75138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7022526" y="81398"/>
            <a:ext cx="5007176" cy="446276"/>
          </a:xfrm>
          <a:prstGeom prst="rect">
            <a:avLst/>
          </a:prstGeom>
        </p:spPr>
        <p:txBody>
          <a:bodyPr wrap="square">
            <a:spAutoFit/>
          </a:bodyPr>
          <a:lstStyle/>
          <a:p>
            <a:pPr algn="ctr"/>
            <a:r>
              <a:rPr lang="en-GB" sz="2300" b="1" i="1" dirty="0">
                <a:solidFill>
                  <a:schemeClr val="bg1">
                    <a:lumMod val="50000"/>
                  </a:schemeClr>
                </a:solidFill>
                <a:latin typeface="Helvetica" pitchFamily="2" charset="0"/>
              </a:rPr>
              <a:t>NCC-</a:t>
            </a:r>
            <a:r>
              <a:rPr lang="en-US" sz="2300" b="1" i="1" dirty="0">
                <a:solidFill>
                  <a:schemeClr val="bg1">
                    <a:lumMod val="50000"/>
                  </a:schemeClr>
                </a:solidFill>
                <a:latin typeface="Helvetica" pitchFamily="2" charset="0"/>
              </a:rPr>
              <a:t>CY </a:t>
            </a:r>
            <a:r>
              <a:rPr lang="en-GB" sz="2300" b="1" i="1" dirty="0">
                <a:solidFill>
                  <a:schemeClr val="bg1">
                    <a:lumMod val="50000"/>
                  </a:schemeClr>
                </a:solidFill>
                <a:latin typeface="Helvetica" pitchFamily="2" charset="0"/>
              </a:rPr>
              <a:t>–</a:t>
            </a:r>
            <a:r>
              <a:rPr lang="el-GR" sz="2300" b="1" i="1" dirty="0">
                <a:solidFill>
                  <a:schemeClr val="bg1">
                    <a:lumMod val="50000"/>
                  </a:schemeClr>
                </a:solidFill>
                <a:latin typeface="Helvetica" pitchFamily="2" charset="0"/>
              </a:rPr>
              <a:t> ΣΧΕΔΙΟ ΧΟΡΗΓΙΩΝ </a:t>
            </a:r>
            <a:endParaRPr lang="en-CY" sz="2300" b="1" i="1" dirty="0">
              <a:solidFill>
                <a:schemeClr val="bg1">
                  <a:lumMod val="50000"/>
                </a:schemeClr>
              </a:solidFill>
              <a:latin typeface="Helvetica" pitchFamily="2" charset="0"/>
            </a:endParaRPr>
          </a:p>
        </p:txBody>
      </p:sp>
      <p:sp>
        <p:nvSpPr>
          <p:cNvPr id="2" name="TextBox 1"/>
          <p:cNvSpPr txBox="1"/>
          <p:nvPr/>
        </p:nvSpPr>
        <p:spPr>
          <a:xfrm>
            <a:off x="1653898" y="2429929"/>
            <a:ext cx="9846128" cy="830997"/>
          </a:xfrm>
          <a:prstGeom prst="rect">
            <a:avLst/>
          </a:prstGeom>
          <a:noFill/>
        </p:spPr>
        <p:txBody>
          <a:bodyPr wrap="square" rtlCol="0">
            <a:spAutoFit/>
          </a:bodyPr>
          <a:lstStyle/>
          <a:p>
            <a:pPr algn="ctr"/>
            <a:r>
              <a:rPr lang="el-GR" sz="2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Πρόγραμμα – Ενίσχυση Κυβερνοασφάλειας στις Κυπριακές Μικρομεσαίες Επιχειρήσεις 2025 μέσο πιστοποίησης με το πλαίσιο </a:t>
            </a:r>
            <a:r>
              <a:rPr lang="el-GR" sz="24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Κυβερνουγιεινής</a:t>
            </a:r>
            <a:endParaRPr lang="el-GR" sz="2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1873327656"/>
              </p:ext>
            </p:extLst>
          </p:nvPr>
        </p:nvGraphicFramePr>
        <p:xfrm>
          <a:off x="1288811" y="3496354"/>
          <a:ext cx="10654392" cy="1586040"/>
        </p:xfrm>
        <a:graphic>
          <a:graphicData uri="http://schemas.openxmlformats.org/drawingml/2006/table">
            <a:tbl>
              <a:tblPr firstRow="1" firstCol="1" bandRow="1">
                <a:tableStyleId>{5C22544A-7EE6-4342-B048-85BDC9FD1C3A}</a:tableStyleId>
              </a:tblPr>
              <a:tblGrid>
                <a:gridCol w="5327196">
                  <a:extLst>
                    <a:ext uri="{9D8B030D-6E8A-4147-A177-3AD203B41FA5}">
                      <a16:colId xmlns:a16="http://schemas.microsoft.com/office/drawing/2014/main" val="3928061834"/>
                    </a:ext>
                  </a:extLst>
                </a:gridCol>
                <a:gridCol w="5327196">
                  <a:extLst>
                    <a:ext uri="{9D8B030D-6E8A-4147-A177-3AD203B41FA5}">
                      <a16:colId xmlns:a16="http://schemas.microsoft.com/office/drawing/2014/main" val="3699165768"/>
                    </a:ext>
                  </a:extLst>
                </a:gridCol>
              </a:tblGrid>
              <a:tr h="396510">
                <a:tc>
                  <a:txBody>
                    <a:bodyPr/>
                    <a:lstStyle/>
                    <a:p>
                      <a:pPr algn="just">
                        <a:lnSpc>
                          <a:spcPts val="2100"/>
                        </a:lnSpc>
                        <a:spcAft>
                          <a:spcPts val="0"/>
                        </a:spcAft>
                      </a:pPr>
                      <a:r>
                        <a:rPr lang="en-GB" sz="2000" spc="75" dirty="0">
                          <a:effectLst/>
                        </a:rPr>
                        <a:t> </a:t>
                      </a:r>
                      <a:r>
                        <a:rPr lang="el-GR" sz="2000" spc="75" dirty="0">
                          <a:effectLst/>
                        </a:rPr>
                        <a:t> </a:t>
                      </a:r>
                      <a:r>
                        <a:rPr lang="en-GB" sz="2000" spc="75" dirty="0" err="1">
                          <a:effectLst/>
                        </a:rPr>
                        <a:t>Προϋ</a:t>
                      </a:r>
                      <a:r>
                        <a:rPr lang="en-GB" sz="2000" spc="75" dirty="0">
                          <a:effectLst/>
                        </a:rPr>
                        <a:t>πολογισμός Πρόσκλησης</a:t>
                      </a:r>
                      <a:endParaRPr lang="en-GB" sz="2000" dirty="0">
                        <a:effectLst/>
                        <a:latin typeface="Calibri" panose="020F0502020204030204" pitchFamily="34" charset="0"/>
                        <a:ea typeface="Calibri" panose="020F0502020204030204" pitchFamily="34" charset="0"/>
                      </a:endParaRPr>
                    </a:p>
                  </a:txBody>
                  <a:tcPr marL="0" marR="0" marT="0" marB="0" anchor="ctr"/>
                </a:tc>
                <a:tc>
                  <a:txBody>
                    <a:bodyPr/>
                    <a:lstStyle/>
                    <a:p>
                      <a:pPr algn="just">
                        <a:lnSpc>
                          <a:spcPts val="2100"/>
                        </a:lnSpc>
                        <a:spcAft>
                          <a:spcPts val="0"/>
                        </a:spcAft>
                      </a:pPr>
                      <a:r>
                        <a:rPr lang="el-GR" sz="2000" spc="75" dirty="0">
                          <a:effectLst/>
                        </a:rPr>
                        <a:t> </a:t>
                      </a:r>
                      <a:r>
                        <a:rPr lang="en-GB" sz="2000" spc="75" dirty="0">
                          <a:effectLst/>
                        </a:rPr>
                        <a:t>1.000.000 </a:t>
                      </a:r>
                      <a:r>
                        <a:rPr lang="en-GB" sz="2000" spc="75" dirty="0" err="1">
                          <a:effectLst/>
                        </a:rPr>
                        <a:t>Ευρώ</a:t>
                      </a:r>
                      <a:endParaRPr lang="en-GB" sz="2000" dirty="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1877869462"/>
                  </a:ext>
                </a:extLst>
              </a:tr>
              <a:tr h="396510">
                <a:tc>
                  <a:txBody>
                    <a:bodyPr/>
                    <a:lstStyle/>
                    <a:p>
                      <a:pPr algn="just">
                        <a:lnSpc>
                          <a:spcPts val="2100"/>
                        </a:lnSpc>
                        <a:spcAft>
                          <a:spcPts val="0"/>
                        </a:spcAft>
                      </a:pPr>
                      <a:r>
                        <a:rPr lang="en-GB" sz="2000" spc="75" dirty="0">
                          <a:effectLst/>
                        </a:rPr>
                        <a:t> </a:t>
                      </a:r>
                      <a:r>
                        <a:rPr lang="el-GR" sz="2000" spc="75" dirty="0">
                          <a:effectLst/>
                        </a:rPr>
                        <a:t> </a:t>
                      </a:r>
                      <a:r>
                        <a:rPr lang="en-GB" sz="2000" spc="75" dirty="0" err="1">
                          <a:effectLst/>
                        </a:rPr>
                        <a:t>Ελάχιστη</a:t>
                      </a:r>
                      <a:r>
                        <a:rPr lang="en-GB" sz="2000" spc="75" dirty="0">
                          <a:effectLst/>
                        </a:rPr>
                        <a:t> </a:t>
                      </a:r>
                      <a:r>
                        <a:rPr lang="en-GB" sz="2000" spc="75" dirty="0" err="1">
                          <a:effectLst/>
                        </a:rPr>
                        <a:t>Χρημ</a:t>
                      </a:r>
                      <a:r>
                        <a:rPr lang="en-GB" sz="2000" spc="75" dirty="0">
                          <a:effectLst/>
                        </a:rPr>
                        <a:t>ατοδότηση ανά Έργο</a:t>
                      </a:r>
                      <a:endParaRPr lang="en-GB" sz="2000" dirty="0">
                        <a:effectLst/>
                        <a:latin typeface="Calibri" panose="020F0502020204030204" pitchFamily="34" charset="0"/>
                        <a:ea typeface="Calibri" panose="020F0502020204030204" pitchFamily="34" charset="0"/>
                      </a:endParaRPr>
                    </a:p>
                  </a:txBody>
                  <a:tcPr marL="0" marR="0" marT="0" marB="0" anchor="ctr"/>
                </a:tc>
                <a:tc>
                  <a:txBody>
                    <a:bodyPr/>
                    <a:lstStyle/>
                    <a:p>
                      <a:pPr algn="just">
                        <a:lnSpc>
                          <a:spcPts val="2100"/>
                        </a:lnSpc>
                        <a:spcAft>
                          <a:spcPts val="0"/>
                        </a:spcAft>
                      </a:pPr>
                      <a:r>
                        <a:rPr lang="el-GR" sz="2000" b="1" spc="75" dirty="0">
                          <a:effectLst/>
                        </a:rPr>
                        <a:t> </a:t>
                      </a:r>
                      <a:r>
                        <a:rPr lang="en-GB" sz="2000" b="1" spc="75" dirty="0">
                          <a:effectLst/>
                        </a:rPr>
                        <a:t>20.000 </a:t>
                      </a:r>
                      <a:r>
                        <a:rPr lang="en-GB" sz="2000" b="1" spc="75" dirty="0" err="1">
                          <a:effectLst/>
                        </a:rPr>
                        <a:t>Ευρώ</a:t>
                      </a:r>
                      <a:endParaRPr lang="en-GB" sz="2000" b="1" dirty="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254268374"/>
                  </a:ext>
                </a:extLst>
              </a:tr>
              <a:tr h="396510">
                <a:tc>
                  <a:txBody>
                    <a:bodyPr/>
                    <a:lstStyle/>
                    <a:p>
                      <a:pPr algn="just">
                        <a:lnSpc>
                          <a:spcPts val="2100"/>
                        </a:lnSpc>
                        <a:spcAft>
                          <a:spcPts val="0"/>
                        </a:spcAft>
                      </a:pPr>
                      <a:r>
                        <a:rPr lang="en-GB" sz="2000" spc="75" dirty="0">
                          <a:effectLst/>
                        </a:rPr>
                        <a:t> </a:t>
                      </a:r>
                      <a:r>
                        <a:rPr lang="el-GR" sz="2000" spc="75" dirty="0">
                          <a:effectLst/>
                        </a:rPr>
                        <a:t> </a:t>
                      </a:r>
                      <a:r>
                        <a:rPr lang="en-GB" sz="2000" spc="75" dirty="0" err="1">
                          <a:effectLst/>
                        </a:rPr>
                        <a:t>Μέγιστη</a:t>
                      </a:r>
                      <a:r>
                        <a:rPr lang="en-GB" sz="2000" spc="75" dirty="0">
                          <a:effectLst/>
                        </a:rPr>
                        <a:t> </a:t>
                      </a:r>
                      <a:r>
                        <a:rPr lang="en-GB" sz="2000" spc="75" dirty="0" err="1">
                          <a:effectLst/>
                        </a:rPr>
                        <a:t>Χρημ</a:t>
                      </a:r>
                      <a:r>
                        <a:rPr lang="en-GB" sz="2000" spc="75" dirty="0">
                          <a:effectLst/>
                        </a:rPr>
                        <a:t>ατοδότηση ανά Έργο</a:t>
                      </a:r>
                      <a:endParaRPr lang="en-GB" sz="2000" dirty="0">
                        <a:effectLst/>
                        <a:latin typeface="Calibri" panose="020F0502020204030204" pitchFamily="34" charset="0"/>
                        <a:ea typeface="Calibri" panose="020F0502020204030204" pitchFamily="34" charset="0"/>
                      </a:endParaRPr>
                    </a:p>
                  </a:txBody>
                  <a:tcPr marL="0" marR="0" marT="0" marB="0" anchor="ctr"/>
                </a:tc>
                <a:tc>
                  <a:txBody>
                    <a:bodyPr/>
                    <a:lstStyle/>
                    <a:p>
                      <a:pPr algn="just">
                        <a:lnSpc>
                          <a:spcPts val="2100"/>
                        </a:lnSpc>
                        <a:spcAft>
                          <a:spcPts val="0"/>
                        </a:spcAft>
                      </a:pPr>
                      <a:r>
                        <a:rPr lang="el-GR" sz="2000" b="1" spc="75" dirty="0">
                          <a:effectLst/>
                        </a:rPr>
                        <a:t> </a:t>
                      </a:r>
                      <a:r>
                        <a:rPr lang="en-GB" sz="2000" b="1" spc="75" dirty="0">
                          <a:effectLst/>
                        </a:rPr>
                        <a:t>60.000 </a:t>
                      </a:r>
                      <a:r>
                        <a:rPr lang="en-GB" sz="2000" b="1" spc="75" dirty="0" err="1">
                          <a:effectLst/>
                        </a:rPr>
                        <a:t>Ευρώ</a:t>
                      </a:r>
                      <a:endParaRPr lang="en-GB" sz="2000" b="1" dirty="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591065805"/>
                  </a:ext>
                </a:extLst>
              </a:tr>
              <a:tr h="396510">
                <a:tc>
                  <a:txBody>
                    <a:bodyPr/>
                    <a:lstStyle/>
                    <a:p>
                      <a:pPr algn="just">
                        <a:lnSpc>
                          <a:spcPts val="2100"/>
                        </a:lnSpc>
                        <a:spcAft>
                          <a:spcPts val="0"/>
                        </a:spcAft>
                      </a:pPr>
                      <a:r>
                        <a:rPr lang="en-GB" sz="2000" spc="75" dirty="0">
                          <a:effectLst/>
                        </a:rPr>
                        <a:t> </a:t>
                      </a:r>
                      <a:r>
                        <a:rPr lang="el-GR" sz="2000" spc="75" dirty="0">
                          <a:effectLst/>
                        </a:rPr>
                        <a:t> </a:t>
                      </a:r>
                      <a:r>
                        <a:rPr lang="en-GB" sz="2000" spc="75" dirty="0" err="1">
                          <a:effectLst/>
                        </a:rPr>
                        <a:t>Έντ</a:t>
                      </a:r>
                      <a:r>
                        <a:rPr lang="en-GB" sz="2000" spc="75" dirty="0">
                          <a:effectLst/>
                        </a:rPr>
                        <a:t>αση Ενίσχυσης</a:t>
                      </a:r>
                      <a:endParaRPr lang="en-GB" sz="2000" dirty="0">
                        <a:effectLst/>
                        <a:latin typeface="Calibri" panose="020F0502020204030204" pitchFamily="34" charset="0"/>
                        <a:ea typeface="Calibri" panose="020F0502020204030204" pitchFamily="34" charset="0"/>
                      </a:endParaRPr>
                    </a:p>
                  </a:txBody>
                  <a:tcPr marL="0" marR="0" marT="0" marB="0" anchor="ctr"/>
                </a:tc>
                <a:tc>
                  <a:txBody>
                    <a:bodyPr/>
                    <a:lstStyle/>
                    <a:p>
                      <a:pPr algn="just">
                        <a:lnSpc>
                          <a:spcPts val="2100"/>
                        </a:lnSpc>
                        <a:spcAft>
                          <a:spcPts val="0"/>
                        </a:spcAft>
                      </a:pPr>
                      <a:r>
                        <a:rPr lang="el-GR" sz="2000" b="1" spc="75" dirty="0">
                          <a:effectLst/>
                        </a:rPr>
                        <a:t> </a:t>
                      </a:r>
                      <a:r>
                        <a:rPr lang="en-GB" sz="2000" b="1" spc="75" dirty="0">
                          <a:effectLst/>
                        </a:rPr>
                        <a:t>60%</a:t>
                      </a:r>
                      <a:endParaRPr lang="en-GB" sz="2000" b="1" dirty="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3982032052"/>
                  </a:ext>
                </a:extLst>
              </a:tr>
            </a:tbl>
          </a:graphicData>
        </a:graphic>
      </p:graphicFrame>
      <p:sp>
        <p:nvSpPr>
          <p:cNvPr id="4" name="TextBox 3"/>
          <p:cNvSpPr txBox="1"/>
          <p:nvPr/>
        </p:nvSpPr>
        <p:spPr>
          <a:xfrm>
            <a:off x="1515302" y="5244325"/>
            <a:ext cx="10267689" cy="400110"/>
          </a:xfrm>
          <a:prstGeom prst="rect">
            <a:avLst/>
          </a:prstGeom>
          <a:noFill/>
        </p:spPr>
        <p:txBody>
          <a:bodyPr wrap="square" rtlCol="0">
            <a:spAutoFit/>
          </a:bodyPr>
          <a:lstStyle/>
          <a:p>
            <a:pPr algn="ctr"/>
            <a:r>
              <a:rPr lang="el-GR" sz="2000" b="1" dirty="0"/>
              <a:t>Λάβαμε 35 προτάσεις με συνολικά 1,4 εκατ. ύψος απαιτήσεων</a:t>
            </a:r>
            <a:endParaRPr lang="en-GB" sz="2000" b="1"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7283" y="-1603"/>
            <a:ext cx="4325121" cy="1804420"/>
          </a:xfrm>
          <a:prstGeom prst="rect">
            <a:avLst/>
          </a:prstGeom>
        </p:spPr>
      </p:pic>
      <p:pic>
        <p:nvPicPr>
          <p:cNvPr id="1026" name="Picture 2" descr="ΝΕΕΣ ΠΡΟΣΚΛΗΣΕΙΣ ΥΠΟΒΟΛΗΣ ΠΡΟΤΑΣΕΩΝ ΑΠΟ ΤΟ ΙδΕΚ - Ομοσπονδία Εργοδοτών &amp;  Βιομηχάνων Κύπρου (ΟΕΒ)"/>
          <p:cNvPicPr>
            <a:picLocks noChangeAspect="1" noChangeArrowheads="1"/>
          </p:cNvPicPr>
          <p:nvPr/>
        </p:nvPicPr>
        <p:blipFill rotWithShape="1">
          <a:blip r:embed="rId7">
            <a:extLst>
              <a:ext uri="{28A0092B-C50C-407E-A947-70E740481C1C}">
                <a14:useLocalDpi xmlns:a14="http://schemas.microsoft.com/office/drawing/2010/main" val="0"/>
              </a:ext>
            </a:extLst>
          </a:blip>
          <a:srcRect t="14539" b="38741"/>
          <a:stretch/>
        </p:blipFill>
        <p:spPr bwMode="auto">
          <a:xfrm>
            <a:off x="6860060" y="6079953"/>
            <a:ext cx="2497993" cy="7780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31608" y="570920"/>
            <a:ext cx="2530625" cy="2530625"/>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16674" t="31308" r="10099" b="33708"/>
          <a:stretch/>
        </p:blipFill>
        <p:spPr>
          <a:xfrm>
            <a:off x="3648946" y="6120441"/>
            <a:ext cx="2779735" cy="664012"/>
          </a:xfrm>
          <a:prstGeom prst="rect">
            <a:avLst/>
          </a:prstGeom>
        </p:spPr>
      </p:pic>
    </p:spTree>
    <p:extLst>
      <p:ext uri="{BB962C8B-B14F-4D97-AF65-F5344CB8AC3E}">
        <p14:creationId xmlns:p14="http://schemas.microsoft.com/office/powerpoint/2010/main" val="274289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155170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6933836" y="91051"/>
            <a:ext cx="5007176" cy="1369606"/>
          </a:xfrm>
          <a:prstGeom prst="rect">
            <a:avLst/>
          </a:prstGeom>
        </p:spPr>
        <p:txBody>
          <a:bodyPr wrap="square">
            <a:spAutoFit/>
          </a:bodyPr>
          <a:lstStyle/>
          <a:p>
            <a:pPr algn="ctr"/>
            <a:r>
              <a:rPr lang="el-GR" sz="2000" b="1" i="1" dirty="0">
                <a:solidFill>
                  <a:schemeClr val="bg1">
                    <a:lumMod val="50000"/>
                  </a:schemeClr>
                </a:solidFill>
                <a:latin typeface="Helvetica" pitchFamily="2" charset="0"/>
              </a:rPr>
              <a:t>ΑΚΑΔΗΜΙΑ ΤΕΧΝΟΛΟΓΙΑΣ ΠΛΗΡΟΦΟΡΙΚΗΣ ΚΑΙ ΕΠΙΚΟΙΝΩΝΙΩΝ </a:t>
            </a:r>
            <a:endParaRPr lang="en-GB" sz="2000" b="1" i="1" dirty="0">
              <a:solidFill>
                <a:schemeClr val="bg1">
                  <a:lumMod val="50000"/>
                </a:schemeClr>
              </a:solidFill>
              <a:latin typeface="Helvetica" pitchFamily="2" charset="0"/>
            </a:endParaRPr>
          </a:p>
          <a:p>
            <a:pPr algn="ctr"/>
            <a:r>
              <a:rPr lang="el-GR" sz="2000" b="1" i="1" dirty="0">
                <a:solidFill>
                  <a:schemeClr val="bg1">
                    <a:lumMod val="50000"/>
                  </a:schemeClr>
                </a:solidFill>
                <a:latin typeface="Helvetica" pitchFamily="2" charset="0"/>
              </a:rPr>
              <a:t> (</a:t>
            </a:r>
            <a:r>
              <a:rPr lang="en-US" sz="2000" b="1" i="1" dirty="0">
                <a:solidFill>
                  <a:schemeClr val="bg1">
                    <a:lumMod val="50000"/>
                  </a:schemeClr>
                </a:solidFill>
                <a:latin typeface="Helvetica" pitchFamily="2" charset="0"/>
              </a:rPr>
              <a:t>ICT ACADEMY)</a:t>
            </a:r>
            <a:endParaRPr lang="en-GB" sz="2000" b="1" i="1" dirty="0">
              <a:solidFill>
                <a:schemeClr val="bg1">
                  <a:lumMod val="50000"/>
                </a:schemeClr>
              </a:solidFill>
              <a:latin typeface="Helvetica" pitchFamily="2" charset="0"/>
            </a:endParaRPr>
          </a:p>
          <a:p>
            <a:pPr algn="ctr"/>
            <a:r>
              <a:rPr lang="el-GR" sz="2300" b="1" i="1" dirty="0">
                <a:solidFill>
                  <a:schemeClr val="bg1">
                    <a:lumMod val="50000"/>
                  </a:schemeClr>
                </a:solidFill>
                <a:latin typeface="Helvetica" pitchFamily="2" charset="0"/>
              </a:rPr>
              <a:t> </a:t>
            </a:r>
            <a:endParaRPr lang="en-CY" sz="2300" b="1" i="1" dirty="0">
              <a:solidFill>
                <a:schemeClr val="bg1">
                  <a:lumMod val="50000"/>
                </a:schemeClr>
              </a:solidFill>
              <a:latin typeface="Helvetica" pitchFamily="2" charset="0"/>
            </a:endParaRPr>
          </a:p>
        </p:txBody>
      </p:sp>
      <p:pic>
        <p:nvPicPr>
          <p:cNvPr id="7" name="Picture 2" descr="3 things to consider when planning your Training and Development Strategy">
            <a:extLst>
              <a:ext uri="{FF2B5EF4-FFF2-40B4-BE49-F238E27FC236}">
                <a16:creationId xmlns:a16="http://schemas.microsoft.com/office/drawing/2014/main" id="{652FAEAB-1DA2-DE9F-340E-AF7C8C47CB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34424" y="1745212"/>
            <a:ext cx="3413767" cy="21275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58762" y="3280058"/>
            <a:ext cx="7484787" cy="3166701"/>
          </a:xfrm>
          <a:prstGeom prst="rect">
            <a:avLst/>
          </a:prstGeom>
          <a:noFill/>
        </p:spPr>
        <p:txBody>
          <a:bodyPr wrap="square" rtlCol="0">
            <a:spAutoFit/>
          </a:bodyPr>
          <a:lstStyle/>
          <a:p>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ΔΡΑΣΕΙΣ</a:t>
            </a:r>
            <a:endParaRPr lang="en-GB"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marL="342900" indent="-342900">
              <a:lnSpc>
                <a:spcPct val="150000"/>
              </a:lnSpc>
              <a:buFont typeface="Wingdings" panose="05000000000000000000" pitchFamily="2" charset="2"/>
              <a:buChar char="ü"/>
            </a:pPr>
            <a:r>
              <a:rPr lang="el-GR" sz="2300" dirty="0"/>
              <a:t>Εκπαίδευση &amp; κατάρτιση (</a:t>
            </a:r>
            <a:r>
              <a:rPr lang="el-GR" sz="2300" dirty="0" err="1"/>
              <a:t>upskilling</a:t>
            </a:r>
            <a:r>
              <a:rPr lang="el-GR" sz="2300" dirty="0"/>
              <a:t>/</a:t>
            </a:r>
            <a:r>
              <a:rPr lang="el-GR" sz="2300" dirty="0" err="1"/>
              <a:t>reskilling</a:t>
            </a:r>
            <a:r>
              <a:rPr lang="el-GR" sz="2300" dirty="0"/>
              <a:t>)</a:t>
            </a:r>
          </a:p>
          <a:p>
            <a:pPr marL="342900" indent="-342900">
              <a:lnSpc>
                <a:spcPct val="150000"/>
              </a:lnSpc>
              <a:buFont typeface="Wingdings" panose="05000000000000000000" pitchFamily="2" charset="2"/>
              <a:buChar char="ü"/>
            </a:pPr>
            <a:r>
              <a:rPr lang="el-GR" sz="2300" dirty="0"/>
              <a:t>Πρακτική εξάσκηση </a:t>
            </a:r>
          </a:p>
          <a:p>
            <a:pPr marL="342900" indent="-342900">
              <a:lnSpc>
                <a:spcPct val="150000"/>
              </a:lnSpc>
              <a:buFont typeface="Wingdings" panose="05000000000000000000" pitchFamily="2" charset="2"/>
              <a:buChar char="ü"/>
            </a:pPr>
            <a:r>
              <a:rPr lang="el-GR" sz="2300" dirty="0"/>
              <a:t>Εκδηλώσεις</a:t>
            </a:r>
          </a:p>
          <a:p>
            <a:pPr marL="342900" indent="-342900">
              <a:lnSpc>
                <a:spcPct val="150000"/>
              </a:lnSpc>
              <a:buFont typeface="Wingdings" panose="05000000000000000000" pitchFamily="2" charset="2"/>
              <a:buChar char="ü"/>
            </a:pPr>
            <a:r>
              <a:rPr lang="el-GR" sz="2400" dirty="0"/>
              <a:t>Ενδυνάμωση συνεργασιών &amp; δικτύωση</a:t>
            </a:r>
          </a:p>
          <a:p>
            <a:pPr marL="342900" indent="-342900">
              <a:lnSpc>
                <a:spcPct val="150000"/>
              </a:lnSpc>
              <a:buFont typeface="Wingdings" panose="05000000000000000000" pitchFamily="2" charset="2"/>
              <a:buChar char="ü"/>
            </a:pPr>
            <a:r>
              <a:rPr lang="el-GR" sz="2400" dirty="0"/>
              <a:t>Εκδηλώσεις ευαισθητοποίησης</a:t>
            </a:r>
          </a:p>
        </p:txBody>
      </p:sp>
    </p:spTree>
    <p:extLst>
      <p:ext uri="{BB962C8B-B14F-4D97-AF65-F5344CB8AC3E}">
        <p14:creationId xmlns:p14="http://schemas.microsoft.com/office/powerpoint/2010/main" val="378229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11142-422A-BE09-D8CC-6BC6BD60771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B3DD1B5-2C41-640A-4B4E-A7E303DCDCE9}"/>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BFC0167F-9DC9-592A-0089-F06D25D72947}"/>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E50DFF14-80D0-9E4E-A78C-9C3C1B4E60AB}"/>
              </a:ext>
            </a:extLst>
          </p:cNvPr>
          <p:cNvPicPr>
            <a:picLocks noChangeAspect="1"/>
          </p:cNvPicPr>
          <p:nvPr/>
        </p:nvPicPr>
        <p:blipFill>
          <a:blip r:embed="rId5"/>
          <a:stretch>
            <a:fillRect/>
          </a:stretch>
        </p:blipFill>
        <p:spPr>
          <a:xfrm>
            <a:off x="6860060" y="0"/>
            <a:ext cx="5362496" cy="1551709"/>
          </a:xfrm>
          <a:prstGeom prst="rect">
            <a:avLst/>
          </a:prstGeom>
        </p:spPr>
      </p:pic>
      <p:sp>
        <p:nvSpPr>
          <p:cNvPr id="17" name="Rectangle 16">
            <a:extLst>
              <a:ext uri="{FF2B5EF4-FFF2-40B4-BE49-F238E27FC236}">
                <a16:creationId xmlns:a16="http://schemas.microsoft.com/office/drawing/2014/main" id="{A8B7BE6A-B2B8-28DD-67D9-7A0CA49F8935}"/>
              </a:ext>
            </a:extLst>
          </p:cNvPr>
          <p:cNvSpPr/>
          <p:nvPr/>
        </p:nvSpPr>
        <p:spPr>
          <a:xfrm>
            <a:off x="6933836" y="91051"/>
            <a:ext cx="5007176" cy="1369606"/>
          </a:xfrm>
          <a:prstGeom prst="rect">
            <a:avLst/>
          </a:prstGeom>
        </p:spPr>
        <p:txBody>
          <a:bodyPr wrap="square">
            <a:spAutoFit/>
          </a:bodyPr>
          <a:lstStyle/>
          <a:p>
            <a:pPr algn="ctr"/>
            <a:r>
              <a:rPr lang="el-GR" sz="2000" b="1" i="1" dirty="0">
                <a:solidFill>
                  <a:schemeClr val="bg1">
                    <a:lumMod val="50000"/>
                  </a:schemeClr>
                </a:solidFill>
                <a:latin typeface="Helvetica" pitchFamily="2" charset="0"/>
              </a:rPr>
              <a:t>ΑΚΑΔΗΜΙΑ ΤΕΧΝΟΛΟΓΙΑΣ ΠΛΗΡΟΦΟΡΙΚΗΣ ΚΑΙ ΕΠΙΚΟΙΝΩΝΙΩΝ </a:t>
            </a:r>
            <a:endParaRPr lang="en-GB" sz="2000" b="1" i="1" dirty="0">
              <a:solidFill>
                <a:schemeClr val="bg1">
                  <a:lumMod val="50000"/>
                </a:schemeClr>
              </a:solidFill>
              <a:latin typeface="Helvetica" pitchFamily="2" charset="0"/>
            </a:endParaRPr>
          </a:p>
          <a:p>
            <a:pPr algn="ctr"/>
            <a:r>
              <a:rPr lang="el-GR" sz="2000" b="1" i="1" dirty="0">
                <a:solidFill>
                  <a:schemeClr val="bg1">
                    <a:lumMod val="50000"/>
                  </a:schemeClr>
                </a:solidFill>
                <a:latin typeface="Helvetica" pitchFamily="2" charset="0"/>
              </a:rPr>
              <a:t> (</a:t>
            </a:r>
            <a:r>
              <a:rPr lang="en-US" sz="2000" b="1" i="1" dirty="0">
                <a:solidFill>
                  <a:schemeClr val="bg1">
                    <a:lumMod val="50000"/>
                  </a:schemeClr>
                </a:solidFill>
                <a:latin typeface="Helvetica" pitchFamily="2" charset="0"/>
              </a:rPr>
              <a:t>ICT ACADEMY)</a:t>
            </a:r>
            <a:endParaRPr lang="en-GB" sz="2000" b="1" i="1" dirty="0">
              <a:solidFill>
                <a:schemeClr val="bg1">
                  <a:lumMod val="50000"/>
                </a:schemeClr>
              </a:solidFill>
              <a:latin typeface="Helvetica" pitchFamily="2" charset="0"/>
            </a:endParaRPr>
          </a:p>
          <a:p>
            <a:pPr algn="ctr"/>
            <a:r>
              <a:rPr lang="el-GR" sz="2300" b="1" i="1" dirty="0">
                <a:solidFill>
                  <a:schemeClr val="bg1">
                    <a:lumMod val="50000"/>
                  </a:schemeClr>
                </a:solidFill>
                <a:latin typeface="Helvetica" pitchFamily="2" charset="0"/>
              </a:rPr>
              <a:t> </a:t>
            </a:r>
            <a:endParaRPr lang="en-CY" sz="2300" b="1" i="1" dirty="0">
              <a:solidFill>
                <a:schemeClr val="bg1">
                  <a:lumMod val="50000"/>
                </a:schemeClr>
              </a:solidFill>
              <a:latin typeface="Helvetica" pitchFamily="2" charset="0"/>
            </a:endParaRPr>
          </a:p>
        </p:txBody>
      </p:sp>
      <p:sp>
        <p:nvSpPr>
          <p:cNvPr id="4" name="TextBox 3">
            <a:extLst>
              <a:ext uri="{FF2B5EF4-FFF2-40B4-BE49-F238E27FC236}">
                <a16:creationId xmlns:a16="http://schemas.microsoft.com/office/drawing/2014/main" id="{2BF890B1-07B6-98CF-E147-140BBB563446}"/>
              </a:ext>
            </a:extLst>
          </p:cNvPr>
          <p:cNvSpPr txBox="1"/>
          <p:nvPr/>
        </p:nvSpPr>
        <p:spPr>
          <a:xfrm>
            <a:off x="1192267" y="2216702"/>
            <a:ext cx="7484787" cy="3576877"/>
          </a:xfrm>
          <a:prstGeom prst="rect">
            <a:avLst/>
          </a:prstGeom>
          <a:noFill/>
        </p:spPr>
        <p:txBody>
          <a:bodyPr wrap="square" rtlCol="0">
            <a:spAutoFit/>
          </a:bodyPr>
          <a:lstStyle/>
          <a:p>
            <a:r>
              <a:rPr lang="el-GR" sz="23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ΔΡΑΣΕΙΣ</a:t>
            </a:r>
            <a:endParaRPr lang="en-GB" sz="23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marL="342900" indent="-342900">
              <a:lnSpc>
                <a:spcPct val="150000"/>
              </a:lnSpc>
              <a:buFont typeface="Wingdings" panose="05000000000000000000" pitchFamily="2" charset="2"/>
              <a:buChar char="ü"/>
            </a:pPr>
            <a:r>
              <a:rPr lang="el-GR" sz="2300" dirty="0"/>
              <a:t>Συμμετοχή στην πρώτη εθνική άσκηση </a:t>
            </a:r>
            <a:r>
              <a:rPr lang="el-GR" sz="2300" dirty="0" err="1"/>
              <a:t>κυβερνοασφάλειας</a:t>
            </a:r>
            <a:r>
              <a:rPr lang="el-GR" sz="2300" dirty="0"/>
              <a:t> «</a:t>
            </a:r>
            <a:r>
              <a:rPr lang="en-US" sz="2300" dirty="0"/>
              <a:t>Cyber Cyprus 2024</a:t>
            </a:r>
            <a:r>
              <a:rPr lang="el-GR" sz="2300" dirty="0"/>
              <a:t>»</a:t>
            </a:r>
          </a:p>
          <a:p>
            <a:pPr marL="342900" indent="-342900">
              <a:lnSpc>
                <a:spcPct val="150000"/>
              </a:lnSpc>
              <a:buFont typeface="Wingdings" panose="05000000000000000000" pitchFamily="2" charset="2"/>
              <a:buChar char="ü"/>
            </a:pPr>
            <a:r>
              <a:rPr lang="el-GR" sz="2300" dirty="0"/>
              <a:t>Συμμετοχή στην άσκηση «</a:t>
            </a:r>
            <a:r>
              <a:rPr lang="en-US" sz="2300" dirty="0" err="1"/>
              <a:t>CyberShark</a:t>
            </a:r>
            <a:r>
              <a:rPr lang="en-US" sz="2300" dirty="0"/>
              <a:t> 2.0</a:t>
            </a:r>
            <a:r>
              <a:rPr lang="el-GR" sz="2300" dirty="0"/>
              <a:t>»</a:t>
            </a:r>
          </a:p>
          <a:p>
            <a:pPr marL="342900" indent="-342900">
              <a:lnSpc>
                <a:spcPct val="150000"/>
              </a:lnSpc>
              <a:buFont typeface="Wingdings" panose="05000000000000000000" pitchFamily="2" charset="2"/>
              <a:buChar char="ü"/>
            </a:pPr>
            <a:r>
              <a:rPr lang="el-GR" sz="2300" dirty="0"/>
              <a:t>Συμμετοχή στην πρώτη διεθνής άσκηση </a:t>
            </a:r>
            <a:r>
              <a:rPr lang="el-GR" sz="2300" dirty="0" err="1"/>
              <a:t>Κυβερνοασφάλεια</a:t>
            </a:r>
            <a:r>
              <a:rPr lang="el-GR" sz="2300" dirty="0"/>
              <a:t> Αεροπορίας </a:t>
            </a:r>
            <a:endParaRPr lang="en-US" sz="2300" dirty="0"/>
          </a:p>
          <a:p>
            <a:pPr marL="342900" indent="-342900">
              <a:lnSpc>
                <a:spcPct val="150000"/>
              </a:lnSpc>
              <a:buFont typeface="Wingdings" panose="05000000000000000000" pitchFamily="2" charset="2"/>
              <a:buChar char="ü"/>
            </a:pPr>
            <a:endParaRPr lang="el-GR" sz="2300" dirty="0"/>
          </a:p>
        </p:txBody>
      </p:sp>
      <p:pic>
        <p:nvPicPr>
          <p:cNvPr id="1030" name="Picture 6" descr="No alternative text description for this image">
            <a:extLst>
              <a:ext uri="{FF2B5EF4-FFF2-40B4-BE49-F238E27FC236}">
                <a16:creationId xmlns:a16="http://schemas.microsoft.com/office/drawing/2014/main" id="{2D75221E-9BD7-162A-0477-8A876C99F3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65528" y="1850216"/>
            <a:ext cx="3592625" cy="3014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20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 presetClass="entr" presetSubtype="0" fill="hold" nodeType="withEffect">
                                  <p:stCondLst>
                                    <p:cond delay="0"/>
                                  </p:stCondLst>
                                  <p:childTnLst>
                                    <p:set>
                                      <p:cBhvr>
                                        <p:cTn id="9"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155170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6933836" y="263501"/>
            <a:ext cx="5007176" cy="1369606"/>
          </a:xfrm>
          <a:prstGeom prst="rect">
            <a:avLst/>
          </a:prstGeom>
        </p:spPr>
        <p:txBody>
          <a:bodyPr wrap="square">
            <a:spAutoFit/>
          </a:bodyPr>
          <a:lstStyle/>
          <a:p>
            <a:pPr algn="ctr"/>
            <a:r>
              <a:rPr lang="el-GR" sz="2000" b="1" i="1" dirty="0">
                <a:solidFill>
                  <a:schemeClr val="bg1">
                    <a:lumMod val="50000"/>
                  </a:schemeClr>
                </a:solidFill>
                <a:latin typeface="Helvetica" pitchFamily="2" charset="0"/>
              </a:rPr>
              <a:t>ΑΚΑΔΗΜΙΑ ΤΕΧΝΟΛΟΓΙΑΣ ΠΛΗΡΟΦΟΡΙΩΝ, ΕΠΙΚΟΙΝΩΝΙΩΝ </a:t>
            </a:r>
            <a:endParaRPr lang="en-GB" sz="2000" b="1" i="1" dirty="0">
              <a:solidFill>
                <a:schemeClr val="bg1">
                  <a:lumMod val="50000"/>
                </a:schemeClr>
              </a:solidFill>
              <a:latin typeface="Helvetica" pitchFamily="2" charset="0"/>
            </a:endParaRPr>
          </a:p>
          <a:p>
            <a:pPr algn="ctr"/>
            <a:r>
              <a:rPr lang="el-GR" sz="2000" b="1" i="1" dirty="0">
                <a:solidFill>
                  <a:schemeClr val="bg1">
                    <a:lumMod val="50000"/>
                  </a:schemeClr>
                </a:solidFill>
                <a:latin typeface="Helvetica" pitchFamily="2" charset="0"/>
              </a:rPr>
              <a:t> &amp; ΚΥΒΕΡΝΟΑΣΦΑΛΕΙΑΣ</a:t>
            </a:r>
            <a:endParaRPr lang="en-GB" sz="2000" b="1" i="1" dirty="0">
              <a:solidFill>
                <a:schemeClr val="bg1">
                  <a:lumMod val="50000"/>
                </a:schemeClr>
              </a:solidFill>
              <a:latin typeface="Helvetica" pitchFamily="2" charset="0"/>
            </a:endParaRPr>
          </a:p>
          <a:p>
            <a:pPr algn="ctr"/>
            <a:r>
              <a:rPr lang="el-GR" sz="2300" b="1" i="1" dirty="0">
                <a:solidFill>
                  <a:schemeClr val="bg1">
                    <a:lumMod val="50000"/>
                  </a:schemeClr>
                </a:solidFill>
                <a:latin typeface="Helvetica" pitchFamily="2" charset="0"/>
              </a:rPr>
              <a:t> </a:t>
            </a:r>
            <a:endParaRPr lang="en-CY" sz="2300" b="1" i="1" dirty="0">
              <a:solidFill>
                <a:schemeClr val="bg1">
                  <a:lumMod val="50000"/>
                </a:schemeClr>
              </a:solidFill>
              <a:latin typeface="Helvetica" pitchFamily="2" charset="0"/>
            </a:endParaRPr>
          </a:p>
        </p:txBody>
      </p:sp>
      <p:sp>
        <p:nvSpPr>
          <p:cNvPr id="4" name="TextBox 3"/>
          <p:cNvSpPr txBox="1"/>
          <p:nvPr/>
        </p:nvSpPr>
        <p:spPr>
          <a:xfrm>
            <a:off x="1181758" y="286664"/>
            <a:ext cx="7124499" cy="2127955"/>
          </a:xfrm>
          <a:prstGeom prst="rect">
            <a:avLst/>
          </a:prstGeom>
          <a:noFill/>
        </p:spPr>
        <p:txBody>
          <a:bodyPr wrap="square" rtlCol="0">
            <a:spAutoFit/>
          </a:bodyPr>
          <a:lstStyle/>
          <a:p>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ΠΡΑΓΜΑΤΟΠΟΙΗΘΗΚΑΝ</a:t>
            </a:r>
            <a:endParaRPr lang="en-GB"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marL="342900" indent="-342900">
              <a:lnSpc>
                <a:spcPct val="150000"/>
              </a:lnSpc>
              <a:buFont typeface="Wingdings" panose="05000000000000000000" pitchFamily="2" charset="2"/>
              <a:buChar char="ü"/>
            </a:pPr>
            <a:r>
              <a:rPr lang="el-GR" sz="2400" dirty="0"/>
              <a:t>2</a:t>
            </a:r>
            <a:r>
              <a:rPr lang="en-US" sz="2400" dirty="0"/>
              <a:t>66</a:t>
            </a:r>
            <a:r>
              <a:rPr lang="el-GR" sz="2400" dirty="0"/>
              <a:t> Εκδηλώσεις</a:t>
            </a:r>
          </a:p>
          <a:p>
            <a:pPr marL="342900" indent="-342900">
              <a:lnSpc>
                <a:spcPct val="150000"/>
              </a:lnSpc>
              <a:buFont typeface="Wingdings" panose="05000000000000000000" pitchFamily="2" charset="2"/>
              <a:buChar char="ü"/>
            </a:pPr>
            <a:r>
              <a:rPr lang="el-GR" sz="2400" dirty="0"/>
              <a:t>Τοπικές</a:t>
            </a:r>
            <a:r>
              <a:rPr lang="en-US" sz="2400" dirty="0"/>
              <a:t>: 230</a:t>
            </a:r>
          </a:p>
          <a:p>
            <a:pPr marL="342900" indent="-342900">
              <a:lnSpc>
                <a:spcPct val="150000"/>
              </a:lnSpc>
              <a:buFont typeface="Wingdings" panose="05000000000000000000" pitchFamily="2" charset="2"/>
              <a:buChar char="ü"/>
            </a:pPr>
            <a:r>
              <a:rPr lang="el-GR" sz="2400" dirty="0"/>
              <a:t>Διεθνείς</a:t>
            </a:r>
            <a:r>
              <a:rPr lang="en-US" sz="2400" dirty="0"/>
              <a:t>: 36</a:t>
            </a:r>
            <a:endParaRPr lang="el-GR" sz="2400" dirty="0"/>
          </a:p>
        </p:txBody>
      </p:sp>
      <p:pic>
        <p:nvPicPr>
          <p:cNvPr id="1026" name="Picture 2" descr="https://ncc.cy/images/1703100782418.jpg#joomlaImage://local-images/170310078241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31760" y="1616485"/>
            <a:ext cx="2462114" cy="18449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 alternative text description for this ima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85708" y="3907813"/>
            <a:ext cx="2414886" cy="181170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181758" y="2758542"/>
            <a:ext cx="7124499" cy="4436279"/>
          </a:xfrm>
          <a:prstGeom prst="rect">
            <a:avLst/>
          </a:prstGeom>
          <a:noFill/>
        </p:spPr>
        <p:txBody>
          <a:bodyPr wrap="square" rtlCol="0">
            <a:spAutoFit/>
          </a:bodyPr>
          <a:lstStyle/>
          <a:p>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ΦΙΛΟΞΕΝΗΘΗΚΑΝ </a:t>
            </a:r>
            <a:endParaRPr lang="en-GB"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marL="342900" indent="-342900">
              <a:lnSpc>
                <a:spcPct val="150000"/>
              </a:lnSpc>
              <a:buFont typeface="Wingdings" panose="05000000000000000000" pitchFamily="2" charset="2"/>
              <a:buChar char="ü"/>
            </a:pPr>
            <a:r>
              <a:rPr lang="en-GB" sz="2400" dirty="0"/>
              <a:t>8436 </a:t>
            </a:r>
            <a:r>
              <a:rPr lang="el-GR" sz="2400" dirty="0"/>
              <a:t>Συμμετέχοντες</a:t>
            </a:r>
          </a:p>
          <a:p>
            <a:pPr marL="342900" indent="-342900">
              <a:lnSpc>
                <a:spcPct val="150000"/>
              </a:lnSpc>
              <a:buFont typeface="Wingdings" panose="05000000000000000000" pitchFamily="2" charset="2"/>
              <a:buChar char="ü"/>
            </a:pPr>
            <a:r>
              <a:rPr lang="el-GR" sz="2400" dirty="0"/>
              <a:t>Από Κύπρο</a:t>
            </a:r>
            <a:r>
              <a:rPr lang="en-US" sz="2400" dirty="0"/>
              <a:t>: 7701</a:t>
            </a:r>
          </a:p>
          <a:p>
            <a:pPr marL="342900" indent="-342900">
              <a:lnSpc>
                <a:spcPct val="150000"/>
              </a:lnSpc>
              <a:buFont typeface="Wingdings" panose="05000000000000000000" pitchFamily="2" charset="2"/>
              <a:buChar char="ü"/>
            </a:pPr>
            <a:r>
              <a:rPr lang="el-GR" sz="2400" dirty="0"/>
              <a:t>Από Εξωτερικό</a:t>
            </a:r>
            <a:r>
              <a:rPr lang="en-US" sz="2400" dirty="0"/>
              <a:t>: 735</a:t>
            </a:r>
            <a:endParaRPr lang="el-GR" sz="2400" dirty="0"/>
          </a:p>
          <a:p>
            <a:pPr marL="342900" indent="-342900">
              <a:lnSpc>
                <a:spcPct val="150000"/>
              </a:lnSpc>
              <a:buFont typeface="Wingdings" panose="05000000000000000000" pitchFamily="2" charset="2"/>
              <a:buChar char="ü"/>
            </a:pPr>
            <a:endParaRPr lang="en-US" sz="2400" dirty="0"/>
          </a:p>
          <a:p>
            <a:pPr>
              <a:lnSpc>
                <a:spcPct val="150000"/>
              </a:lnSpc>
            </a:pPr>
            <a:r>
              <a:rPr lang="el-GR" sz="2800" b="1" dirty="0">
                <a:effectLst>
                  <a:outerShdw blurRad="38100" dist="38100" dir="2700000" algn="tl">
                    <a:srgbClr val="000000">
                      <a:alpha val="43137"/>
                    </a:srgbClr>
                  </a:outerShdw>
                </a:effectLst>
              </a:rPr>
              <a:t>ΧΩΡΕΣ ΠΡΟΕΛΕΥΣΗΣ</a:t>
            </a:r>
          </a:p>
          <a:p>
            <a:pPr marL="342900" indent="-342900">
              <a:lnSpc>
                <a:spcPct val="150000"/>
              </a:lnSpc>
              <a:buFont typeface="Wingdings" panose="05000000000000000000" pitchFamily="2" charset="2"/>
              <a:buChar char="ü"/>
            </a:pPr>
            <a:r>
              <a:rPr lang="el-GR" sz="2400" dirty="0"/>
              <a:t>Συμμετέχοντες από </a:t>
            </a:r>
            <a:r>
              <a:rPr lang="el-GR" sz="2400"/>
              <a:t>47 χώρες</a:t>
            </a:r>
            <a:endParaRPr lang="en-US" sz="2400" dirty="0"/>
          </a:p>
          <a:p>
            <a:pPr marL="342900" indent="-342900">
              <a:lnSpc>
                <a:spcPct val="150000"/>
              </a:lnSpc>
              <a:buFont typeface="Wingdings" panose="05000000000000000000" pitchFamily="2" charset="2"/>
              <a:buChar char="ü"/>
            </a:pPr>
            <a:endParaRPr lang="el-GR" sz="2400" dirty="0"/>
          </a:p>
        </p:txBody>
      </p:sp>
    </p:spTree>
    <p:extLst>
      <p:ext uri="{BB962C8B-B14F-4D97-AF65-F5344CB8AC3E}">
        <p14:creationId xmlns:p14="http://schemas.microsoft.com/office/powerpoint/2010/main" val="96385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75138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7176657" y="81398"/>
            <a:ext cx="5007176" cy="446276"/>
          </a:xfrm>
          <a:prstGeom prst="rect">
            <a:avLst/>
          </a:prstGeom>
        </p:spPr>
        <p:txBody>
          <a:bodyPr wrap="square">
            <a:spAutoFit/>
          </a:bodyPr>
          <a:lstStyle/>
          <a:p>
            <a:pPr algn="ctr"/>
            <a:r>
              <a:rPr lang="el-GR" sz="2300" b="1" i="1" dirty="0">
                <a:solidFill>
                  <a:schemeClr val="bg1">
                    <a:lumMod val="50000"/>
                  </a:schemeClr>
                </a:solidFill>
                <a:latin typeface="Helvetica" pitchFamily="2" charset="0"/>
              </a:rPr>
              <a:t>ΠΕΡΙΕΧΟΜΕΝΑ</a:t>
            </a:r>
            <a:endParaRPr lang="en-CY" sz="2300" b="1" i="1" dirty="0">
              <a:solidFill>
                <a:schemeClr val="bg1">
                  <a:lumMod val="50000"/>
                </a:schemeClr>
              </a:solidFill>
              <a:latin typeface="Helvetica" pitchFamily="2" charset="0"/>
            </a:endParaRPr>
          </a:p>
        </p:txBody>
      </p:sp>
      <p:sp>
        <p:nvSpPr>
          <p:cNvPr id="2" name="Rectangle 1"/>
          <p:cNvSpPr/>
          <p:nvPr/>
        </p:nvSpPr>
        <p:spPr>
          <a:xfrm>
            <a:off x="2781152" y="2151726"/>
            <a:ext cx="7808588" cy="3046988"/>
          </a:xfrm>
          <a:prstGeom prst="rect">
            <a:avLst/>
          </a:prstGeom>
        </p:spPr>
        <p:txBody>
          <a:bodyPr wrap="square">
            <a:spAutoFit/>
          </a:bodyPr>
          <a:lstStyle/>
          <a:p>
            <a:pPr marL="457200" indent="-457200">
              <a:buFont typeface="Wingdings" panose="05000000000000000000" pitchFamily="2" charset="2"/>
              <a:buChar char="§"/>
            </a:pPr>
            <a:r>
              <a:rPr lang="el-GR"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Ποια είναι η Αρχή Ψηφιακής Ασφάλειας</a:t>
            </a:r>
          </a:p>
          <a:p>
            <a:pPr marL="457200" indent="-457200">
              <a:buFont typeface="Wingdings" panose="05000000000000000000" pitchFamily="2" charset="2"/>
              <a:buChar char="§"/>
            </a:pPr>
            <a:endParaRPr lang="el-GR"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marL="457200" indent="-457200">
              <a:buFont typeface="Wingdings" panose="05000000000000000000" pitchFamily="2" charset="2"/>
              <a:buChar char="§"/>
            </a:pPr>
            <a:r>
              <a:rPr lang="el-GR"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Αποτελέσματα Παγκύπριας Έρευνας 202</a:t>
            </a:r>
            <a:r>
              <a:rPr lang="en-US"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5</a:t>
            </a:r>
            <a:endParaRPr lang="el-GR"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marL="457200" indent="-457200">
              <a:buFont typeface="Wingdings" panose="05000000000000000000" pitchFamily="2" charset="2"/>
              <a:buChar char="§"/>
            </a:pPr>
            <a:endParaRPr lang="el-GR"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a:p>
            <a:pPr marL="457200" indent="-457200">
              <a:buFont typeface="Wingdings" panose="05000000000000000000" pitchFamily="2" charset="2"/>
              <a:buChar char="§"/>
            </a:pPr>
            <a:r>
              <a:rPr lang="el-GR"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Δράσεις που λαμβάνουμε</a:t>
            </a:r>
            <a:r>
              <a:rPr lang="en-US"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a:t>
            </a:r>
            <a:r>
              <a:rPr lang="el-GR"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για θωράκιση του Κυπριακού Οικοσυστήματος</a:t>
            </a:r>
            <a:endParaRPr lang="en-GB" sz="3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Tree>
    <p:extLst>
      <p:ext uri="{BB962C8B-B14F-4D97-AF65-F5344CB8AC3E}">
        <p14:creationId xmlns:p14="http://schemas.microsoft.com/office/powerpoint/2010/main" val="4215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75138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6816432" y="109108"/>
            <a:ext cx="5007176" cy="446276"/>
          </a:xfrm>
          <a:prstGeom prst="rect">
            <a:avLst/>
          </a:prstGeom>
        </p:spPr>
        <p:txBody>
          <a:bodyPr wrap="square">
            <a:spAutoFit/>
          </a:bodyPr>
          <a:lstStyle/>
          <a:p>
            <a:pPr algn="ctr"/>
            <a:r>
              <a:rPr lang="en-GB" sz="2300" b="1" i="1" dirty="0">
                <a:solidFill>
                  <a:schemeClr val="bg1">
                    <a:lumMod val="50000"/>
                  </a:schemeClr>
                </a:solidFill>
                <a:latin typeface="Helvetica" pitchFamily="2" charset="0"/>
              </a:rPr>
              <a:t>ENISA SUPPORT ACTION</a:t>
            </a:r>
            <a:endParaRPr lang="en-CY" sz="2300" b="1" i="1" dirty="0">
              <a:solidFill>
                <a:schemeClr val="bg1">
                  <a:lumMod val="50000"/>
                </a:schemeClr>
              </a:solidFill>
              <a:latin typeface="Helvetica" pitchFamily="2" charset="0"/>
            </a:endParaRPr>
          </a:p>
        </p:txBody>
      </p:sp>
      <p:pic>
        <p:nvPicPr>
          <p:cNvPr id="2" name="Picture 1"/>
          <p:cNvPicPr>
            <a:picLocks noChangeAspect="1"/>
          </p:cNvPicPr>
          <p:nvPr/>
        </p:nvPicPr>
        <p:blipFill>
          <a:blip r:embed="rId6"/>
          <a:stretch>
            <a:fillRect/>
          </a:stretch>
        </p:blipFill>
        <p:spPr>
          <a:xfrm>
            <a:off x="1533835" y="751389"/>
            <a:ext cx="4729314" cy="2702465"/>
          </a:xfrm>
          <a:prstGeom prst="rect">
            <a:avLst/>
          </a:prstGeom>
        </p:spPr>
      </p:pic>
      <p:pic>
        <p:nvPicPr>
          <p:cNvPr id="3" name="Picture 2"/>
          <p:cNvPicPr>
            <a:picLocks noChangeAspect="1"/>
          </p:cNvPicPr>
          <p:nvPr/>
        </p:nvPicPr>
        <p:blipFill>
          <a:blip r:embed="rId7"/>
          <a:stretch>
            <a:fillRect/>
          </a:stretch>
        </p:blipFill>
        <p:spPr>
          <a:xfrm>
            <a:off x="5270091" y="3787271"/>
            <a:ext cx="6361148" cy="2752904"/>
          </a:xfrm>
          <a:prstGeom prst="rect">
            <a:avLst/>
          </a:prstGeom>
        </p:spPr>
      </p:pic>
      <p:sp>
        <p:nvSpPr>
          <p:cNvPr id="11" name="Content Placeholder 2"/>
          <p:cNvSpPr>
            <a:spLocks noGrp="1"/>
          </p:cNvSpPr>
          <p:nvPr>
            <p:ph idx="1"/>
          </p:nvPr>
        </p:nvSpPr>
        <p:spPr>
          <a:xfrm>
            <a:off x="6314278" y="826954"/>
            <a:ext cx="4915170" cy="2828433"/>
          </a:xfrm>
        </p:spPr>
        <p:txBody>
          <a:bodyPr>
            <a:normAutofit fontScale="85000" lnSpcReduction="10000"/>
          </a:bodyPr>
          <a:lstStyle/>
          <a:p>
            <a:pPr lvl="1">
              <a:lnSpc>
                <a:spcPct val="150000"/>
              </a:lnSpc>
            </a:pPr>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Εκτιμήσεις Κινδύνου</a:t>
            </a:r>
            <a:r>
              <a:rPr lang="en-US"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39</a:t>
            </a:r>
          </a:p>
          <a:p>
            <a:pPr lvl="1">
              <a:lnSpc>
                <a:spcPct val="150000"/>
              </a:lnSpc>
            </a:pPr>
            <a:r>
              <a:rPr lang="en-US"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Penetration Tests: 40</a:t>
            </a:r>
          </a:p>
          <a:p>
            <a:pPr lvl="1">
              <a:lnSpc>
                <a:spcPct val="150000"/>
              </a:lnSpc>
            </a:pPr>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Ανταπόκριση περιστατικών</a:t>
            </a:r>
            <a:r>
              <a:rPr lang="en-US"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3</a:t>
            </a:r>
          </a:p>
          <a:p>
            <a:pPr lvl="1">
              <a:lnSpc>
                <a:spcPct val="150000"/>
              </a:lnSpc>
            </a:pPr>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Πλατφόρμα εκπαίδευσης</a:t>
            </a:r>
            <a:r>
              <a:rPr lang="en-US"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100</a:t>
            </a:r>
          </a:p>
          <a:p>
            <a:endParaRPr lang="en-US" dirty="0"/>
          </a:p>
        </p:txBody>
      </p:sp>
      <p:pic>
        <p:nvPicPr>
          <p:cNvPr id="3074" name="Picture 2" descr="ENIS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23551" y="4151046"/>
            <a:ext cx="2962617" cy="2025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29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Effect transition="in" filter="fade">
                                      <p:cBhvr>
                                        <p:cTn id="19" dur="1000"/>
                                        <p:tgtEl>
                                          <p:spTgt spid="11">
                                            <p:txEl>
                                              <p:pRg st="2" end="2"/>
                                            </p:txEl>
                                          </p:spTgt>
                                        </p:tgtEl>
                                      </p:cBhvr>
                                    </p:animEffect>
                                    <p:anim calcmode="lin" valueType="num">
                                      <p:cBhvr>
                                        <p:cTn id="20"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anim calcmode="lin" valueType="num">
                                      <p:cBhvr additive="base">
                                        <p:cTn id="26"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75138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7176657" y="81398"/>
            <a:ext cx="5007176" cy="446276"/>
          </a:xfrm>
          <a:prstGeom prst="rect">
            <a:avLst/>
          </a:prstGeom>
        </p:spPr>
        <p:txBody>
          <a:bodyPr wrap="square">
            <a:spAutoFit/>
          </a:bodyPr>
          <a:lstStyle/>
          <a:p>
            <a:pPr algn="ctr"/>
            <a:r>
              <a:rPr lang="el-GR" sz="2300" b="1" i="1" dirty="0">
                <a:solidFill>
                  <a:schemeClr val="bg1">
                    <a:lumMod val="50000"/>
                  </a:schemeClr>
                </a:solidFill>
                <a:latin typeface="Helvetica" pitchFamily="2" charset="0"/>
              </a:rPr>
              <a:t>ΕΡΓΑΛΕΙΟΘΗΚΗ ΣΥΜΜΟΡΦΩΣΗΣ</a:t>
            </a:r>
            <a:endParaRPr lang="en-CY" sz="2300" b="1" i="1" dirty="0">
              <a:solidFill>
                <a:schemeClr val="bg1">
                  <a:lumMod val="50000"/>
                </a:schemeClr>
              </a:solidFill>
              <a:latin typeface="Helvetica" pitchFamily="2" charset="0"/>
            </a:endParaRPr>
          </a:p>
        </p:txBody>
      </p:sp>
      <p:sp>
        <p:nvSpPr>
          <p:cNvPr id="2" name="Rectangle 1"/>
          <p:cNvSpPr/>
          <p:nvPr/>
        </p:nvSpPr>
        <p:spPr>
          <a:xfrm>
            <a:off x="1273629" y="695720"/>
            <a:ext cx="10910204" cy="954107"/>
          </a:xfrm>
          <a:prstGeom prst="rect">
            <a:avLst/>
          </a:prstGeom>
        </p:spPr>
        <p:txBody>
          <a:bodyPr wrap="square">
            <a:spAutoFit/>
          </a:bodyPr>
          <a:lstStyle/>
          <a:p>
            <a:pPr algn="ctr"/>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Δημιουργία προτύπων/μεθοδολογιών (</a:t>
            </a:r>
            <a:r>
              <a:rPr lang="en-US"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Toolkit)</a:t>
            </a:r>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με σκοπό την συμμόρφωση των κρίσιμων υποδομών</a:t>
            </a:r>
            <a:endParaRPr lang="en-GB"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grpSp>
        <p:nvGrpSpPr>
          <p:cNvPr id="8" name="Google Shape;2024;p244"/>
          <p:cNvGrpSpPr/>
          <p:nvPr/>
        </p:nvGrpSpPr>
        <p:grpSpPr>
          <a:xfrm>
            <a:off x="1832678" y="1933275"/>
            <a:ext cx="10029808" cy="4477620"/>
            <a:chOff x="310263" y="1841780"/>
            <a:chExt cx="11870522" cy="5044516"/>
          </a:xfrm>
        </p:grpSpPr>
        <p:sp>
          <p:nvSpPr>
            <p:cNvPr id="9" name="Google Shape;2025;p244"/>
            <p:cNvSpPr/>
            <p:nvPr/>
          </p:nvSpPr>
          <p:spPr>
            <a:xfrm>
              <a:off x="1973343" y="2856502"/>
              <a:ext cx="1936632" cy="1937438"/>
            </a:xfrm>
            <a:custGeom>
              <a:avLst/>
              <a:gdLst/>
              <a:ahLst/>
              <a:cxnLst/>
              <a:rect l="l" t="t" r="r" b="b"/>
              <a:pathLst>
                <a:path w="1017" h="1017" extrusionOk="0">
                  <a:moveTo>
                    <a:pt x="983" y="29"/>
                  </a:moveTo>
                  <a:cubicBezTo>
                    <a:pt x="952" y="0"/>
                    <a:pt x="903" y="2"/>
                    <a:pt x="873" y="32"/>
                  </a:cubicBezTo>
                  <a:cubicBezTo>
                    <a:pt x="723" y="182"/>
                    <a:pt x="723" y="182"/>
                    <a:pt x="723" y="182"/>
                  </a:cubicBezTo>
                  <a:cubicBezTo>
                    <a:pt x="700" y="205"/>
                    <a:pt x="666" y="212"/>
                    <a:pt x="636" y="200"/>
                  </a:cubicBezTo>
                  <a:cubicBezTo>
                    <a:pt x="596" y="183"/>
                    <a:pt x="551" y="174"/>
                    <a:pt x="504" y="174"/>
                  </a:cubicBezTo>
                  <a:cubicBezTo>
                    <a:pt x="324" y="176"/>
                    <a:pt x="177" y="324"/>
                    <a:pt x="175" y="504"/>
                  </a:cubicBezTo>
                  <a:cubicBezTo>
                    <a:pt x="174" y="551"/>
                    <a:pt x="183" y="595"/>
                    <a:pt x="200" y="636"/>
                  </a:cubicBezTo>
                  <a:cubicBezTo>
                    <a:pt x="212" y="665"/>
                    <a:pt x="205" y="700"/>
                    <a:pt x="182" y="722"/>
                  </a:cubicBezTo>
                  <a:cubicBezTo>
                    <a:pt x="32" y="872"/>
                    <a:pt x="32" y="872"/>
                    <a:pt x="32" y="872"/>
                  </a:cubicBezTo>
                  <a:cubicBezTo>
                    <a:pt x="2" y="903"/>
                    <a:pt x="0" y="952"/>
                    <a:pt x="29" y="983"/>
                  </a:cubicBezTo>
                  <a:cubicBezTo>
                    <a:pt x="60" y="1016"/>
                    <a:pt x="111" y="1017"/>
                    <a:pt x="143" y="985"/>
                  </a:cubicBezTo>
                  <a:cubicBezTo>
                    <a:pt x="294" y="834"/>
                    <a:pt x="294" y="834"/>
                    <a:pt x="294" y="834"/>
                  </a:cubicBezTo>
                  <a:cubicBezTo>
                    <a:pt x="317" y="811"/>
                    <a:pt x="351" y="804"/>
                    <a:pt x="381" y="816"/>
                  </a:cubicBezTo>
                  <a:cubicBezTo>
                    <a:pt x="421" y="833"/>
                    <a:pt x="466" y="842"/>
                    <a:pt x="512" y="842"/>
                  </a:cubicBezTo>
                  <a:cubicBezTo>
                    <a:pt x="693" y="840"/>
                    <a:pt x="840" y="692"/>
                    <a:pt x="842" y="512"/>
                  </a:cubicBezTo>
                  <a:cubicBezTo>
                    <a:pt x="843" y="465"/>
                    <a:pt x="833" y="421"/>
                    <a:pt x="817" y="380"/>
                  </a:cubicBezTo>
                  <a:cubicBezTo>
                    <a:pt x="804" y="351"/>
                    <a:pt x="811" y="316"/>
                    <a:pt x="834" y="294"/>
                  </a:cubicBezTo>
                  <a:cubicBezTo>
                    <a:pt x="985" y="142"/>
                    <a:pt x="985" y="142"/>
                    <a:pt x="985" y="142"/>
                  </a:cubicBezTo>
                  <a:cubicBezTo>
                    <a:pt x="1017" y="111"/>
                    <a:pt x="1016" y="59"/>
                    <a:pt x="983" y="29"/>
                  </a:cubicBezTo>
                  <a:close/>
                </a:path>
              </a:pathLst>
            </a:custGeom>
            <a:solidFill>
              <a:srgbClr val="FFB6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grpSp>
          <p:nvGrpSpPr>
            <p:cNvPr id="11" name="Google Shape;2026;p244"/>
            <p:cNvGrpSpPr/>
            <p:nvPr/>
          </p:nvGrpSpPr>
          <p:grpSpPr>
            <a:xfrm>
              <a:off x="2834158" y="2111899"/>
              <a:ext cx="215243" cy="1712628"/>
              <a:chOff x="3606740" y="2144181"/>
              <a:chExt cx="161400" cy="1284214"/>
            </a:xfrm>
          </p:grpSpPr>
          <p:cxnSp>
            <p:nvCxnSpPr>
              <p:cNvPr id="44" name="Google Shape;2027;p244"/>
              <p:cNvCxnSpPr/>
              <p:nvPr/>
            </p:nvCxnSpPr>
            <p:spPr>
              <a:xfrm rot="10800000">
                <a:off x="3686514" y="2314495"/>
                <a:ext cx="0" cy="1113900"/>
              </a:xfrm>
              <a:prstGeom prst="straightConnector1">
                <a:avLst/>
              </a:prstGeom>
              <a:noFill/>
              <a:ln w="28575" cap="rnd" cmpd="sng">
                <a:solidFill>
                  <a:srgbClr val="FFB600"/>
                </a:solidFill>
                <a:prstDash val="solid"/>
                <a:round/>
                <a:headEnd type="none" w="med" len="med"/>
                <a:tailEnd type="none" w="med" len="med"/>
              </a:ln>
            </p:spPr>
          </p:cxnSp>
          <p:sp>
            <p:nvSpPr>
              <p:cNvPr id="45" name="Google Shape;2028;p244"/>
              <p:cNvSpPr/>
              <p:nvPr/>
            </p:nvSpPr>
            <p:spPr>
              <a:xfrm>
                <a:off x="3606740" y="2144181"/>
                <a:ext cx="161400" cy="159600"/>
              </a:xfrm>
              <a:prstGeom prst="ellipse">
                <a:avLst/>
              </a:prstGeom>
              <a:solidFill>
                <a:srgbClr val="FFFFFF"/>
              </a:solidFill>
              <a:ln w="28575" cap="rnd" cmpd="sng">
                <a:solidFill>
                  <a:srgbClr val="FFB6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46" name="Google Shape;2029;p244"/>
              <p:cNvSpPr/>
              <p:nvPr/>
            </p:nvSpPr>
            <p:spPr>
              <a:xfrm>
                <a:off x="3652670" y="2188298"/>
                <a:ext cx="69600" cy="71400"/>
              </a:xfrm>
              <a:prstGeom prst="ellipse">
                <a:avLst/>
              </a:prstGeom>
              <a:solidFill>
                <a:srgbClr val="FFB6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grpSp>
        <p:sp>
          <p:nvSpPr>
            <p:cNvPr id="12" name="Google Shape;2030;p244"/>
            <p:cNvSpPr/>
            <p:nvPr/>
          </p:nvSpPr>
          <p:spPr>
            <a:xfrm>
              <a:off x="2429392" y="3316247"/>
              <a:ext cx="1030800" cy="1026300"/>
            </a:xfrm>
            <a:prstGeom prst="ellipse">
              <a:avLst/>
            </a:pr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b="1">
                <a:solidFill>
                  <a:srgbClr val="FEE199"/>
                </a:solidFill>
                <a:latin typeface="Arial"/>
                <a:ea typeface="Arial"/>
                <a:cs typeface="Arial"/>
                <a:sym typeface="Arial"/>
              </a:endParaRPr>
            </a:p>
          </p:txBody>
        </p:sp>
        <p:sp>
          <p:nvSpPr>
            <p:cNvPr id="14" name="Google Shape;2031;p244"/>
            <p:cNvSpPr/>
            <p:nvPr/>
          </p:nvSpPr>
          <p:spPr>
            <a:xfrm rot="-1182219">
              <a:off x="3951874" y="2797373"/>
              <a:ext cx="278507" cy="2049763"/>
            </a:xfrm>
            <a:prstGeom prst="roundRect">
              <a:avLst>
                <a:gd name="adj" fmla="val 50000"/>
              </a:avLst>
            </a:prstGeom>
            <a:solidFill>
              <a:srgbClr val="DEDEDE"/>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15" name="Google Shape;2032;p244"/>
            <p:cNvSpPr/>
            <p:nvPr/>
          </p:nvSpPr>
          <p:spPr>
            <a:xfrm>
              <a:off x="4255110" y="2856502"/>
              <a:ext cx="1937438" cy="1937438"/>
            </a:xfrm>
            <a:custGeom>
              <a:avLst/>
              <a:gdLst/>
              <a:ahLst/>
              <a:cxnLst/>
              <a:rect l="l" t="t" r="r" b="b"/>
              <a:pathLst>
                <a:path w="1017" h="1017" extrusionOk="0">
                  <a:moveTo>
                    <a:pt x="983" y="29"/>
                  </a:moveTo>
                  <a:cubicBezTo>
                    <a:pt x="952" y="0"/>
                    <a:pt x="903" y="2"/>
                    <a:pt x="872" y="32"/>
                  </a:cubicBezTo>
                  <a:cubicBezTo>
                    <a:pt x="722" y="182"/>
                    <a:pt x="722" y="182"/>
                    <a:pt x="722" y="182"/>
                  </a:cubicBezTo>
                  <a:cubicBezTo>
                    <a:pt x="700" y="205"/>
                    <a:pt x="665" y="212"/>
                    <a:pt x="636" y="200"/>
                  </a:cubicBezTo>
                  <a:cubicBezTo>
                    <a:pt x="595" y="183"/>
                    <a:pt x="551" y="174"/>
                    <a:pt x="504" y="174"/>
                  </a:cubicBezTo>
                  <a:cubicBezTo>
                    <a:pt x="324" y="176"/>
                    <a:pt x="176" y="324"/>
                    <a:pt x="174" y="504"/>
                  </a:cubicBezTo>
                  <a:cubicBezTo>
                    <a:pt x="174" y="551"/>
                    <a:pt x="183" y="595"/>
                    <a:pt x="200" y="636"/>
                  </a:cubicBezTo>
                  <a:cubicBezTo>
                    <a:pt x="212" y="665"/>
                    <a:pt x="205" y="700"/>
                    <a:pt x="182" y="722"/>
                  </a:cubicBezTo>
                  <a:cubicBezTo>
                    <a:pt x="32" y="872"/>
                    <a:pt x="32" y="872"/>
                    <a:pt x="32" y="872"/>
                  </a:cubicBezTo>
                  <a:cubicBezTo>
                    <a:pt x="2" y="903"/>
                    <a:pt x="0" y="952"/>
                    <a:pt x="29" y="983"/>
                  </a:cubicBezTo>
                  <a:cubicBezTo>
                    <a:pt x="59" y="1016"/>
                    <a:pt x="111" y="1017"/>
                    <a:pt x="142" y="985"/>
                  </a:cubicBezTo>
                  <a:cubicBezTo>
                    <a:pt x="294" y="834"/>
                    <a:pt x="294" y="834"/>
                    <a:pt x="294" y="834"/>
                  </a:cubicBezTo>
                  <a:cubicBezTo>
                    <a:pt x="316" y="811"/>
                    <a:pt x="351" y="804"/>
                    <a:pt x="380" y="816"/>
                  </a:cubicBezTo>
                  <a:cubicBezTo>
                    <a:pt x="421" y="833"/>
                    <a:pt x="465" y="842"/>
                    <a:pt x="512" y="842"/>
                  </a:cubicBezTo>
                  <a:cubicBezTo>
                    <a:pt x="692" y="840"/>
                    <a:pt x="840" y="692"/>
                    <a:pt x="842" y="512"/>
                  </a:cubicBezTo>
                  <a:cubicBezTo>
                    <a:pt x="842" y="465"/>
                    <a:pt x="833" y="421"/>
                    <a:pt x="816" y="380"/>
                  </a:cubicBezTo>
                  <a:cubicBezTo>
                    <a:pt x="804" y="351"/>
                    <a:pt x="811" y="316"/>
                    <a:pt x="834" y="294"/>
                  </a:cubicBezTo>
                  <a:cubicBezTo>
                    <a:pt x="985" y="142"/>
                    <a:pt x="985" y="142"/>
                    <a:pt x="985" y="142"/>
                  </a:cubicBezTo>
                  <a:cubicBezTo>
                    <a:pt x="1017" y="111"/>
                    <a:pt x="1016" y="59"/>
                    <a:pt x="983" y="29"/>
                  </a:cubicBezTo>
                  <a:close/>
                </a:path>
              </a:pathLst>
            </a:custGeom>
            <a:solidFill>
              <a:srgbClr val="E0301E"/>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grpSp>
          <p:nvGrpSpPr>
            <p:cNvPr id="18" name="Google Shape;2033;p244"/>
            <p:cNvGrpSpPr/>
            <p:nvPr/>
          </p:nvGrpSpPr>
          <p:grpSpPr>
            <a:xfrm rot="10800000">
              <a:off x="5115586" y="4065138"/>
              <a:ext cx="213643" cy="1726134"/>
              <a:chOff x="6015019" y="2144183"/>
              <a:chExt cx="160200" cy="1294342"/>
            </a:xfrm>
          </p:grpSpPr>
          <p:cxnSp>
            <p:nvCxnSpPr>
              <p:cNvPr id="41" name="Google Shape;2034;p244"/>
              <p:cNvCxnSpPr/>
              <p:nvPr/>
            </p:nvCxnSpPr>
            <p:spPr>
              <a:xfrm rot="10800000">
                <a:off x="6095396" y="2303625"/>
                <a:ext cx="0" cy="1134900"/>
              </a:xfrm>
              <a:prstGeom prst="straightConnector1">
                <a:avLst/>
              </a:prstGeom>
              <a:noFill/>
              <a:ln w="28575" cap="rnd" cmpd="sng">
                <a:solidFill>
                  <a:srgbClr val="E0301E"/>
                </a:solidFill>
                <a:prstDash val="solid"/>
                <a:round/>
                <a:headEnd type="none" w="med" len="med"/>
                <a:tailEnd type="none" w="med" len="med"/>
              </a:ln>
            </p:spPr>
          </p:cxnSp>
          <p:sp>
            <p:nvSpPr>
              <p:cNvPr id="42" name="Google Shape;2035;p244"/>
              <p:cNvSpPr/>
              <p:nvPr/>
            </p:nvSpPr>
            <p:spPr>
              <a:xfrm>
                <a:off x="6015019" y="2144183"/>
                <a:ext cx="160200" cy="159600"/>
              </a:xfrm>
              <a:prstGeom prst="ellipse">
                <a:avLst/>
              </a:prstGeom>
              <a:noFill/>
              <a:ln w="28575" cap="rnd" cmpd="sng">
                <a:solidFill>
                  <a:srgbClr val="E0301E"/>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43" name="Google Shape;2036;p244"/>
              <p:cNvSpPr/>
              <p:nvPr/>
            </p:nvSpPr>
            <p:spPr>
              <a:xfrm>
                <a:off x="6059136" y="2188299"/>
                <a:ext cx="72000" cy="71400"/>
              </a:xfrm>
              <a:prstGeom prst="ellipse">
                <a:avLst/>
              </a:prstGeom>
              <a:solidFill>
                <a:srgbClr val="E8645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grpSp>
        <p:sp>
          <p:nvSpPr>
            <p:cNvPr id="19" name="Google Shape;2037;p244"/>
            <p:cNvSpPr/>
            <p:nvPr/>
          </p:nvSpPr>
          <p:spPr>
            <a:xfrm>
              <a:off x="4708501" y="3316246"/>
              <a:ext cx="1030800" cy="1026300"/>
            </a:xfrm>
            <a:prstGeom prst="ellipse">
              <a:avLst/>
            </a:pr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20" name="Google Shape;2038;p244"/>
            <p:cNvSpPr/>
            <p:nvPr/>
          </p:nvSpPr>
          <p:spPr>
            <a:xfrm>
              <a:off x="310263" y="1848333"/>
              <a:ext cx="2999414" cy="1343047"/>
            </a:xfrm>
            <a:prstGeom prst="rect">
              <a:avLst/>
            </a:prstGeom>
            <a:noFill/>
            <a:ln>
              <a:noFill/>
            </a:ln>
          </p:spPr>
          <p:txBody>
            <a:bodyPr spcFirstLastPara="1" wrap="square" lIns="91425" tIns="45700" rIns="91425" bIns="45700" anchor="t" anchorCtr="0">
              <a:noAutofit/>
            </a:bodyPr>
            <a:lstStyle/>
            <a:p>
              <a:pPr lvl="0"/>
              <a:r>
                <a:rPr lang="el-GR" dirty="0"/>
                <a:t>Αυτός ο οδηγός είναι ενημερωτικός. Δεν συνεπάγει πλήρη συμμόρφωση </a:t>
              </a:r>
              <a:endParaRPr dirty="0">
                <a:solidFill>
                  <a:srgbClr val="000000"/>
                </a:solidFill>
                <a:latin typeface="Arial"/>
                <a:ea typeface="Arial"/>
                <a:cs typeface="Arial"/>
                <a:sym typeface="Arial"/>
              </a:endParaRPr>
            </a:p>
          </p:txBody>
        </p:sp>
        <p:sp>
          <p:nvSpPr>
            <p:cNvPr id="21" name="Google Shape;2039;p244"/>
            <p:cNvSpPr/>
            <p:nvPr/>
          </p:nvSpPr>
          <p:spPr>
            <a:xfrm>
              <a:off x="2701935" y="3609927"/>
              <a:ext cx="438288" cy="438912"/>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rgbClr val="D04A02"/>
                </a:solidFill>
                <a:latin typeface="Arial"/>
                <a:ea typeface="Arial"/>
                <a:cs typeface="Arial"/>
                <a:sym typeface="Arial"/>
              </a:endParaRPr>
            </a:p>
          </p:txBody>
        </p:sp>
        <p:sp>
          <p:nvSpPr>
            <p:cNvPr id="22" name="Google Shape;2040;p244"/>
            <p:cNvSpPr/>
            <p:nvPr/>
          </p:nvSpPr>
          <p:spPr>
            <a:xfrm rot="-1182219">
              <a:off x="6217904" y="2797373"/>
              <a:ext cx="278507" cy="2049763"/>
            </a:xfrm>
            <a:prstGeom prst="roundRect">
              <a:avLst>
                <a:gd name="adj" fmla="val 50000"/>
              </a:avLst>
            </a:prstGeom>
            <a:solidFill>
              <a:srgbClr val="DEDEDE"/>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23" name="Google Shape;2041;p244"/>
            <p:cNvSpPr/>
            <p:nvPr/>
          </p:nvSpPr>
          <p:spPr>
            <a:xfrm>
              <a:off x="6519295" y="2856502"/>
              <a:ext cx="1936632" cy="1937438"/>
            </a:xfrm>
            <a:custGeom>
              <a:avLst/>
              <a:gdLst/>
              <a:ahLst/>
              <a:cxnLst/>
              <a:rect l="l" t="t" r="r" b="b"/>
              <a:pathLst>
                <a:path w="1017" h="1017" extrusionOk="0">
                  <a:moveTo>
                    <a:pt x="983" y="29"/>
                  </a:moveTo>
                  <a:cubicBezTo>
                    <a:pt x="952" y="0"/>
                    <a:pt x="903" y="2"/>
                    <a:pt x="873" y="32"/>
                  </a:cubicBezTo>
                  <a:cubicBezTo>
                    <a:pt x="723" y="182"/>
                    <a:pt x="723" y="182"/>
                    <a:pt x="723" y="182"/>
                  </a:cubicBezTo>
                  <a:cubicBezTo>
                    <a:pt x="700" y="205"/>
                    <a:pt x="666" y="212"/>
                    <a:pt x="636" y="200"/>
                  </a:cubicBezTo>
                  <a:cubicBezTo>
                    <a:pt x="596" y="183"/>
                    <a:pt x="551" y="174"/>
                    <a:pt x="504" y="174"/>
                  </a:cubicBezTo>
                  <a:cubicBezTo>
                    <a:pt x="324" y="176"/>
                    <a:pt x="177" y="324"/>
                    <a:pt x="175" y="504"/>
                  </a:cubicBezTo>
                  <a:cubicBezTo>
                    <a:pt x="174" y="551"/>
                    <a:pt x="183" y="595"/>
                    <a:pt x="200" y="636"/>
                  </a:cubicBezTo>
                  <a:cubicBezTo>
                    <a:pt x="212" y="665"/>
                    <a:pt x="205" y="700"/>
                    <a:pt x="182" y="722"/>
                  </a:cubicBezTo>
                  <a:cubicBezTo>
                    <a:pt x="32" y="872"/>
                    <a:pt x="32" y="872"/>
                    <a:pt x="32" y="872"/>
                  </a:cubicBezTo>
                  <a:cubicBezTo>
                    <a:pt x="2" y="903"/>
                    <a:pt x="0" y="952"/>
                    <a:pt x="29" y="983"/>
                  </a:cubicBezTo>
                  <a:cubicBezTo>
                    <a:pt x="60" y="1016"/>
                    <a:pt x="111" y="1017"/>
                    <a:pt x="143" y="985"/>
                  </a:cubicBezTo>
                  <a:cubicBezTo>
                    <a:pt x="294" y="834"/>
                    <a:pt x="294" y="834"/>
                    <a:pt x="294" y="834"/>
                  </a:cubicBezTo>
                  <a:cubicBezTo>
                    <a:pt x="317" y="811"/>
                    <a:pt x="351" y="804"/>
                    <a:pt x="381" y="816"/>
                  </a:cubicBezTo>
                  <a:cubicBezTo>
                    <a:pt x="421" y="833"/>
                    <a:pt x="466" y="842"/>
                    <a:pt x="512" y="842"/>
                  </a:cubicBezTo>
                  <a:cubicBezTo>
                    <a:pt x="693" y="840"/>
                    <a:pt x="840" y="692"/>
                    <a:pt x="842" y="512"/>
                  </a:cubicBezTo>
                  <a:cubicBezTo>
                    <a:pt x="843" y="465"/>
                    <a:pt x="833" y="421"/>
                    <a:pt x="817" y="380"/>
                  </a:cubicBezTo>
                  <a:cubicBezTo>
                    <a:pt x="804" y="351"/>
                    <a:pt x="811" y="316"/>
                    <a:pt x="834" y="294"/>
                  </a:cubicBezTo>
                  <a:cubicBezTo>
                    <a:pt x="985" y="142"/>
                    <a:pt x="985" y="142"/>
                    <a:pt x="985" y="142"/>
                  </a:cubicBezTo>
                  <a:cubicBezTo>
                    <a:pt x="1017" y="111"/>
                    <a:pt x="1016" y="59"/>
                    <a:pt x="983" y="29"/>
                  </a:cubicBezTo>
                  <a:close/>
                </a:path>
              </a:pathLst>
            </a:custGeom>
            <a:solidFill>
              <a:srgbClr val="DB536A"/>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grpSp>
          <p:nvGrpSpPr>
            <p:cNvPr id="24" name="Google Shape;2042;p244"/>
            <p:cNvGrpSpPr/>
            <p:nvPr/>
          </p:nvGrpSpPr>
          <p:grpSpPr>
            <a:xfrm>
              <a:off x="7380111" y="2111900"/>
              <a:ext cx="215243" cy="1712626"/>
              <a:chOff x="3606741" y="2144182"/>
              <a:chExt cx="161400" cy="1284213"/>
            </a:xfrm>
          </p:grpSpPr>
          <p:cxnSp>
            <p:nvCxnSpPr>
              <p:cNvPr id="38" name="Google Shape;2043;p244"/>
              <p:cNvCxnSpPr/>
              <p:nvPr/>
            </p:nvCxnSpPr>
            <p:spPr>
              <a:xfrm rot="10800000">
                <a:off x="3686514" y="2314495"/>
                <a:ext cx="0" cy="1113900"/>
              </a:xfrm>
              <a:prstGeom prst="straightConnector1">
                <a:avLst/>
              </a:prstGeom>
              <a:noFill/>
              <a:ln w="28575" cap="rnd" cmpd="sng">
                <a:solidFill>
                  <a:srgbClr val="D93654"/>
                </a:solidFill>
                <a:prstDash val="solid"/>
                <a:round/>
                <a:headEnd type="none" w="med" len="med"/>
                <a:tailEnd type="none" w="med" len="med"/>
              </a:ln>
            </p:spPr>
          </p:cxnSp>
          <p:sp>
            <p:nvSpPr>
              <p:cNvPr id="39" name="Google Shape;2044;p244"/>
              <p:cNvSpPr/>
              <p:nvPr/>
            </p:nvSpPr>
            <p:spPr>
              <a:xfrm>
                <a:off x="3606741" y="2144182"/>
                <a:ext cx="161400" cy="159600"/>
              </a:xfrm>
              <a:prstGeom prst="ellipse">
                <a:avLst/>
              </a:prstGeom>
              <a:noFill/>
              <a:ln w="28575" cap="rnd" cmpd="sng">
                <a:solidFill>
                  <a:srgbClr val="D93654"/>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40" name="Google Shape;2045;p244"/>
              <p:cNvSpPr/>
              <p:nvPr/>
            </p:nvSpPr>
            <p:spPr>
              <a:xfrm>
                <a:off x="3652670" y="2188298"/>
                <a:ext cx="69600" cy="71400"/>
              </a:xfrm>
              <a:prstGeom prst="ellipse">
                <a:avLst/>
              </a:prstGeom>
              <a:solidFill>
                <a:srgbClr val="E47E8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grpSp>
        <p:sp>
          <p:nvSpPr>
            <p:cNvPr id="25" name="Google Shape;2046;p244"/>
            <p:cNvSpPr/>
            <p:nvPr/>
          </p:nvSpPr>
          <p:spPr>
            <a:xfrm>
              <a:off x="6975344" y="3316246"/>
              <a:ext cx="1030800" cy="1026300"/>
            </a:xfrm>
            <a:prstGeom prst="ellipse">
              <a:avLst/>
            </a:pr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26" name="Google Shape;2047;p244"/>
            <p:cNvSpPr/>
            <p:nvPr/>
          </p:nvSpPr>
          <p:spPr>
            <a:xfrm>
              <a:off x="7252217" y="3602744"/>
              <a:ext cx="437668" cy="438911"/>
            </a:xfrm>
            <a:custGeom>
              <a:avLst/>
              <a:gdLst/>
              <a:ahLst/>
              <a:cxnLst/>
              <a:rect l="l" t="t" r="r" b="b"/>
              <a:pathLst>
                <a:path w="704" h="706" extrusionOk="0">
                  <a:moveTo>
                    <a:pt x="704" y="0"/>
                  </a:moveTo>
                  <a:lnTo>
                    <a:pt x="0" y="0"/>
                  </a:lnTo>
                  <a:lnTo>
                    <a:pt x="0" y="706"/>
                  </a:lnTo>
                  <a:lnTo>
                    <a:pt x="704" y="706"/>
                  </a:lnTo>
                  <a:lnTo>
                    <a:pt x="704" y="706"/>
                  </a:lnTo>
                  <a:lnTo>
                    <a:pt x="704" y="0"/>
                  </a:lnTo>
                  <a:lnTo>
                    <a:pt x="704" y="0"/>
                  </a:lnTo>
                  <a:close/>
                  <a:moveTo>
                    <a:pt x="30" y="677"/>
                  </a:moveTo>
                  <a:lnTo>
                    <a:pt x="30" y="31"/>
                  </a:lnTo>
                  <a:lnTo>
                    <a:pt x="675" y="31"/>
                  </a:lnTo>
                  <a:lnTo>
                    <a:pt x="675" y="677"/>
                  </a:lnTo>
                  <a:lnTo>
                    <a:pt x="30" y="677"/>
                  </a:lnTo>
                  <a:close/>
                  <a:moveTo>
                    <a:pt x="607" y="242"/>
                  </a:moveTo>
                  <a:lnTo>
                    <a:pt x="484" y="134"/>
                  </a:lnTo>
                  <a:lnTo>
                    <a:pt x="475" y="128"/>
                  </a:lnTo>
                  <a:lnTo>
                    <a:pt x="464" y="128"/>
                  </a:lnTo>
                  <a:lnTo>
                    <a:pt x="239" y="128"/>
                  </a:lnTo>
                  <a:lnTo>
                    <a:pt x="228" y="128"/>
                  </a:lnTo>
                  <a:lnTo>
                    <a:pt x="221" y="134"/>
                  </a:lnTo>
                  <a:lnTo>
                    <a:pt x="98" y="242"/>
                  </a:lnTo>
                  <a:lnTo>
                    <a:pt x="74" y="261"/>
                  </a:lnTo>
                  <a:lnTo>
                    <a:pt x="94" y="285"/>
                  </a:lnTo>
                  <a:lnTo>
                    <a:pt x="330" y="563"/>
                  </a:lnTo>
                  <a:lnTo>
                    <a:pt x="353" y="590"/>
                  </a:lnTo>
                  <a:lnTo>
                    <a:pt x="375" y="563"/>
                  </a:lnTo>
                  <a:lnTo>
                    <a:pt x="611" y="285"/>
                  </a:lnTo>
                  <a:lnTo>
                    <a:pt x="631" y="261"/>
                  </a:lnTo>
                  <a:lnTo>
                    <a:pt x="607" y="242"/>
                  </a:lnTo>
                  <a:close/>
                  <a:moveTo>
                    <a:pt x="367" y="157"/>
                  </a:moveTo>
                  <a:lnTo>
                    <a:pt x="448" y="157"/>
                  </a:lnTo>
                  <a:lnTo>
                    <a:pt x="433" y="229"/>
                  </a:lnTo>
                  <a:lnTo>
                    <a:pt x="367" y="157"/>
                  </a:lnTo>
                  <a:close/>
                  <a:moveTo>
                    <a:pt x="271" y="229"/>
                  </a:moveTo>
                  <a:lnTo>
                    <a:pt x="255" y="157"/>
                  </a:lnTo>
                  <a:lnTo>
                    <a:pt x="337" y="157"/>
                  </a:lnTo>
                  <a:lnTo>
                    <a:pt x="271" y="229"/>
                  </a:lnTo>
                  <a:close/>
                  <a:moveTo>
                    <a:pt x="352" y="185"/>
                  </a:moveTo>
                  <a:lnTo>
                    <a:pt x="412" y="250"/>
                  </a:lnTo>
                  <a:lnTo>
                    <a:pt x="292" y="250"/>
                  </a:lnTo>
                  <a:lnTo>
                    <a:pt x="352" y="185"/>
                  </a:lnTo>
                  <a:close/>
                  <a:moveTo>
                    <a:pt x="426" y="281"/>
                  </a:moveTo>
                  <a:lnTo>
                    <a:pt x="352" y="506"/>
                  </a:lnTo>
                  <a:lnTo>
                    <a:pt x="279" y="281"/>
                  </a:lnTo>
                  <a:lnTo>
                    <a:pt x="426" y="281"/>
                  </a:lnTo>
                  <a:close/>
                  <a:moveTo>
                    <a:pt x="247" y="281"/>
                  </a:moveTo>
                  <a:lnTo>
                    <a:pt x="319" y="503"/>
                  </a:lnTo>
                  <a:lnTo>
                    <a:pt x="131" y="281"/>
                  </a:lnTo>
                  <a:lnTo>
                    <a:pt x="247" y="281"/>
                  </a:lnTo>
                  <a:close/>
                  <a:moveTo>
                    <a:pt x="457" y="281"/>
                  </a:moveTo>
                  <a:lnTo>
                    <a:pt x="574" y="281"/>
                  </a:lnTo>
                  <a:lnTo>
                    <a:pt x="384" y="506"/>
                  </a:lnTo>
                  <a:lnTo>
                    <a:pt x="457" y="281"/>
                  </a:lnTo>
                  <a:close/>
                  <a:moveTo>
                    <a:pt x="458" y="250"/>
                  </a:moveTo>
                  <a:lnTo>
                    <a:pt x="478" y="168"/>
                  </a:lnTo>
                  <a:lnTo>
                    <a:pt x="571" y="250"/>
                  </a:lnTo>
                  <a:lnTo>
                    <a:pt x="458" y="250"/>
                  </a:lnTo>
                  <a:close/>
                  <a:moveTo>
                    <a:pt x="227" y="168"/>
                  </a:moveTo>
                  <a:lnTo>
                    <a:pt x="246" y="250"/>
                  </a:lnTo>
                  <a:lnTo>
                    <a:pt x="134" y="250"/>
                  </a:lnTo>
                  <a:lnTo>
                    <a:pt x="227" y="168"/>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rgbClr val="D04A02"/>
                </a:solidFill>
                <a:latin typeface="Arial"/>
                <a:ea typeface="Arial"/>
                <a:cs typeface="Arial"/>
                <a:sym typeface="Arial"/>
              </a:endParaRPr>
            </a:p>
          </p:txBody>
        </p:sp>
        <p:sp>
          <p:nvSpPr>
            <p:cNvPr id="27" name="Google Shape;2048;p244"/>
            <p:cNvSpPr/>
            <p:nvPr/>
          </p:nvSpPr>
          <p:spPr>
            <a:xfrm rot="-1182219">
              <a:off x="8452002" y="2797373"/>
              <a:ext cx="278507" cy="2049763"/>
            </a:xfrm>
            <a:prstGeom prst="roundRect">
              <a:avLst>
                <a:gd name="adj" fmla="val 50000"/>
              </a:avLst>
            </a:prstGeom>
            <a:solidFill>
              <a:srgbClr val="DEDEDE"/>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28" name="Google Shape;2049;p244"/>
            <p:cNvSpPr/>
            <p:nvPr/>
          </p:nvSpPr>
          <p:spPr>
            <a:xfrm>
              <a:off x="8729236" y="2856502"/>
              <a:ext cx="1937438" cy="1937438"/>
            </a:xfrm>
            <a:custGeom>
              <a:avLst/>
              <a:gdLst/>
              <a:ahLst/>
              <a:cxnLst/>
              <a:rect l="l" t="t" r="r" b="b"/>
              <a:pathLst>
                <a:path w="1017" h="1017" extrusionOk="0">
                  <a:moveTo>
                    <a:pt x="983" y="29"/>
                  </a:moveTo>
                  <a:cubicBezTo>
                    <a:pt x="952" y="0"/>
                    <a:pt x="903" y="2"/>
                    <a:pt x="872" y="32"/>
                  </a:cubicBezTo>
                  <a:cubicBezTo>
                    <a:pt x="722" y="182"/>
                    <a:pt x="722" y="182"/>
                    <a:pt x="722" y="182"/>
                  </a:cubicBezTo>
                  <a:cubicBezTo>
                    <a:pt x="700" y="205"/>
                    <a:pt x="665" y="212"/>
                    <a:pt x="636" y="200"/>
                  </a:cubicBezTo>
                  <a:cubicBezTo>
                    <a:pt x="595" y="183"/>
                    <a:pt x="551" y="174"/>
                    <a:pt x="504" y="174"/>
                  </a:cubicBezTo>
                  <a:cubicBezTo>
                    <a:pt x="324" y="176"/>
                    <a:pt x="176" y="324"/>
                    <a:pt x="174" y="504"/>
                  </a:cubicBezTo>
                  <a:cubicBezTo>
                    <a:pt x="174" y="551"/>
                    <a:pt x="183" y="595"/>
                    <a:pt x="200" y="636"/>
                  </a:cubicBezTo>
                  <a:cubicBezTo>
                    <a:pt x="212" y="665"/>
                    <a:pt x="205" y="700"/>
                    <a:pt x="182" y="722"/>
                  </a:cubicBezTo>
                  <a:cubicBezTo>
                    <a:pt x="32" y="872"/>
                    <a:pt x="32" y="872"/>
                    <a:pt x="32" y="872"/>
                  </a:cubicBezTo>
                  <a:cubicBezTo>
                    <a:pt x="2" y="903"/>
                    <a:pt x="0" y="952"/>
                    <a:pt x="29" y="983"/>
                  </a:cubicBezTo>
                  <a:cubicBezTo>
                    <a:pt x="59" y="1016"/>
                    <a:pt x="111" y="1017"/>
                    <a:pt x="142" y="985"/>
                  </a:cubicBezTo>
                  <a:cubicBezTo>
                    <a:pt x="294" y="834"/>
                    <a:pt x="294" y="834"/>
                    <a:pt x="294" y="834"/>
                  </a:cubicBezTo>
                  <a:cubicBezTo>
                    <a:pt x="316" y="811"/>
                    <a:pt x="351" y="804"/>
                    <a:pt x="380" y="816"/>
                  </a:cubicBezTo>
                  <a:cubicBezTo>
                    <a:pt x="421" y="833"/>
                    <a:pt x="465" y="842"/>
                    <a:pt x="512" y="842"/>
                  </a:cubicBezTo>
                  <a:cubicBezTo>
                    <a:pt x="692" y="840"/>
                    <a:pt x="840" y="692"/>
                    <a:pt x="842" y="512"/>
                  </a:cubicBezTo>
                  <a:cubicBezTo>
                    <a:pt x="842" y="465"/>
                    <a:pt x="833" y="421"/>
                    <a:pt x="816" y="380"/>
                  </a:cubicBezTo>
                  <a:cubicBezTo>
                    <a:pt x="804" y="351"/>
                    <a:pt x="811" y="316"/>
                    <a:pt x="834" y="294"/>
                  </a:cubicBezTo>
                  <a:cubicBezTo>
                    <a:pt x="985" y="142"/>
                    <a:pt x="985" y="142"/>
                    <a:pt x="985" y="142"/>
                  </a:cubicBezTo>
                  <a:cubicBezTo>
                    <a:pt x="1017" y="111"/>
                    <a:pt x="1016" y="59"/>
                    <a:pt x="983" y="29"/>
                  </a:cubicBezTo>
                  <a:close/>
                </a:path>
              </a:pathLst>
            </a:custGeom>
            <a:solidFill>
              <a:srgbClr val="46464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grpSp>
          <p:nvGrpSpPr>
            <p:cNvPr id="29" name="Google Shape;2050;p244"/>
            <p:cNvGrpSpPr/>
            <p:nvPr/>
          </p:nvGrpSpPr>
          <p:grpSpPr>
            <a:xfrm rot="10800000">
              <a:off x="9589711" y="4065138"/>
              <a:ext cx="213643" cy="1726134"/>
              <a:chOff x="6015019" y="2144183"/>
              <a:chExt cx="160200" cy="1294342"/>
            </a:xfrm>
          </p:grpSpPr>
          <p:cxnSp>
            <p:nvCxnSpPr>
              <p:cNvPr id="35" name="Google Shape;2051;p244"/>
              <p:cNvCxnSpPr/>
              <p:nvPr/>
            </p:nvCxnSpPr>
            <p:spPr>
              <a:xfrm rot="10800000">
                <a:off x="6095396" y="2303625"/>
                <a:ext cx="0" cy="1134900"/>
              </a:xfrm>
              <a:prstGeom prst="straightConnector1">
                <a:avLst/>
              </a:prstGeom>
              <a:noFill/>
              <a:ln w="28575" cap="rnd" cmpd="sng">
                <a:solidFill>
                  <a:srgbClr val="0C0C0C"/>
                </a:solidFill>
                <a:prstDash val="solid"/>
                <a:round/>
                <a:headEnd type="none" w="med" len="med"/>
                <a:tailEnd type="none" w="med" len="med"/>
              </a:ln>
            </p:spPr>
          </p:cxnSp>
          <p:sp>
            <p:nvSpPr>
              <p:cNvPr id="36" name="Google Shape;2052;p244"/>
              <p:cNvSpPr/>
              <p:nvPr/>
            </p:nvSpPr>
            <p:spPr>
              <a:xfrm>
                <a:off x="6015019" y="2144183"/>
                <a:ext cx="160200" cy="159600"/>
              </a:xfrm>
              <a:prstGeom prst="ellipse">
                <a:avLst/>
              </a:prstGeom>
              <a:noFill/>
              <a:ln w="28575" cap="rnd" cmpd="sng">
                <a:solidFill>
                  <a:srgbClr val="5E6C82"/>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37" name="Google Shape;2053;p244"/>
              <p:cNvSpPr/>
              <p:nvPr/>
            </p:nvSpPr>
            <p:spPr>
              <a:xfrm>
                <a:off x="6059136" y="2188299"/>
                <a:ext cx="72000" cy="71400"/>
              </a:xfrm>
              <a:prstGeom prst="ellipse">
                <a:avLst/>
              </a:prstGeom>
              <a:solidFill>
                <a:srgbClr val="74747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grpSp>
        <p:sp>
          <p:nvSpPr>
            <p:cNvPr id="30" name="Google Shape;2054;p244"/>
            <p:cNvSpPr/>
            <p:nvPr/>
          </p:nvSpPr>
          <p:spPr>
            <a:xfrm>
              <a:off x="9182628" y="3316245"/>
              <a:ext cx="1030800" cy="1026300"/>
            </a:xfrm>
            <a:prstGeom prst="ellipse">
              <a:avLst/>
            </a:pr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a:solidFill>
                  <a:srgbClr val="000000"/>
                </a:solidFill>
                <a:latin typeface="Arial"/>
                <a:ea typeface="Arial"/>
                <a:cs typeface="Arial"/>
                <a:sym typeface="Arial"/>
              </a:endParaRPr>
            </a:p>
          </p:txBody>
        </p:sp>
        <p:sp>
          <p:nvSpPr>
            <p:cNvPr id="31" name="Google Shape;2055;p244"/>
            <p:cNvSpPr/>
            <p:nvPr/>
          </p:nvSpPr>
          <p:spPr>
            <a:xfrm>
              <a:off x="7635699" y="1841780"/>
              <a:ext cx="4545086" cy="905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dirty="0" err="1"/>
                <a:t>Πώς</a:t>
              </a:r>
              <a:r>
                <a:rPr lang="en-GB" dirty="0"/>
                <a:t> μπ</a:t>
              </a:r>
              <a:r>
                <a:rPr lang="en-GB" dirty="0" err="1"/>
                <a:t>ορεί</a:t>
              </a:r>
              <a:r>
                <a:rPr lang="en-GB" dirty="0"/>
                <a:t> να β</a:t>
              </a:r>
              <a:r>
                <a:rPr lang="en-GB" dirty="0" err="1"/>
                <a:t>οηθήσει</a:t>
              </a:r>
              <a:r>
                <a:rPr lang="en-GB" dirty="0"/>
                <a:t> η </a:t>
              </a:r>
              <a:r>
                <a:rPr lang="en-GB" dirty="0" err="1"/>
                <a:t>εργ</a:t>
              </a:r>
              <a:r>
                <a:rPr lang="en-GB" dirty="0"/>
                <a:t>αλειοθήκη τους οργανισμούς που την έχουν ανάγκη</a:t>
              </a:r>
              <a:endParaRPr dirty="0">
                <a:solidFill>
                  <a:srgbClr val="000000"/>
                </a:solidFill>
                <a:latin typeface="Arial"/>
                <a:ea typeface="Arial"/>
                <a:cs typeface="Arial"/>
                <a:sym typeface="Arial"/>
              </a:endParaRPr>
            </a:p>
          </p:txBody>
        </p:sp>
        <p:sp>
          <p:nvSpPr>
            <p:cNvPr id="32" name="Google Shape;2056;p244"/>
            <p:cNvSpPr/>
            <p:nvPr/>
          </p:nvSpPr>
          <p:spPr>
            <a:xfrm>
              <a:off x="1973343" y="5980594"/>
              <a:ext cx="4089982" cy="905702"/>
            </a:xfrm>
            <a:prstGeom prst="rect">
              <a:avLst/>
            </a:prstGeom>
            <a:noFill/>
            <a:ln>
              <a:noFill/>
            </a:ln>
          </p:spPr>
          <p:txBody>
            <a:bodyPr spcFirstLastPara="1" wrap="square" lIns="91425" tIns="45700" rIns="91425" bIns="45700" anchor="t" anchorCtr="0">
              <a:noAutofit/>
            </a:bodyPr>
            <a:lstStyle/>
            <a:p>
              <a:pPr lvl="0"/>
              <a:r>
                <a:rPr lang="en-GB" dirty="0" err="1"/>
                <a:t>Τι</a:t>
              </a:r>
              <a:r>
                <a:rPr lang="en-GB" dirty="0"/>
                <a:t> π</a:t>
              </a:r>
              <a:r>
                <a:rPr lang="en-GB" dirty="0" err="1"/>
                <a:t>εριλ</a:t>
              </a:r>
              <a:r>
                <a:rPr lang="en-GB" dirty="0"/>
                <a:t>αμβάνει η</a:t>
              </a:r>
              <a:r>
                <a:rPr lang="el-GR" dirty="0"/>
                <a:t> </a:t>
              </a:r>
              <a:r>
                <a:rPr lang="en-GB" dirty="0" err="1"/>
                <a:t>εργ</a:t>
              </a:r>
              <a:r>
                <a:rPr lang="en-GB" dirty="0"/>
                <a:t>αλειοθήκη</a:t>
              </a:r>
              <a:br>
                <a:rPr lang="el-GR" dirty="0"/>
              </a:br>
              <a:r>
                <a:rPr lang="el-GR" dirty="0"/>
                <a:t>(</a:t>
              </a:r>
              <a:r>
                <a:rPr lang="en-GB" dirty="0">
                  <a:solidFill>
                    <a:schemeClr val="dk1"/>
                  </a:solidFill>
                </a:rPr>
                <a:t>π</a:t>
              </a:r>
              <a:r>
                <a:rPr lang="en-GB" dirty="0" err="1">
                  <a:solidFill>
                    <a:schemeClr val="dk1"/>
                  </a:solidFill>
                </a:rPr>
                <a:t>ολιτικές</a:t>
              </a:r>
              <a:r>
                <a:rPr lang="en-GB" dirty="0">
                  <a:solidFill>
                    <a:schemeClr val="dk1"/>
                  </a:solidFill>
                </a:rPr>
                <a:t>, </a:t>
              </a:r>
              <a:r>
                <a:rPr lang="en-GB" dirty="0" err="1">
                  <a:solidFill>
                    <a:schemeClr val="dk1"/>
                  </a:solidFill>
                </a:rPr>
                <a:t>δι</a:t>
              </a:r>
              <a:r>
                <a:rPr lang="en-GB" dirty="0">
                  <a:solidFill>
                    <a:schemeClr val="dk1"/>
                  </a:solidFill>
                </a:rPr>
                <a:t>αδικασίες κ.α.)</a:t>
              </a:r>
              <a:endParaRPr dirty="0">
                <a:solidFill>
                  <a:srgbClr val="000000"/>
                </a:solidFill>
                <a:latin typeface="Arial"/>
                <a:ea typeface="Arial"/>
                <a:cs typeface="Arial"/>
                <a:sym typeface="Arial"/>
              </a:endParaRPr>
            </a:p>
          </p:txBody>
        </p:sp>
        <p:sp>
          <p:nvSpPr>
            <p:cNvPr id="33" name="Google Shape;2057;p244"/>
            <p:cNvSpPr/>
            <p:nvPr/>
          </p:nvSpPr>
          <p:spPr>
            <a:xfrm>
              <a:off x="6804554" y="5965686"/>
              <a:ext cx="4718127" cy="905700"/>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0"/>
                </a:spcAft>
                <a:buNone/>
              </a:pPr>
              <a:r>
                <a:rPr lang="en-GB" dirty="0" err="1"/>
                <a:t>Πώς</a:t>
              </a:r>
              <a:r>
                <a:rPr lang="en-GB" dirty="0"/>
                <a:t> να </a:t>
              </a:r>
              <a:r>
                <a:rPr lang="en-GB" dirty="0" err="1"/>
                <a:t>συμ</a:t>
              </a:r>
              <a:r>
                <a:rPr lang="en-GB" dirty="0"/>
                <a:t>πληρωθουν τα έγγραφα που απαρτίζουν την εργαλειοθήκη</a:t>
              </a:r>
              <a:r>
                <a:rPr lang="el-GR" dirty="0"/>
                <a:t> (Οδηγίες Χρήσης &amp; </a:t>
              </a:r>
              <a:r>
                <a:rPr lang="en-GB" dirty="0"/>
                <a:t>Mapping</a:t>
              </a:r>
              <a:r>
                <a:rPr lang="el-GR" dirty="0"/>
                <a:t>) </a:t>
              </a:r>
              <a:endParaRPr dirty="0">
                <a:solidFill>
                  <a:srgbClr val="000000"/>
                </a:solidFill>
                <a:latin typeface="Arial"/>
                <a:ea typeface="Arial"/>
                <a:cs typeface="Arial"/>
                <a:sym typeface="Arial"/>
              </a:endParaRPr>
            </a:p>
          </p:txBody>
        </p:sp>
        <p:sp>
          <p:nvSpPr>
            <p:cNvPr id="34" name="Google Shape;2058;p244"/>
            <p:cNvSpPr/>
            <p:nvPr/>
          </p:nvSpPr>
          <p:spPr>
            <a:xfrm>
              <a:off x="5005300" y="3604016"/>
              <a:ext cx="437668" cy="438912"/>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4" y="551"/>
                    <a:pt x="24" y="551"/>
                    <a:pt x="24" y="551"/>
                  </a:cubicBezTo>
                  <a:cubicBezTo>
                    <a:pt x="24" y="24"/>
                    <a:pt x="24" y="24"/>
                    <a:pt x="24" y="24"/>
                  </a:cubicBezTo>
                  <a:cubicBezTo>
                    <a:pt x="551" y="24"/>
                    <a:pt x="551" y="24"/>
                    <a:pt x="551" y="24"/>
                  </a:cubicBezTo>
                  <a:lnTo>
                    <a:pt x="551" y="551"/>
                  </a:lnTo>
                  <a:close/>
                  <a:moveTo>
                    <a:pt x="205" y="449"/>
                  </a:moveTo>
                  <a:cubicBezTo>
                    <a:pt x="197" y="475"/>
                    <a:pt x="197" y="475"/>
                    <a:pt x="197" y="475"/>
                  </a:cubicBezTo>
                  <a:cubicBezTo>
                    <a:pt x="128" y="442"/>
                    <a:pt x="80" y="370"/>
                    <a:pt x="80" y="288"/>
                  </a:cubicBezTo>
                  <a:cubicBezTo>
                    <a:pt x="80" y="176"/>
                    <a:pt x="168" y="85"/>
                    <a:pt x="278" y="79"/>
                  </a:cubicBezTo>
                  <a:cubicBezTo>
                    <a:pt x="263" y="64"/>
                    <a:pt x="263" y="64"/>
                    <a:pt x="263" y="64"/>
                  </a:cubicBezTo>
                  <a:cubicBezTo>
                    <a:pt x="282" y="45"/>
                    <a:pt x="282" y="45"/>
                    <a:pt x="282" y="45"/>
                  </a:cubicBezTo>
                  <a:cubicBezTo>
                    <a:pt x="331" y="94"/>
                    <a:pt x="331" y="94"/>
                    <a:pt x="331" y="94"/>
                  </a:cubicBezTo>
                  <a:cubicBezTo>
                    <a:pt x="282" y="143"/>
                    <a:pt x="282" y="143"/>
                    <a:pt x="282" y="143"/>
                  </a:cubicBezTo>
                  <a:cubicBezTo>
                    <a:pt x="263" y="124"/>
                    <a:pt x="263" y="124"/>
                    <a:pt x="263" y="124"/>
                  </a:cubicBezTo>
                  <a:cubicBezTo>
                    <a:pt x="281" y="106"/>
                    <a:pt x="281" y="106"/>
                    <a:pt x="281" y="106"/>
                  </a:cubicBezTo>
                  <a:cubicBezTo>
                    <a:pt x="184" y="110"/>
                    <a:pt x="107" y="190"/>
                    <a:pt x="107" y="288"/>
                  </a:cubicBezTo>
                  <a:cubicBezTo>
                    <a:pt x="107" y="358"/>
                    <a:pt x="147" y="419"/>
                    <a:pt x="205" y="449"/>
                  </a:cubicBezTo>
                  <a:close/>
                  <a:moveTo>
                    <a:pt x="295" y="496"/>
                  </a:moveTo>
                  <a:cubicBezTo>
                    <a:pt x="310" y="511"/>
                    <a:pt x="310" y="511"/>
                    <a:pt x="310" y="511"/>
                  </a:cubicBezTo>
                  <a:cubicBezTo>
                    <a:pt x="291" y="530"/>
                    <a:pt x="291" y="530"/>
                    <a:pt x="291" y="530"/>
                  </a:cubicBezTo>
                  <a:cubicBezTo>
                    <a:pt x="242" y="481"/>
                    <a:pt x="242" y="481"/>
                    <a:pt x="242" y="481"/>
                  </a:cubicBezTo>
                  <a:cubicBezTo>
                    <a:pt x="291" y="432"/>
                    <a:pt x="291" y="432"/>
                    <a:pt x="291" y="432"/>
                  </a:cubicBezTo>
                  <a:cubicBezTo>
                    <a:pt x="310" y="451"/>
                    <a:pt x="310" y="451"/>
                    <a:pt x="310" y="451"/>
                  </a:cubicBezTo>
                  <a:cubicBezTo>
                    <a:pt x="292" y="469"/>
                    <a:pt x="292" y="469"/>
                    <a:pt x="292" y="469"/>
                  </a:cubicBezTo>
                  <a:cubicBezTo>
                    <a:pt x="391" y="468"/>
                    <a:pt x="470" y="387"/>
                    <a:pt x="470" y="288"/>
                  </a:cubicBezTo>
                  <a:cubicBezTo>
                    <a:pt x="470" y="214"/>
                    <a:pt x="426" y="151"/>
                    <a:pt x="363" y="122"/>
                  </a:cubicBezTo>
                  <a:cubicBezTo>
                    <a:pt x="371" y="96"/>
                    <a:pt x="371" y="96"/>
                    <a:pt x="371" y="96"/>
                  </a:cubicBezTo>
                  <a:cubicBezTo>
                    <a:pt x="445" y="128"/>
                    <a:pt x="497" y="202"/>
                    <a:pt x="497" y="288"/>
                  </a:cubicBezTo>
                  <a:cubicBezTo>
                    <a:pt x="497" y="401"/>
                    <a:pt x="407" y="493"/>
                    <a:pt x="295" y="496"/>
                  </a:cubicBezTo>
                  <a:close/>
                  <a:moveTo>
                    <a:pt x="289" y="157"/>
                  </a:moveTo>
                  <a:cubicBezTo>
                    <a:pt x="217" y="157"/>
                    <a:pt x="158" y="216"/>
                    <a:pt x="158" y="288"/>
                  </a:cubicBezTo>
                  <a:cubicBezTo>
                    <a:pt x="158" y="360"/>
                    <a:pt x="217" y="418"/>
                    <a:pt x="289" y="418"/>
                  </a:cubicBezTo>
                  <a:cubicBezTo>
                    <a:pt x="360" y="418"/>
                    <a:pt x="419" y="360"/>
                    <a:pt x="419" y="288"/>
                  </a:cubicBezTo>
                  <a:cubicBezTo>
                    <a:pt x="419" y="216"/>
                    <a:pt x="360" y="157"/>
                    <a:pt x="289" y="157"/>
                  </a:cubicBezTo>
                  <a:close/>
                  <a:moveTo>
                    <a:pt x="183" y="300"/>
                  </a:moveTo>
                  <a:cubicBezTo>
                    <a:pt x="211" y="300"/>
                    <a:pt x="211" y="300"/>
                    <a:pt x="211" y="300"/>
                  </a:cubicBezTo>
                  <a:cubicBezTo>
                    <a:pt x="212" y="311"/>
                    <a:pt x="214" y="320"/>
                    <a:pt x="216" y="330"/>
                  </a:cubicBezTo>
                  <a:cubicBezTo>
                    <a:pt x="191" y="330"/>
                    <a:pt x="191" y="330"/>
                    <a:pt x="191" y="330"/>
                  </a:cubicBezTo>
                  <a:cubicBezTo>
                    <a:pt x="187" y="320"/>
                    <a:pt x="185" y="310"/>
                    <a:pt x="183" y="300"/>
                  </a:cubicBezTo>
                  <a:close/>
                  <a:moveTo>
                    <a:pt x="301" y="221"/>
                  </a:moveTo>
                  <a:cubicBezTo>
                    <a:pt x="301" y="193"/>
                    <a:pt x="301" y="193"/>
                    <a:pt x="301" y="193"/>
                  </a:cubicBezTo>
                  <a:cubicBezTo>
                    <a:pt x="308" y="200"/>
                    <a:pt x="317" y="209"/>
                    <a:pt x="326" y="221"/>
                  </a:cubicBezTo>
                  <a:lnTo>
                    <a:pt x="301" y="221"/>
                  </a:lnTo>
                  <a:close/>
                  <a:moveTo>
                    <a:pt x="338" y="246"/>
                  </a:moveTo>
                  <a:cubicBezTo>
                    <a:pt x="342" y="255"/>
                    <a:pt x="344" y="265"/>
                    <a:pt x="345" y="275"/>
                  </a:cubicBezTo>
                  <a:cubicBezTo>
                    <a:pt x="301" y="275"/>
                    <a:pt x="301" y="275"/>
                    <a:pt x="301" y="275"/>
                  </a:cubicBezTo>
                  <a:cubicBezTo>
                    <a:pt x="301" y="246"/>
                    <a:pt x="301" y="246"/>
                    <a:pt x="301" y="246"/>
                  </a:cubicBezTo>
                  <a:lnTo>
                    <a:pt x="338" y="246"/>
                  </a:lnTo>
                  <a:close/>
                  <a:moveTo>
                    <a:pt x="276" y="194"/>
                  </a:moveTo>
                  <a:cubicBezTo>
                    <a:pt x="276" y="221"/>
                    <a:pt x="276" y="221"/>
                    <a:pt x="276" y="221"/>
                  </a:cubicBezTo>
                  <a:cubicBezTo>
                    <a:pt x="254" y="221"/>
                    <a:pt x="254" y="221"/>
                    <a:pt x="254" y="221"/>
                  </a:cubicBezTo>
                  <a:cubicBezTo>
                    <a:pt x="261" y="209"/>
                    <a:pt x="269" y="200"/>
                    <a:pt x="276" y="194"/>
                  </a:cubicBezTo>
                  <a:close/>
                  <a:moveTo>
                    <a:pt x="276" y="246"/>
                  </a:moveTo>
                  <a:cubicBezTo>
                    <a:pt x="276" y="275"/>
                    <a:pt x="276" y="275"/>
                    <a:pt x="276" y="275"/>
                  </a:cubicBezTo>
                  <a:cubicBezTo>
                    <a:pt x="236" y="275"/>
                    <a:pt x="236" y="275"/>
                    <a:pt x="236" y="275"/>
                  </a:cubicBezTo>
                  <a:cubicBezTo>
                    <a:pt x="237" y="265"/>
                    <a:pt x="239" y="255"/>
                    <a:pt x="242" y="246"/>
                  </a:cubicBezTo>
                  <a:lnTo>
                    <a:pt x="276" y="246"/>
                  </a:lnTo>
                  <a:close/>
                  <a:moveTo>
                    <a:pt x="211" y="275"/>
                  </a:moveTo>
                  <a:cubicBezTo>
                    <a:pt x="183" y="275"/>
                    <a:pt x="183" y="275"/>
                    <a:pt x="183" y="275"/>
                  </a:cubicBezTo>
                  <a:cubicBezTo>
                    <a:pt x="185" y="265"/>
                    <a:pt x="187" y="255"/>
                    <a:pt x="191" y="246"/>
                  </a:cubicBezTo>
                  <a:cubicBezTo>
                    <a:pt x="216" y="246"/>
                    <a:pt x="216" y="246"/>
                    <a:pt x="216" y="246"/>
                  </a:cubicBezTo>
                  <a:cubicBezTo>
                    <a:pt x="214" y="255"/>
                    <a:pt x="212" y="265"/>
                    <a:pt x="211" y="275"/>
                  </a:cubicBezTo>
                  <a:close/>
                  <a:moveTo>
                    <a:pt x="236" y="300"/>
                  </a:moveTo>
                  <a:cubicBezTo>
                    <a:pt x="276" y="300"/>
                    <a:pt x="276" y="300"/>
                    <a:pt x="276" y="300"/>
                  </a:cubicBezTo>
                  <a:cubicBezTo>
                    <a:pt x="276" y="330"/>
                    <a:pt x="276" y="330"/>
                    <a:pt x="276" y="330"/>
                  </a:cubicBezTo>
                  <a:cubicBezTo>
                    <a:pt x="242" y="330"/>
                    <a:pt x="242" y="330"/>
                    <a:pt x="242" y="330"/>
                  </a:cubicBezTo>
                  <a:cubicBezTo>
                    <a:pt x="239" y="321"/>
                    <a:pt x="237" y="311"/>
                    <a:pt x="236" y="300"/>
                  </a:cubicBezTo>
                  <a:close/>
                  <a:moveTo>
                    <a:pt x="276" y="354"/>
                  </a:moveTo>
                  <a:cubicBezTo>
                    <a:pt x="276" y="382"/>
                    <a:pt x="276" y="382"/>
                    <a:pt x="276" y="382"/>
                  </a:cubicBezTo>
                  <a:cubicBezTo>
                    <a:pt x="269" y="375"/>
                    <a:pt x="261" y="366"/>
                    <a:pt x="254" y="354"/>
                  </a:cubicBezTo>
                  <a:lnTo>
                    <a:pt x="276" y="354"/>
                  </a:lnTo>
                  <a:close/>
                  <a:moveTo>
                    <a:pt x="301" y="383"/>
                  </a:moveTo>
                  <a:cubicBezTo>
                    <a:pt x="301" y="354"/>
                    <a:pt x="301" y="354"/>
                    <a:pt x="301" y="354"/>
                  </a:cubicBezTo>
                  <a:cubicBezTo>
                    <a:pt x="325" y="354"/>
                    <a:pt x="325" y="354"/>
                    <a:pt x="325" y="354"/>
                  </a:cubicBezTo>
                  <a:cubicBezTo>
                    <a:pt x="317" y="366"/>
                    <a:pt x="308" y="376"/>
                    <a:pt x="301" y="383"/>
                  </a:cubicBezTo>
                  <a:close/>
                  <a:moveTo>
                    <a:pt x="301" y="330"/>
                  </a:moveTo>
                  <a:cubicBezTo>
                    <a:pt x="301" y="300"/>
                    <a:pt x="301" y="300"/>
                    <a:pt x="301" y="300"/>
                  </a:cubicBezTo>
                  <a:cubicBezTo>
                    <a:pt x="345" y="300"/>
                    <a:pt x="345" y="300"/>
                    <a:pt x="345" y="300"/>
                  </a:cubicBezTo>
                  <a:cubicBezTo>
                    <a:pt x="344" y="311"/>
                    <a:pt x="342" y="321"/>
                    <a:pt x="338" y="330"/>
                  </a:cubicBezTo>
                  <a:lnTo>
                    <a:pt x="301" y="330"/>
                  </a:lnTo>
                  <a:close/>
                  <a:moveTo>
                    <a:pt x="370" y="300"/>
                  </a:moveTo>
                  <a:cubicBezTo>
                    <a:pt x="394" y="300"/>
                    <a:pt x="394" y="300"/>
                    <a:pt x="394" y="300"/>
                  </a:cubicBezTo>
                  <a:cubicBezTo>
                    <a:pt x="392" y="310"/>
                    <a:pt x="390" y="320"/>
                    <a:pt x="386" y="330"/>
                  </a:cubicBezTo>
                  <a:cubicBezTo>
                    <a:pt x="364" y="330"/>
                    <a:pt x="364" y="330"/>
                    <a:pt x="364" y="330"/>
                  </a:cubicBezTo>
                  <a:cubicBezTo>
                    <a:pt x="367" y="320"/>
                    <a:pt x="369" y="311"/>
                    <a:pt x="370" y="300"/>
                  </a:cubicBezTo>
                  <a:close/>
                  <a:moveTo>
                    <a:pt x="370" y="275"/>
                  </a:moveTo>
                  <a:cubicBezTo>
                    <a:pt x="369" y="265"/>
                    <a:pt x="367" y="255"/>
                    <a:pt x="364" y="246"/>
                  </a:cubicBezTo>
                  <a:cubicBezTo>
                    <a:pt x="386" y="246"/>
                    <a:pt x="386" y="246"/>
                    <a:pt x="386" y="246"/>
                  </a:cubicBezTo>
                  <a:cubicBezTo>
                    <a:pt x="390" y="255"/>
                    <a:pt x="392" y="265"/>
                    <a:pt x="394" y="275"/>
                  </a:cubicBezTo>
                  <a:lnTo>
                    <a:pt x="370" y="275"/>
                  </a:lnTo>
                  <a:close/>
                  <a:moveTo>
                    <a:pt x="371" y="221"/>
                  </a:moveTo>
                  <a:cubicBezTo>
                    <a:pt x="354" y="221"/>
                    <a:pt x="354" y="221"/>
                    <a:pt x="354" y="221"/>
                  </a:cubicBezTo>
                  <a:cubicBezTo>
                    <a:pt x="348" y="210"/>
                    <a:pt x="342" y="201"/>
                    <a:pt x="335" y="192"/>
                  </a:cubicBezTo>
                  <a:cubicBezTo>
                    <a:pt x="349" y="199"/>
                    <a:pt x="361" y="209"/>
                    <a:pt x="371" y="221"/>
                  </a:cubicBezTo>
                  <a:close/>
                  <a:moveTo>
                    <a:pt x="245" y="191"/>
                  </a:moveTo>
                  <a:cubicBezTo>
                    <a:pt x="239" y="199"/>
                    <a:pt x="232" y="210"/>
                    <a:pt x="226" y="221"/>
                  </a:cubicBezTo>
                  <a:cubicBezTo>
                    <a:pt x="206" y="221"/>
                    <a:pt x="206" y="221"/>
                    <a:pt x="206" y="221"/>
                  </a:cubicBezTo>
                  <a:cubicBezTo>
                    <a:pt x="217" y="208"/>
                    <a:pt x="230" y="198"/>
                    <a:pt x="245" y="191"/>
                  </a:cubicBezTo>
                  <a:close/>
                  <a:moveTo>
                    <a:pt x="206" y="354"/>
                  </a:moveTo>
                  <a:cubicBezTo>
                    <a:pt x="226" y="354"/>
                    <a:pt x="226" y="354"/>
                    <a:pt x="226" y="354"/>
                  </a:cubicBezTo>
                  <a:cubicBezTo>
                    <a:pt x="232" y="366"/>
                    <a:pt x="239" y="376"/>
                    <a:pt x="245" y="385"/>
                  </a:cubicBezTo>
                  <a:cubicBezTo>
                    <a:pt x="230" y="378"/>
                    <a:pt x="217" y="367"/>
                    <a:pt x="206" y="354"/>
                  </a:cubicBezTo>
                  <a:close/>
                  <a:moveTo>
                    <a:pt x="335" y="383"/>
                  </a:moveTo>
                  <a:cubicBezTo>
                    <a:pt x="342" y="375"/>
                    <a:pt x="348" y="365"/>
                    <a:pt x="354" y="354"/>
                  </a:cubicBezTo>
                  <a:cubicBezTo>
                    <a:pt x="371" y="354"/>
                    <a:pt x="371" y="354"/>
                    <a:pt x="371" y="354"/>
                  </a:cubicBezTo>
                  <a:cubicBezTo>
                    <a:pt x="361" y="366"/>
                    <a:pt x="349" y="376"/>
                    <a:pt x="335" y="383"/>
                  </a:cubicBezTo>
                  <a:close/>
                </a:path>
              </a:pathLst>
            </a:custGeom>
            <a:solidFill>
              <a:srgbClr val="46464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rgbClr val="D04A02"/>
                </a:solidFill>
                <a:latin typeface="Arial"/>
                <a:ea typeface="Arial"/>
                <a:cs typeface="Arial"/>
                <a:sym typeface="Arial"/>
              </a:endParaRPr>
            </a:p>
          </p:txBody>
        </p:sp>
      </p:grpSp>
      <p:sp>
        <p:nvSpPr>
          <p:cNvPr id="48" name="Google Shape;2062;p244"/>
          <p:cNvSpPr/>
          <p:nvPr/>
        </p:nvSpPr>
        <p:spPr>
          <a:xfrm>
            <a:off x="9618957" y="3483255"/>
            <a:ext cx="342000" cy="342001"/>
          </a:xfrm>
          <a:custGeom>
            <a:avLst/>
            <a:gdLst/>
            <a:ahLst/>
            <a:cxnLst/>
            <a:rect l="l" t="t" r="r" b="b"/>
            <a:pathLst>
              <a:path w="704" h="706" extrusionOk="0">
                <a:moveTo>
                  <a:pt x="255" y="304"/>
                </a:moveTo>
                <a:lnTo>
                  <a:pt x="131" y="304"/>
                </a:lnTo>
                <a:lnTo>
                  <a:pt x="131" y="274"/>
                </a:lnTo>
                <a:lnTo>
                  <a:pt x="255" y="274"/>
                </a:lnTo>
                <a:lnTo>
                  <a:pt x="255" y="304"/>
                </a:lnTo>
                <a:close/>
                <a:moveTo>
                  <a:pt x="255" y="401"/>
                </a:moveTo>
                <a:lnTo>
                  <a:pt x="131" y="401"/>
                </a:lnTo>
                <a:lnTo>
                  <a:pt x="131" y="431"/>
                </a:lnTo>
                <a:lnTo>
                  <a:pt x="255" y="431"/>
                </a:lnTo>
                <a:lnTo>
                  <a:pt x="255" y="401"/>
                </a:lnTo>
                <a:close/>
                <a:moveTo>
                  <a:pt x="131" y="559"/>
                </a:moveTo>
                <a:lnTo>
                  <a:pt x="255" y="559"/>
                </a:lnTo>
                <a:lnTo>
                  <a:pt x="255" y="528"/>
                </a:lnTo>
                <a:lnTo>
                  <a:pt x="131" y="528"/>
                </a:lnTo>
                <a:lnTo>
                  <a:pt x="131" y="559"/>
                </a:lnTo>
                <a:close/>
                <a:moveTo>
                  <a:pt x="430" y="431"/>
                </a:moveTo>
                <a:lnTo>
                  <a:pt x="591" y="431"/>
                </a:lnTo>
                <a:lnTo>
                  <a:pt x="591" y="401"/>
                </a:lnTo>
                <a:lnTo>
                  <a:pt x="430" y="401"/>
                </a:lnTo>
                <a:lnTo>
                  <a:pt x="430" y="431"/>
                </a:lnTo>
                <a:close/>
                <a:moveTo>
                  <a:pt x="430" y="559"/>
                </a:moveTo>
                <a:lnTo>
                  <a:pt x="591" y="559"/>
                </a:lnTo>
                <a:lnTo>
                  <a:pt x="591" y="528"/>
                </a:lnTo>
                <a:lnTo>
                  <a:pt x="430" y="528"/>
                </a:lnTo>
                <a:lnTo>
                  <a:pt x="430" y="559"/>
                </a:lnTo>
                <a:close/>
                <a:moveTo>
                  <a:pt x="323" y="274"/>
                </a:moveTo>
                <a:lnTo>
                  <a:pt x="704" y="274"/>
                </a:lnTo>
                <a:lnTo>
                  <a:pt x="704" y="706"/>
                </a:lnTo>
                <a:lnTo>
                  <a:pt x="323" y="706"/>
                </a:lnTo>
                <a:lnTo>
                  <a:pt x="323" y="274"/>
                </a:lnTo>
                <a:close/>
                <a:moveTo>
                  <a:pt x="353" y="675"/>
                </a:moveTo>
                <a:lnTo>
                  <a:pt x="673" y="675"/>
                </a:lnTo>
                <a:lnTo>
                  <a:pt x="673" y="305"/>
                </a:lnTo>
                <a:lnTo>
                  <a:pt x="353" y="305"/>
                </a:lnTo>
                <a:lnTo>
                  <a:pt x="353" y="675"/>
                </a:lnTo>
                <a:close/>
                <a:moveTo>
                  <a:pt x="430" y="147"/>
                </a:moveTo>
                <a:lnTo>
                  <a:pt x="131" y="147"/>
                </a:lnTo>
                <a:lnTo>
                  <a:pt x="131" y="178"/>
                </a:lnTo>
                <a:lnTo>
                  <a:pt x="430" y="178"/>
                </a:lnTo>
                <a:lnTo>
                  <a:pt x="430" y="147"/>
                </a:lnTo>
                <a:close/>
                <a:moveTo>
                  <a:pt x="704" y="149"/>
                </a:moveTo>
                <a:lnTo>
                  <a:pt x="704" y="225"/>
                </a:lnTo>
                <a:lnTo>
                  <a:pt x="673" y="225"/>
                </a:lnTo>
                <a:lnTo>
                  <a:pt x="673" y="176"/>
                </a:lnTo>
                <a:lnTo>
                  <a:pt x="533" y="176"/>
                </a:lnTo>
                <a:lnTo>
                  <a:pt x="533" y="29"/>
                </a:lnTo>
                <a:lnTo>
                  <a:pt x="29" y="29"/>
                </a:lnTo>
                <a:lnTo>
                  <a:pt x="29" y="675"/>
                </a:lnTo>
                <a:lnTo>
                  <a:pt x="274" y="675"/>
                </a:lnTo>
                <a:lnTo>
                  <a:pt x="274" y="706"/>
                </a:lnTo>
                <a:lnTo>
                  <a:pt x="0" y="706"/>
                </a:lnTo>
                <a:lnTo>
                  <a:pt x="0" y="0"/>
                </a:lnTo>
                <a:lnTo>
                  <a:pt x="554" y="0"/>
                </a:lnTo>
                <a:lnTo>
                  <a:pt x="704" y="149"/>
                </a:lnTo>
                <a:close/>
                <a:moveTo>
                  <a:pt x="563" y="146"/>
                </a:moveTo>
                <a:lnTo>
                  <a:pt x="657" y="146"/>
                </a:lnTo>
                <a:lnTo>
                  <a:pt x="563" y="51"/>
                </a:lnTo>
                <a:lnTo>
                  <a:pt x="563" y="146"/>
                </a:lnTo>
                <a:close/>
              </a:path>
            </a:pathLst>
          </a:custGeom>
          <a:solidFill>
            <a:srgbClr val="000000"/>
          </a:solidFill>
          <a:ln>
            <a:noFill/>
          </a:ln>
        </p:spPr>
        <p:txBody>
          <a:bodyPr spcFirstLastPara="1" wrap="square" lIns="114300" tIns="57150" rIns="114300" bIns="57150" anchor="t" anchorCtr="0">
            <a:noAutofit/>
          </a:bodyPr>
          <a:lstStyle/>
          <a:p>
            <a:pPr marL="0" marR="0" lvl="0" indent="0" algn="l" rtl="0">
              <a:spcBef>
                <a:spcPts val="0"/>
              </a:spcBef>
              <a:spcAft>
                <a:spcPts val="0"/>
              </a:spcAft>
              <a:buNone/>
            </a:pPr>
            <a:endParaRPr sz="875" b="1">
              <a:solidFill>
                <a:srgbClr val="D04A02"/>
              </a:solidFill>
              <a:latin typeface="Arial"/>
              <a:ea typeface="Arial"/>
              <a:cs typeface="Arial"/>
              <a:sym typeface="Arial"/>
            </a:endParaRPr>
          </a:p>
        </p:txBody>
      </p:sp>
    </p:spTree>
    <p:extLst>
      <p:ext uri="{BB962C8B-B14F-4D97-AF65-F5344CB8AC3E}">
        <p14:creationId xmlns:p14="http://schemas.microsoft.com/office/powerpoint/2010/main" val="30117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1112108"/>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7176657" y="81398"/>
            <a:ext cx="5007176" cy="830997"/>
          </a:xfrm>
          <a:prstGeom prst="rect">
            <a:avLst/>
          </a:prstGeom>
        </p:spPr>
        <p:txBody>
          <a:bodyPr wrap="square">
            <a:spAutoFit/>
          </a:bodyPr>
          <a:lstStyle/>
          <a:p>
            <a:pPr algn="ctr"/>
            <a:r>
              <a:rPr lang="el-GR" sz="2400" b="1" i="1" dirty="0">
                <a:solidFill>
                  <a:schemeClr val="bg1">
                    <a:lumMod val="50000"/>
                  </a:schemeClr>
                </a:solidFill>
                <a:latin typeface="Helvetica" pitchFamily="2" charset="0"/>
              </a:rPr>
              <a:t>ΜΟΝΤΕΛΟ ΕΠΟΠΤΕΙΑΣ ΩΡΙΜΟΤΗΤΑΣ</a:t>
            </a:r>
            <a:endParaRPr lang="en-CY" sz="2400" b="1" i="1" dirty="0">
              <a:solidFill>
                <a:schemeClr val="bg1">
                  <a:lumMod val="50000"/>
                </a:schemeClr>
              </a:solidFill>
              <a:latin typeface="Helvetica" pitchFamily="2" charset="0"/>
            </a:endParaRPr>
          </a:p>
        </p:txBody>
      </p:sp>
      <p:pic>
        <p:nvPicPr>
          <p:cNvPr id="20" name="Picture 19">
            <a:extLst>
              <a:ext uri="{FF2B5EF4-FFF2-40B4-BE49-F238E27FC236}">
                <a16:creationId xmlns:a16="http://schemas.microsoft.com/office/drawing/2014/main" id="{77557EA3-6C57-9C98-72C4-7A129E621341}"/>
              </a:ext>
            </a:extLst>
          </p:cNvPr>
          <p:cNvPicPr>
            <a:picLocks noChangeAspect="1"/>
          </p:cNvPicPr>
          <p:nvPr/>
        </p:nvPicPr>
        <p:blipFill>
          <a:blip r:embed="rId6"/>
          <a:stretch>
            <a:fillRect/>
          </a:stretch>
        </p:blipFill>
        <p:spPr>
          <a:xfrm>
            <a:off x="1456225" y="187157"/>
            <a:ext cx="1160380" cy="1160380"/>
          </a:xfrm>
          <a:prstGeom prst="rect">
            <a:avLst/>
          </a:prstGeom>
        </p:spPr>
      </p:pic>
      <p:sp>
        <p:nvSpPr>
          <p:cNvPr id="3" name="TextBox 2"/>
          <p:cNvSpPr txBox="1"/>
          <p:nvPr/>
        </p:nvSpPr>
        <p:spPr>
          <a:xfrm>
            <a:off x="2759242" y="320842"/>
            <a:ext cx="7178842" cy="1015663"/>
          </a:xfrm>
          <a:prstGeom prst="rect">
            <a:avLst/>
          </a:prstGeom>
          <a:noFill/>
        </p:spPr>
        <p:txBody>
          <a:bodyPr wrap="square" rtlCol="0">
            <a:spAutoFit/>
          </a:bodyPr>
          <a:lstStyle/>
          <a:p>
            <a:r>
              <a:rPr lang="el-GR"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Μοντέλο Διαβάθμισης Ωριμότητας και </a:t>
            </a:r>
            <a:br>
              <a:rPr lang="el-GR"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br>
            <a:r>
              <a:rPr lang="el-GR"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Διαδικασία ελέγχων της </a:t>
            </a:r>
            <a:br>
              <a:rPr lang="el-GR"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br>
            <a:r>
              <a:rPr lang="el-GR"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Αρχής Ψηφιακής Ασφάλειας  </a:t>
            </a:r>
            <a:endParaRPr lang="en-GB"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graphicFrame>
        <p:nvGraphicFramePr>
          <p:cNvPr id="32" name="Diagram 31">
            <a:extLst>
              <a:ext uri="{FF2B5EF4-FFF2-40B4-BE49-F238E27FC236}">
                <a16:creationId xmlns:a16="http://schemas.microsoft.com/office/drawing/2014/main" id="{110C3475-9855-1F8F-0F75-CF54EFC5D5E3}"/>
              </a:ext>
            </a:extLst>
          </p:cNvPr>
          <p:cNvGraphicFramePr/>
          <p:nvPr/>
        </p:nvGraphicFramePr>
        <p:xfrm>
          <a:off x="2124819" y="832787"/>
          <a:ext cx="8700498" cy="60611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1200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in)">
                                      <p:cBhvr>
                                        <p:cTn id="7" dur="2000"/>
                                        <p:tgtEl>
                                          <p:spTgt spid="32"/>
                                        </p:tgtEl>
                                      </p:cBhvr>
                                    </p:animEffect>
                                  </p:childTnLst>
                                </p:cTn>
                              </p:par>
                              <p:par>
                                <p:cTn id="8" presetID="1"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childTnLst>
                                </p:cTn>
                              </p:par>
                              <p:par>
                                <p:cTn id="10" presetID="10"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32"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437871" y="16184"/>
            <a:ext cx="5784686" cy="1011504"/>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6705600" y="112772"/>
            <a:ext cx="5478233" cy="707886"/>
          </a:xfrm>
          <a:prstGeom prst="rect">
            <a:avLst/>
          </a:prstGeom>
        </p:spPr>
        <p:txBody>
          <a:bodyPr wrap="square">
            <a:spAutoFit/>
          </a:bodyPr>
          <a:lstStyle/>
          <a:p>
            <a:pPr algn="ctr"/>
            <a:r>
              <a:rPr lang="en-US" sz="2000" b="1" i="1" dirty="0">
                <a:solidFill>
                  <a:schemeClr val="bg1">
                    <a:lumMod val="50000"/>
                  </a:schemeClr>
                </a:solidFill>
                <a:latin typeface="Helvetica" pitchFamily="2" charset="0"/>
              </a:rPr>
              <a:t> </a:t>
            </a:r>
            <a:r>
              <a:rPr lang="el-GR" sz="2000" b="1" i="1" dirty="0">
                <a:solidFill>
                  <a:schemeClr val="bg1">
                    <a:lumMod val="50000"/>
                  </a:schemeClr>
                </a:solidFill>
                <a:latin typeface="Helvetica" pitchFamily="2" charset="0"/>
              </a:rPr>
              <a:t>ΕΥΡΩΠΑΙΚΑ ΕΡΕΥΝΗΤΙΚΑ ΠΡΟΓΡΑΜΜΑΤΑ</a:t>
            </a:r>
          </a:p>
          <a:p>
            <a:pPr algn="ctr"/>
            <a:r>
              <a:rPr lang="el-GR" sz="2000" b="1" i="1" dirty="0">
                <a:solidFill>
                  <a:schemeClr val="bg1">
                    <a:lumMod val="50000"/>
                  </a:schemeClr>
                </a:solidFill>
                <a:latin typeface="Helvetica" pitchFamily="2" charset="0"/>
              </a:rPr>
              <a:t>ΠΡΟΥΠΟΛΟΓΙΣΜΟΣ</a:t>
            </a:r>
            <a:endParaRPr lang="en-CY" sz="2000" b="1" i="1" dirty="0">
              <a:solidFill>
                <a:schemeClr val="bg1">
                  <a:lumMod val="50000"/>
                </a:schemeClr>
              </a:solidFill>
              <a:latin typeface="Helvetica" pitchFamily="2" charset="0"/>
            </a:endParaRPr>
          </a:p>
        </p:txBody>
      </p:sp>
      <p:pic>
        <p:nvPicPr>
          <p:cNvPr id="2" name="Picture 1">
            <a:extLst>
              <a:ext uri="{FF2B5EF4-FFF2-40B4-BE49-F238E27FC236}">
                <a16:creationId xmlns:a16="http://schemas.microsoft.com/office/drawing/2014/main" id="{E3763036-81CC-C2B7-2850-C611A4B8A2AD}"/>
              </a:ext>
            </a:extLst>
          </p:cNvPr>
          <p:cNvPicPr>
            <a:picLocks noChangeAspect="1"/>
          </p:cNvPicPr>
          <p:nvPr/>
        </p:nvPicPr>
        <p:blipFill>
          <a:blip r:embed="rId6">
            <a:extLst>
              <a:ext uri="{28A0092B-C50C-407E-A947-70E740481C1C}">
                <a14:useLocalDpi xmlns:a14="http://schemas.microsoft.com/office/drawing/2010/main" val="0"/>
              </a:ext>
            </a:extLst>
          </a:blip>
          <a:srcRect r="2068"/>
          <a:stretch>
            <a:fillRect/>
          </a:stretch>
        </p:blipFill>
        <p:spPr bwMode="auto">
          <a:xfrm>
            <a:off x="1180609" y="245807"/>
            <a:ext cx="5567425" cy="6546097"/>
          </a:xfrm>
          <a:prstGeom prst="rect">
            <a:avLst/>
          </a:prstGeom>
          <a:noFill/>
          <a:ln>
            <a:noFill/>
          </a:ln>
        </p:spPr>
      </p:pic>
      <p:pic>
        <p:nvPicPr>
          <p:cNvPr id="1026" name="Picture 2">
            <a:extLst>
              <a:ext uri="{FF2B5EF4-FFF2-40B4-BE49-F238E27FC236}">
                <a16:creationId xmlns:a16="http://schemas.microsoft.com/office/drawing/2014/main" id="{0CDE68A7-33A2-27F4-A9DC-3F55280228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94334" y="1226915"/>
            <a:ext cx="4615455" cy="25641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rizon Europe logo: white lettering on a green and blue background">
            <a:extLst>
              <a:ext uri="{FF2B5EF4-FFF2-40B4-BE49-F238E27FC236}">
                <a16:creationId xmlns:a16="http://schemas.microsoft.com/office/drawing/2014/main" id="{4FBB2F4A-260F-C163-8765-D56344D924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90890" y="4171710"/>
            <a:ext cx="4676774" cy="2367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323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10010"/>
          <a:stretch/>
        </p:blipFill>
        <p:spPr>
          <a:xfrm>
            <a:off x="1327825" y="605481"/>
            <a:ext cx="6508485" cy="3332968"/>
          </a:xfrm>
          <a:prstGeom prst="rect">
            <a:avLst/>
          </a:prstGeom>
        </p:spPr>
      </p:pic>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4"/>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5"/>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6"/>
          <a:stretch>
            <a:fillRect/>
          </a:stretch>
        </p:blipFill>
        <p:spPr>
          <a:xfrm>
            <a:off x="6610149" y="1768"/>
            <a:ext cx="5362496" cy="75138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6885204" y="81398"/>
            <a:ext cx="5007176" cy="446276"/>
          </a:xfrm>
          <a:prstGeom prst="rect">
            <a:avLst/>
          </a:prstGeom>
        </p:spPr>
        <p:txBody>
          <a:bodyPr wrap="square">
            <a:spAutoFit/>
          </a:bodyPr>
          <a:lstStyle/>
          <a:p>
            <a:pPr algn="ctr"/>
            <a:r>
              <a:rPr lang="el-GR" sz="2300" b="1" i="1" dirty="0">
                <a:solidFill>
                  <a:schemeClr val="bg1">
                    <a:lumMod val="50000"/>
                  </a:schemeClr>
                </a:solidFill>
                <a:latin typeface="Helvetica" pitchFamily="2" charset="0"/>
              </a:rPr>
              <a:t>ΜΕΤΑΒΑΣΗ ΣΤΟ </a:t>
            </a:r>
            <a:r>
              <a:rPr lang="en-GB" sz="2300" b="1" i="1" dirty="0">
                <a:solidFill>
                  <a:schemeClr val="bg1">
                    <a:lumMod val="50000"/>
                  </a:schemeClr>
                </a:solidFill>
                <a:latin typeface="Helvetica" pitchFamily="2" charset="0"/>
              </a:rPr>
              <a:t>NIS2</a:t>
            </a:r>
            <a:endParaRPr lang="en-CY" sz="2300" b="1" i="1" dirty="0">
              <a:solidFill>
                <a:schemeClr val="bg1">
                  <a:lumMod val="50000"/>
                </a:schemeClr>
              </a:solidFill>
              <a:latin typeface="Helvetica" pitchFamily="2" charset="0"/>
            </a:endParaRPr>
          </a:p>
        </p:txBody>
      </p:sp>
      <p:grpSp>
        <p:nvGrpSpPr>
          <p:cNvPr id="18" name="Group 17"/>
          <p:cNvGrpSpPr/>
          <p:nvPr/>
        </p:nvGrpSpPr>
        <p:grpSpPr>
          <a:xfrm>
            <a:off x="1264692" y="4166467"/>
            <a:ext cx="2600983" cy="1818869"/>
            <a:chOff x="1264692" y="4166467"/>
            <a:chExt cx="2600983" cy="1818869"/>
          </a:xfrm>
        </p:grpSpPr>
        <p:sp>
          <p:nvSpPr>
            <p:cNvPr id="4" name="Freeform 3"/>
            <p:cNvSpPr/>
            <p:nvPr/>
          </p:nvSpPr>
          <p:spPr>
            <a:xfrm>
              <a:off x="1784889" y="4166467"/>
              <a:ext cx="2080786" cy="1818869"/>
            </a:xfrm>
            <a:custGeom>
              <a:avLst/>
              <a:gdLst>
                <a:gd name="connsiteX0" fmla="*/ 0 w 2080786"/>
                <a:gd name="connsiteY0" fmla="*/ 272830 h 1818869"/>
                <a:gd name="connsiteX1" fmla="*/ 1171352 w 2080786"/>
                <a:gd name="connsiteY1" fmla="*/ 272830 h 1818869"/>
                <a:gd name="connsiteX2" fmla="*/ 1171352 w 2080786"/>
                <a:gd name="connsiteY2" fmla="*/ 0 h 1818869"/>
                <a:gd name="connsiteX3" fmla="*/ 2080786 w 2080786"/>
                <a:gd name="connsiteY3" fmla="*/ 909435 h 1818869"/>
                <a:gd name="connsiteX4" fmla="*/ 1171352 w 2080786"/>
                <a:gd name="connsiteY4" fmla="*/ 1818869 h 1818869"/>
                <a:gd name="connsiteX5" fmla="*/ 1171352 w 2080786"/>
                <a:gd name="connsiteY5" fmla="*/ 1546039 h 1818869"/>
                <a:gd name="connsiteX6" fmla="*/ 0 w 2080786"/>
                <a:gd name="connsiteY6" fmla="*/ 1546039 h 1818869"/>
                <a:gd name="connsiteX7" fmla="*/ 0 w 2080786"/>
                <a:gd name="connsiteY7" fmla="*/ 272830 h 1818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0786" h="1818869">
                  <a:moveTo>
                    <a:pt x="0" y="272830"/>
                  </a:moveTo>
                  <a:lnTo>
                    <a:pt x="1171352" y="272830"/>
                  </a:lnTo>
                  <a:lnTo>
                    <a:pt x="1171352" y="0"/>
                  </a:lnTo>
                  <a:lnTo>
                    <a:pt x="2080786" y="909435"/>
                  </a:lnTo>
                  <a:lnTo>
                    <a:pt x="1171352" y="1818869"/>
                  </a:lnTo>
                  <a:lnTo>
                    <a:pt x="1171352" y="1546039"/>
                  </a:lnTo>
                  <a:lnTo>
                    <a:pt x="0" y="1546039"/>
                  </a:lnTo>
                  <a:lnTo>
                    <a:pt x="0" y="27283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53217" tIns="281085" rIns="562716" bIns="281085" numCol="1" spcCol="1270" anchor="ctr" anchorCtr="0">
              <a:noAutofit/>
            </a:bodyPr>
            <a:lstStyle/>
            <a:p>
              <a:pPr lvl="0" algn="ctr" defTabSz="577850">
                <a:lnSpc>
                  <a:spcPct val="90000"/>
                </a:lnSpc>
                <a:spcBef>
                  <a:spcPct val="0"/>
                </a:spcBef>
                <a:spcAft>
                  <a:spcPct val="35000"/>
                </a:spcAft>
              </a:pPr>
              <a:r>
                <a:rPr lang="el-GR" sz="1300" kern="1200" dirty="0"/>
                <a:t>Επίσημη Εφημερίδα της Ευρωπαϊκής Ένωσης</a:t>
              </a:r>
              <a:endParaRPr lang="en-US" sz="1300" kern="1200" dirty="0"/>
            </a:p>
          </p:txBody>
        </p:sp>
        <p:sp>
          <p:nvSpPr>
            <p:cNvPr id="5" name="Freeform 4"/>
            <p:cNvSpPr/>
            <p:nvPr/>
          </p:nvSpPr>
          <p:spPr>
            <a:xfrm>
              <a:off x="1264692" y="4555705"/>
              <a:ext cx="1040393" cy="1040393"/>
            </a:xfrm>
            <a:custGeom>
              <a:avLst/>
              <a:gdLst>
                <a:gd name="connsiteX0" fmla="*/ 0 w 1040393"/>
                <a:gd name="connsiteY0" fmla="*/ 520197 h 1040393"/>
                <a:gd name="connsiteX1" fmla="*/ 520197 w 1040393"/>
                <a:gd name="connsiteY1" fmla="*/ 0 h 1040393"/>
                <a:gd name="connsiteX2" fmla="*/ 1040394 w 1040393"/>
                <a:gd name="connsiteY2" fmla="*/ 520197 h 1040393"/>
                <a:gd name="connsiteX3" fmla="*/ 520197 w 1040393"/>
                <a:gd name="connsiteY3" fmla="*/ 1040394 h 1040393"/>
                <a:gd name="connsiteX4" fmla="*/ 0 w 1040393"/>
                <a:gd name="connsiteY4" fmla="*/ 520197 h 1040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393" h="1040393">
                  <a:moveTo>
                    <a:pt x="0" y="520197"/>
                  </a:moveTo>
                  <a:cubicBezTo>
                    <a:pt x="0" y="232900"/>
                    <a:pt x="232900" y="0"/>
                    <a:pt x="520197" y="0"/>
                  </a:cubicBezTo>
                  <a:cubicBezTo>
                    <a:pt x="807494" y="0"/>
                    <a:pt x="1040394" y="232900"/>
                    <a:pt x="1040394" y="520197"/>
                  </a:cubicBezTo>
                  <a:cubicBezTo>
                    <a:pt x="1040394" y="807494"/>
                    <a:pt x="807494" y="1040394"/>
                    <a:pt x="520197" y="1040394"/>
                  </a:cubicBezTo>
                  <a:cubicBezTo>
                    <a:pt x="232900" y="1040394"/>
                    <a:pt x="0" y="807494"/>
                    <a:pt x="0" y="520197"/>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8237" tIns="168237" rIns="168237" bIns="168237" numCol="1" spcCol="1270" anchor="ctr" anchorCtr="0">
              <a:noAutofit/>
            </a:bodyPr>
            <a:lstStyle/>
            <a:p>
              <a:pPr lvl="0" algn="ctr" defTabSz="1111250">
                <a:lnSpc>
                  <a:spcPct val="90000"/>
                </a:lnSpc>
                <a:spcBef>
                  <a:spcPct val="0"/>
                </a:spcBef>
                <a:spcAft>
                  <a:spcPct val="35000"/>
                </a:spcAft>
              </a:pPr>
              <a:r>
                <a:rPr lang="en-US" sz="2500" kern="1200" dirty="0"/>
                <a:t>Dec 22</a:t>
              </a:r>
            </a:p>
          </p:txBody>
        </p:sp>
      </p:grpSp>
      <p:grpSp>
        <p:nvGrpSpPr>
          <p:cNvPr id="19" name="Group 18"/>
          <p:cNvGrpSpPr/>
          <p:nvPr/>
        </p:nvGrpSpPr>
        <p:grpSpPr>
          <a:xfrm>
            <a:off x="3995725" y="4166467"/>
            <a:ext cx="2600982" cy="1818869"/>
            <a:chOff x="3995725" y="4166467"/>
            <a:chExt cx="2600982" cy="1818869"/>
          </a:xfrm>
        </p:grpSpPr>
        <p:sp>
          <p:nvSpPr>
            <p:cNvPr id="8" name="Freeform 7"/>
            <p:cNvSpPr/>
            <p:nvPr/>
          </p:nvSpPr>
          <p:spPr>
            <a:xfrm>
              <a:off x="4515921" y="4166467"/>
              <a:ext cx="2080786" cy="1818869"/>
            </a:xfrm>
            <a:custGeom>
              <a:avLst/>
              <a:gdLst>
                <a:gd name="connsiteX0" fmla="*/ 0 w 2080786"/>
                <a:gd name="connsiteY0" fmla="*/ 272830 h 1818869"/>
                <a:gd name="connsiteX1" fmla="*/ 1171352 w 2080786"/>
                <a:gd name="connsiteY1" fmla="*/ 272830 h 1818869"/>
                <a:gd name="connsiteX2" fmla="*/ 1171352 w 2080786"/>
                <a:gd name="connsiteY2" fmla="*/ 0 h 1818869"/>
                <a:gd name="connsiteX3" fmla="*/ 2080786 w 2080786"/>
                <a:gd name="connsiteY3" fmla="*/ 909435 h 1818869"/>
                <a:gd name="connsiteX4" fmla="*/ 1171352 w 2080786"/>
                <a:gd name="connsiteY4" fmla="*/ 1818869 h 1818869"/>
                <a:gd name="connsiteX5" fmla="*/ 1171352 w 2080786"/>
                <a:gd name="connsiteY5" fmla="*/ 1546039 h 1818869"/>
                <a:gd name="connsiteX6" fmla="*/ 0 w 2080786"/>
                <a:gd name="connsiteY6" fmla="*/ 1546039 h 1818869"/>
                <a:gd name="connsiteX7" fmla="*/ 0 w 2080786"/>
                <a:gd name="connsiteY7" fmla="*/ 272830 h 1818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0786" h="1818869">
                  <a:moveTo>
                    <a:pt x="0" y="272830"/>
                  </a:moveTo>
                  <a:lnTo>
                    <a:pt x="1171352" y="272830"/>
                  </a:lnTo>
                  <a:lnTo>
                    <a:pt x="1171352" y="0"/>
                  </a:lnTo>
                  <a:lnTo>
                    <a:pt x="2080786" y="909435"/>
                  </a:lnTo>
                  <a:lnTo>
                    <a:pt x="1171352" y="1818869"/>
                  </a:lnTo>
                  <a:lnTo>
                    <a:pt x="1171352" y="1546039"/>
                  </a:lnTo>
                  <a:lnTo>
                    <a:pt x="0" y="1546039"/>
                  </a:lnTo>
                  <a:lnTo>
                    <a:pt x="0" y="27283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53217" tIns="281085" rIns="562716" bIns="281085" numCol="1" spcCol="1270" anchor="ctr" anchorCtr="0">
              <a:noAutofit/>
            </a:bodyPr>
            <a:lstStyle/>
            <a:p>
              <a:pPr lvl="0" algn="ctr" defTabSz="577850">
                <a:lnSpc>
                  <a:spcPct val="90000"/>
                </a:lnSpc>
                <a:spcBef>
                  <a:spcPct val="0"/>
                </a:spcBef>
                <a:spcAft>
                  <a:spcPct val="35000"/>
                </a:spcAft>
              </a:pPr>
              <a:r>
                <a:rPr lang="el-GR" sz="1300" dirty="0"/>
                <a:t>Εναρμόνιση του </a:t>
              </a:r>
              <a:r>
                <a:rPr lang="en-US" sz="1300" dirty="0"/>
                <a:t>NIS2 </a:t>
              </a:r>
              <a:r>
                <a:rPr lang="el-GR" sz="1300" dirty="0"/>
                <a:t>στην Κύπρο </a:t>
              </a:r>
              <a:r>
                <a:rPr lang="el-GR" sz="1300" kern="1200" dirty="0"/>
                <a:t> </a:t>
              </a:r>
              <a:endParaRPr lang="en-US" sz="1300" kern="1200" dirty="0"/>
            </a:p>
          </p:txBody>
        </p:sp>
        <p:sp>
          <p:nvSpPr>
            <p:cNvPr id="9" name="Freeform 8"/>
            <p:cNvSpPr/>
            <p:nvPr/>
          </p:nvSpPr>
          <p:spPr>
            <a:xfrm>
              <a:off x="3995725" y="4555705"/>
              <a:ext cx="1040393" cy="1040393"/>
            </a:xfrm>
            <a:custGeom>
              <a:avLst/>
              <a:gdLst>
                <a:gd name="connsiteX0" fmla="*/ 0 w 1040393"/>
                <a:gd name="connsiteY0" fmla="*/ 520197 h 1040393"/>
                <a:gd name="connsiteX1" fmla="*/ 520197 w 1040393"/>
                <a:gd name="connsiteY1" fmla="*/ 0 h 1040393"/>
                <a:gd name="connsiteX2" fmla="*/ 1040394 w 1040393"/>
                <a:gd name="connsiteY2" fmla="*/ 520197 h 1040393"/>
                <a:gd name="connsiteX3" fmla="*/ 520197 w 1040393"/>
                <a:gd name="connsiteY3" fmla="*/ 1040394 h 1040393"/>
                <a:gd name="connsiteX4" fmla="*/ 0 w 1040393"/>
                <a:gd name="connsiteY4" fmla="*/ 520197 h 1040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393" h="1040393">
                  <a:moveTo>
                    <a:pt x="0" y="520197"/>
                  </a:moveTo>
                  <a:cubicBezTo>
                    <a:pt x="0" y="232900"/>
                    <a:pt x="232900" y="0"/>
                    <a:pt x="520197" y="0"/>
                  </a:cubicBezTo>
                  <a:cubicBezTo>
                    <a:pt x="807494" y="0"/>
                    <a:pt x="1040394" y="232900"/>
                    <a:pt x="1040394" y="520197"/>
                  </a:cubicBezTo>
                  <a:cubicBezTo>
                    <a:pt x="1040394" y="807494"/>
                    <a:pt x="807494" y="1040394"/>
                    <a:pt x="520197" y="1040394"/>
                  </a:cubicBezTo>
                  <a:cubicBezTo>
                    <a:pt x="232900" y="1040394"/>
                    <a:pt x="0" y="807494"/>
                    <a:pt x="0" y="520197"/>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8237" tIns="168237" rIns="168237" bIns="168237" numCol="1" spcCol="1270" anchor="ctr" anchorCtr="0">
              <a:noAutofit/>
            </a:bodyPr>
            <a:lstStyle/>
            <a:p>
              <a:pPr lvl="0" algn="ctr" defTabSz="1111250">
                <a:lnSpc>
                  <a:spcPct val="90000"/>
                </a:lnSpc>
                <a:spcBef>
                  <a:spcPct val="0"/>
                </a:spcBef>
                <a:spcAft>
                  <a:spcPct val="35000"/>
                </a:spcAft>
              </a:pPr>
              <a:r>
                <a:rPr lang="en-US" sz="2500" dirty="0"/>
                <a:t>Apr</a:t>
              </a:r>
              <a:r>
                <a:rPr lang="en-US" sz="2500" kern="1200" dirty="0"/>
                <a:t> 2</a:t>
              </a:r>
              <a:r>
                <a:rPr lang="el-GR" sz="2500" kern="1200" dirty="0"/>
                <a:t>5</a:t>
              </a:r>
              <a:endParaRPr lang="en-US" sz="2500" kern="1200" dirty="0"/>
            </a:p>
          </p:txBody>
        </p:sp>
      </p:grpSp>
      <p:grpSp>
        <p:nvGrpSpPr>
          <p:cNvPr id="20" name="Group 19"/>
          <p:cNvGrpSpPr/>
          <p:nvPr/>
        </p:nvGrpSpPr>
        <p:grpSpPr>
          <a:xfrm>
            <a:off x="9291397" y="4166467"/>
            <a:ext cx="2600983" cy="1818869"/>
            <a:chOff x="6726757" y="4166467"/>
            <a:chExt cx="2600983" cy="1818869"/>
          </a:xfrm>
        </p:grpSpPr>
        <p:sp>
          <p:nvSpPr>
            <p:cNvPr id="11" name="Freeform 10"/>
            <p:cNvSpPr/>
            <p:nvPr/>
          </p:nvSpPr>
          <p:spPr>
            <a:xfrm>
              <a:off x="7246954" y="4166467"/>
              <a:ext cx="2080786" cy="1818869"/>
            </a:xfrm>
            <a:custGeom>
              <a:avLst/>
              <a:gdLst>
                <a:gd name="connsiteX0" fmla="*/ 0 w 2080786"/>
                <a:gd name="connsiteY0" fmla="*/ 272830 h 1818869"/>
                <a:gd name="connsiteX1" fmla="*/ 1171352 w 2080786"/>
                <a:gd name="connsiteY1" fmla="*/ 272830 h 1818869"/>
                <a:gd name="connsiteX2" fmla="*/ 1171352 w 2080786"/>
                <a:gd name="connsiteY2" fmla="*/ 0 h 1818869"/>
                <a:gd name="connsiteX3" fmla="*/ 2080786 w 2080786"/>
                <a:gd name="connsiteY3" fmla="*/ 909435 h 1818869"/>
                <a:gd name="connsiteX4" fmla="*/ 1171352 w 2080786"/>
                <a:gd name="connsiteY4" fmla="*/ 1818869 h 1818869"/>
                <a:gd name="connsiteX5" fmla="*/ 1171352 w 2080786"/>
                <a:gd name="connsiteY5" fmla="*/ 1546039 h 1818869"/>
                <a:gd name="connsiteX6" fmla="*/ 0 w 2080786"/>
                <a:gd name="connsiteY6" fmla="*/ 1546039 h 1818869"/>
                <a:gd name="connsiteX7" fmla="*/ 0 w 2080786"/>
                <a:gd name="connsiteY7" fmla="*/ 272830 h 1818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0786" h="1818869">
                  <a:moveTo>
                    <a:pt x="0" y="272830"/>
                  </a:moveTo>
                  <a:lnTo>
                    <a:pt x="1171352" y="272830"/>
                  </a:lnTo>
                  <a:lnTo>
                    <a:pt x="1171352" y="0"/>
                  </a:lnTo>
                  <a:lnTo>
                    <a:pt x="2080786" y="909435"/>
                  </a:lnTo>
                  <a:lnTo>
                    <a:pt x="1171352" y="1818869"/>
                  </a:lnTo>
                  <a:lnTo>
                    <a:pt x="1171352" y="1546039"/>
                  </a:lnTo>
                  <a:lnTo>
                    <a:pt x="0" y="1546039"/>
                  </a:lnTo>
                  <a:lnTo>
                    <a:pt x="0" y="27283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53216" tIns="281085" rIns="562717" bIns="281085" numCol="1" spcCol="1270" anchor="ctr" anchorCtr="0">
              <a:noAutofit/>
            </a:bodyPr>
            <a:lstStyle/>
            <a:p>
              <a:pPr lvl="0" algn="ctr" defTabSz="577850">
                <a:lnSpc>
                  <a:spcPct val="90000"/>
                </a:lnSpc>
                <a:spcBef>
                  <a:spcPct val="0"/>
                </a:spcBef>
                <a:spcAft>
                  <a:spcPct val="35000"/>
                </a:spcAft>
              </a:pPr>
              <a:r>
                <a:rPr lang="el-GR" sz="1300" kern="1200" dirty="0"/>
                <a:t>Θέσπιση και εφαρμογή μέτρων</a:t>
              </a:r>
              <a:endParaRPr lang="en-US" sz="1300" kern="1200" dirty="0"/>
            </a:p>
          </p:txBody>
        </p:sp>
        <p:sp>
          <p:nvSpPr>
            <p:cNvPr id="12" name="Freeform 11"/>
            <p:cNvSpPr/>
            <p:nvPr/>
          </p:nvSpPr>
          <p:spPr>
            <a:xfrm>
              <a:off x="6726757" y="4555705"/>
              <a:ext cx="1040393" cy="1040393"/>
            </a:xfrm>
            <a:custGeom>
              <a:avLst/>
              <a:gdLst>
                <a:gd name="connsiteX0" fmla="*/ 0 w 1040393"/>
                <a:gd name="connsiteY0" fmla="*/ 520197 h 1040393"/>
                <a:gd name="connsiteX1" fmla="*/ 520197 w 1040393"/>
                <a:gd name="connsiteY1" fmla="*/ 0 h 1040393"/>
                <a:gd name="connsiteX2" fmla="*/ 1040394 w 1040393"/>
                <a:gd name="connsiteY2" fmla="*/ 520197 h 1040393"/>
                <a:gd name="connsiteX3" fmla="*/ 520197 w 1040393"/>
                <a:gd name="connsiteY3" fmla="*/ 1040394 h 1040393"/>
                <a:gd name="connsiteX4" fmla="*/ 0 w 1040393"/>
                <a:gd name="connsiteY4" fmla="*/ 520197 h 1040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393" h="1040393">
                  <a:moveTo>
                    <a:pt x="0" y="520197"/>
                  </a:moveTo>
                  <a:cubicBezTo>
                    <a:pt x="0" y="232900"/>
                    <a:pt x="232900" y="0"/>
                    <a:pt x="520197" y="0"/>
                  </a:cubicBezTo>
                  <a:cubicBezTo>
                    <a:pt x="807494" y="0"/>
                    <a:pt x="1040394" y="232900"/>
                    <a:pt x="1040394" y="520197"/>
                  </a:cubicBezTo>
                  <a:cubicBezTo>
                    <a:pt x="1040394" y="807494"/>
                    <a:pt x="807494" y="1040394"/>
                    <a:pt x="520197" y="1040394"/>
                  </a:cubicBezTo>
                  <a:cubicBezTo>
                    <a:pt x="232900" y="1040394"/>
                    <a:pt x="0" y="807494"/>
                    <a:pt x="0" y="520197"/>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8237" tIns="168237" rIns="168237" bIns="168237" numCol="1" spcCol="1270" anchor="ctr" anchorCtr="0">
              <a:noAutofit/>
            </a:bodyPr>
            <a:lstStyle/>
            <a:p>
              <a:pPr lvl="0" algn="ctr" defTabSz="1111250">
                <a:lnSpc>
                  <a:spcPct val="90000"/>
                </a:lnSpc>
                <a:spcBef>
                  <a:spcPct val="0"/>
                </a:spcBef>
                <a:spcAft>
                  <a:spcPct val="35000"/>
                </a:spcAft>
              </a:pPr>
              <a:r>
                <a:rPr lang="en-US" sz="2500" dirty="0"/>
                <a:t>Jun </a:t>
              </a:r>
              <a:r>
                <a:rPr lang="en-US" sz="2500" kern="1200" dirty="0"/>
                <a:t>2</a:t>
              </a:r>
              <a:r>
                <a:rPr lang="en-US" sz="2500" dirty="0"/>
                <a:t>6</a:t>
              </a:r>
              <a:endParaRPr lang="en-US" sz="2500" kern="1200" dirty="0"/>
            </a:p>
          </p:txBody>
        </p:sp>
      </p:grpSp>
      <p:grpSp>
        <p:nvGrpSpPr>
          <p:cNvPr id="21" name="Group 20"/>
          <p:cNvGrpSpPr/>
          <p:nvPr/>
        </p:nvGrpSpPr>
        <p:grpSpPr>
          <a:xfrm>
            <a:off x="6661732" y="4166467"/>
            <a:ext cx="2600982" cy="1818869"/>
            <a:chOff x="9457790" y="4166467"/>
            <a:chExt cx="2600982" cy="1818869"/>
          </a:xfrm>
        </p:grpSpPr>
        <p:sp>
          <p:nvSpPr>
            <p:cNvPr id="14" name="Freeform 13"/>
            <p:cNvSpPr/>
            <p:nvPr/>
          </p:nvSpPr>
          <p:spPr>
            <a:xfrm>
              <a:off x="9977986" y="4166467"/>
              <a:ext cx="2080786" cy="1818869"/>
            </a:xfrm>
            <a:custGeom>
              <a:avLst/>
              <a:gdLst>
                <a:gd name="connsiteX0" fmla="*/ 0 w 2080786"/>
                <a:gd name="connsiteY0" fmla="*/ 272830 h 1818869"/>
                <a:gd name="connsiteX1" fmla="*/ 1171352 w 2080786"/>
                <a:gd name="connsiteY1" fmla="*/ 272830 h 1818869"/>
                <a:gd name="connsiteX2" fmla="*/ 1171352 w 2080786"/>
                <a:gd name="connsiteY2" fmla="*/ 0 h 1818869"/>
                <a:gd name="connsiteX3" fmla="*/ 2080786 w 2080786"/>
                <a:gd name="connsiteY3" fmla="*/ 909435 h 1818869"/>
                <a:gd name="connsiteX4" fmla="*/ 1171352 w 2080786"/>
                <a:gd name="connsiteY4" fmla="*/ 1818869 h 1818869"/>
                <a:gd name="connsiteX5" fmla="*/ 1171352 w 2080786"/>
                <a:gd name="connsiteY5" fmla="*/ 1546039 h 1818869"/>
                <a:gd name="connsiteX6" fmla="*/ 0 w 2080786"/>
                <a:gd name="connsiteY6" fmla="*/ 1546039 h 1818869"/>
                <a:gd name="connsiteX7" fmla="*/ 0 w 2080786"/>
                <a:gd name="connsiteY7" fmla="*/ 272830 h 1818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0786" h="1818869">
                  <a:moveTo>
                    <a:pt x="0" y="272830"/>
                  </a:moveTo>
                  <a:lnTo>
                    <a:pt x="1171352" y="272830"/>
                  </a:lnTo>
                  <a:lnTo>
                    <a:pt x="1171352" y="0"/>
                  </a:lnTo>
                  <a:lnTo>
                    <a:pt x="2080786" y="909435"/>
                  </a:lnTo>
                  <a:lnTo>
                    <a:pt x="1171352" y="1818869"/>
                  </a:lnTo>
                  <a:lnTo>
                    <a:pt x="1171352" y="1546039"/>
                  </a:lnTo>
                  <a:lnTo>
                    <a:pt x="0" y="1546039"/>
                  </a:lnTo>
                  <a:lnTo>
                    <a:pt x="0" y="27283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53217" tIns="281085" rIns="562716" bIns="281085" numCol="1" spcCol="1270" anchor="ctr" anchorCtr="0">
              <a:noAutofit/>
            </a:bodyPr>
            <a:lstStyle/>
            <a:p>
              <a:pPr lvl="0" algn="ctr" defTabSz="577850">
                <a:lnSpc>
                  <a:spcPct val="90000"/>
                </a:lnSpc>
                <a:spcBef>
                  <a:spcPct val="0"/>
                </a:spcBef>
                <a:spcAft>
                  <a:spcPct val="35000"/>
                </a:spcAft>
              </a:pPr>
              <a:r>
                <a:rPr lang="el-GR" sz="1300" kern="1200" dirty="0"/>
                <a:t>Κατάλογος βασικών και σημαντικών οντοτήτων</a:t>
              </a:r>
              <a:endParaRPr lang="en-US" sz="1300" kern="1200" dirty="0"/>
            </a:p>
          </p:txBody>
        </p:sp>
        <p:sp>
          <p:nvSpPr>
            <p:cNvPr id="15" name="Freeform 14"/>
            <p:cNvSpPr/>
            <p:nvPr/>
          </p:nvSpPr>
          <p:spPr>
            <a:xfrm>
              <a:off x="9457790" y="4555705"/>
              <a:ext cx="1040393" cy="1040393"/>
            </a:xfrm>
            <a:custGeom>
              <a:avLst/>
              <a:gdLst>
                <a:gd name="connsiteX0" fmla="*/ 0 w 1040393"/>
                <a:gd name="connsiteY0" fmla="*/ 520197 h 1040393"/>
                <a:gd name="connsiteX1" fmla="*/ 520197 w 1040393"/>
                <a:gd name="connsiteY1" fmla="*/ 0 h 1040393"/>
                <a:gd name="connsiteX2" fmla="*/ 1040394 w 1040393"/>
                <a:gd name="connsiteY2" fmla="*/ 520197 h 1040393"/>
                <a:gd name="connsiteX3" fmla="*/ 520197 w 1040393"/>
                <a:gd name="connsiteY3" fmla="*/ 1040394 h 1040393"/>
                <a:gd name="connsiteX4" fmla="*/ 0 w 1040393"/>
                <a:gd name="connsiteY4" fmla="*/ 520197 h 1040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393" h="1040393">
                  <a:moveTo>
                    <a:pt x="0" y="520197"/>
                  </a:moveTo>
                  <a:cubicBezTo>
                    <a:pt x="0" y="232900"/>
                    <a:pt x="232900" y="0"/>
                    <a:pt x="520197" y="0"/>
                  </a:cubicBezTo>
                  <a:cubicBezTo>
                    <a:pt x="807494" y="0"/>
                    <a:pt x="1040394" y="232900"/>
                    <a:pt x="1040394" y="520197"/>
                  </a:cubicBezTo>
                  <a:cubicBezTo>
                    <a:pt x="1040394" y="807494"/>
                    <a:pt x="807494" y="1040394"/>
                    <a:pt x="520197" y="1040394"/>
                  </a:cubicBezTo>
                  <a:cubicBezTo>
                    <a:pt x="232900" y="1040394"/>
                    <a:pt x="0" y="807494"/>
                    <a:pt x="0" y="520197"/>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8237" tIns="168237" rIns="168237" bIns="168237" numCol="1" spcCol="1270" anchor="ctr" anchorCtr="0">
              <a:noAutofit/>
            </a:bodyPr>
            <a:lstStyle/>
            <a:p>
              <a:pPr lvl="0" algn="ctr" defTabSz="1111250">
                <a:lnSpc>
                  <a:spcPct val="90000"/>
                </a:lnSpc>
                <a:spcBef>
                  <a:spcPct val="0"/>
                </a:spcBef>
                <a:spcAft>
                  <a:spcPct val="35000"/>
                </a:spcAft>
              </a:pPr>
              <a:r>
                <a:rPr lang="en-US" sz="2500" dirty="0"/>
                <a:t>May</a:t>
              </a:r>
              <a:r>
                <a:rPr lang="en-US" sz="2500" kern="1200" dirty="0"/>
                <a:t> 26</a:t>
              </a:r>
            </a:p>
          </p:txBody>
        </p:sp>
      </p:grpSp>
      <p:pic>
        <p:nvPicPr>
          <p:cNvPr id="7" name="Picture 6"/>
          <p:cNvPicPr>
            <a:picLocks noChangeAspect="1"/>
          </p:cNvPicPr>
          <p:nvPr/>
        </p:nvPicPr>
        <p:blipFill>
          <a:blip r:embed="rId7"/>
          <a:stretch>
            <a:fillRect/>
          </a:stretch>
        </p:blipFill>
        <p:spPr>
          <a:xfrm>
            <a:off x="8065588" y="1141958"/>
            <a:ext cx="3998593" cy="2140600"/>
          </a:xfrm>
          <a:prstGeom prst="rect">
            <a:avLst/>
          </a:prstGeom>
        </p:spPr>
      </p:pic>
    </p:spTree>
    <p:extLst>
      <p:ext uri="{BB962C8B-B14F-4D97-AF65-F5344CB8AC3E}">
        <p14:creationId xmlns:p14="http://schemas.microsoft.com/office/powerpoint/2010/main" val="138589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B8D44-988A-9B05-D99E-EB1E3F63799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F2CF9448-0FE3-76AC-76C8-5517D8D32379}"/>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4D066D08-3907-D126-8009-6E1088A1E196}"/>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2B798530-AEE8-A332-43D2-E48C1FE3051E}"/>
              </a:ext>
            </a:extLst>
          </p:cNvPr>
          <p:cNvPicPr>
            <a:picLocks noChangeAspect="1"/>
          </p:cNvPicPr>
          <p:nvPr/>
        </p:nvPicPr>
        <p:blipFill>
          <a:blip r:embed="rId5"/>
          <a:stretch>
            <a:fillRect/>
          </a:stretch>
        </p:blipFill>
        <p:spPr>
          <a:xfrm>
            <a:off x="6707544" y="151715"/>
            <a:ext cx="5362496" cy="751389"/>
          </a:xfrm>
          <a:prstGeom prst="rect">
            <a:avLst/>
          </a:prstGeom>
        </p:spPr>
      </p:pic>
      <p:sp>
        <p:nvSpPr>
          <p:cNvPr id="22" name="TextBox 25">
            <a:extLst>
              <a:ext uri="{FF2B5EF4-FFF2-40B4-BE49-F238E27FC236}">
                <a16:creationId xmlns:a16="http://schemas.microsoft.com/office/drawing/2014/main" id="{EF28E7BB-526A-2240-0199-ABAC405BC417}"/>
              </a:ext>
            </a:extLst>
          </p:cNvPr>
          <p:cNvSpPr txBox="1"/>
          <p:nvPr/>
        </p:nvSpPr>
        <p:spPr>
          <a:xfrm>
            <a:off x="1190428" y="2120174"/>
            <a:ext cx="10062894" cy="1511568"/>
          </a:xfrm>
          <a:prstGeom prst="rect">
            <a:avLst/>
          </a:prstGeom>
        </p:spPr>
        <p:txBody>
          <a:bodyPr lIns="0" tIns="0" rIns="0" bIns="0" rtlCol="0" anchor="t">
            <a:spAutoFit/>
          </a:bodyPr>
          <a:lstStyle/>
          <a:p>
            <a:pPr algn="ctr">
              <a:lnSpc>
                <a:spcPts val="2380"/>
              </a:lnSpc>
            </a:pPr>
            <a:r>
              <a:rPr lang="en-US" sz="1700" b="1" dirty="0">
                <a:latin typeface="Canva Sans Bold"/>
                <a:ea typeface="Canva Sans Bold"/>
                <a:cs typeface="Canva Sans Bold"/>
                <a:sym typeface="Canva Sans Bold"/>
              </a:rPr>
              <a:t>ITU GLOBAL CYBER SECURITY INDEX</a:t>
            </a:r>
          </a:p>
          <a:p>
            <a:pPr algn="ctr">
              <a:lnSpc>
                <a:spcPts val="2380"/>
              </a:lnSpc>
            </a:pPr>
            <a:r>
              <a:rPr lang="en-US" sz="1700" b="1" dirty="0">
                <a:latin typeface="Canva Sans Bold"/>
                <a:ea typeface="Canva Sans Bold"/>
                <a:cs typeface="Canva Sans Bold"/>
                <a:sym typeface="Canva Sans Bold"/>
              </a:rPr>
              <a:t>TIER 1 – Role Modelling</a:t>
            </a:r>
            <a:endParaRPr lang="el-GR" sz="1700" b="1" dirty="0">
              <a:latin typeface="Canva Sans Bold"/>
              <a:ea typeface="Canva Sans Bold"/>
              <a:cs typeface="Canva Sans Bold"/>
              <a:sym typeface="Canva Sans Bold"/>
            </a:endParaRPr>
          </a:p>
          <a:p>
            <a:pPr algn="l">
              <a:lnSpc>
                <a:spcPts val="2380"/>
              </a:lnSpc>
            </a:pPr>
            <a:endParaRPr lang="el-GR" sz="1700" b="1" dirty="0">
              <a:latin typeface="Canva Sans Bold"/>
              <a:ea typeface="Canva Sans Bold"/>
              <a:cs typeface="Canva Sans Bold"/>
              <a:sym typeface="Canva Sans Bold"/>
            </a:endParaRPr>
          </a:p>
          <a:p>
            <a:pPr algn="l">
              <a:lnSpc>
                <a:spcPts val="2380"/>
              </a:lnSpc>
            </a:pPr>
            <a:r>
              <a:rPr lang="en-US" sz="1700" dirty="0">
                <a:latin typeface="Canva Sans Bold"/>
                <a:ea typeface="Canva Sans Bold"/>
                <a:cs typeface="Canva Sans Bold"/>
                <a:sym typeface="Canva Sans Bold"/>
              </a:rPr>
              <a:t>Η </a:t>
            </a:r>
            <a:r>
              <a:rPr lang="en-US" sz="1700" dirty="0" err="1">
                <a:latin typeface="Canva Sans Bold"/>
                <a:ea typeface="Canva Sans Bold"/>
                <a:cs typeface="Canva Sans Bold"/>
                <a:sym typeface="Canva Sans Bold"/>
              </a:rPr>
              <a:t>Κύ</a:t>
            </a:r>
            <a:r>
              <a:rPr lang="en-US" sz="1700" dirty="0">
                <a:latin typeface="Canva Sans Bold"/>
                <a:ea typeface="Canva Sans Bold"/>
                <a:cs typeface="Canva Sans Bold"/>
                <a:sym typeface="Canva Sans Bold"/>
              </a:rPr>
              <a:t>προς βαθμολογήθηκε στην υψηλότερη κατάταξη ⟶ ανεπτυγμένες και ώριμες εθνικές στρατηγικές</a:t>
            </a:r>
            <a:r>
              <a:rPr lang="en-US" sz="1700" dirty="0">
                <a:latin typeface="Canva Sans"/>
                <a:ea typeface="Canva Sans"/>
                <a:cs typeface="Canva Sans"/>
                <a:sym typeface="Canva Sans"/>
              </a:rPr>
              <a:t> και προσεγγίσεις</a:t>
            </a:r>
            <a:r>
              <a:rPr lang="el-GR" sz="1700" dirty="0">
                <a:latin typeface="Canva Sans"/>
                <a:ea typeface="Canva Sans"/>
                <a:cs typeface="Canva Sans"/>
                <a:sym typeface="Canva Sans"/>
              </a:rPr>
              <a:t> για την ασφάλεια στον κυβερνοχώρο.</a:t>
            </a:r>
          </a:p>
        </p:txBody>
      </p:sp>
      <p:sp>
        <p:nvSpPr>
          <p:cNvPr id="25" name="TextBox 24">
            <a:extLst>
              <a:ext uri="{FF2B5EF4-FFF2-40B4-BE49-F238E27FC236}">
                <a16:creationId xmlns:a16="http://schemas.microsoft.com/office/drawing/2014/main" id="{2103A292-649B-861F-687F-18F3FE08AFB0}"/>
              </a:ext>
            </a:extLst>
          </p:cNvPr>
          <p:cNvSpPr txBox="1"/>
          <p:nvPr/>
        </p:nvSpPr>
        <p:spPr>
          <a:xfrm>
            <a:off x="7162800" y="342743"/>
            <a:ext cx="6121400" cy="369332"/>
          </a:xfrm>
          <a:prstGeom prst="rect">
            <a:avLst/>
          </a:prstGeom>
          <a:noFill/>
        </p:spPr>
        <p:txBody>
          <a:bodyPr wrap="square">
            <a:spAutoFit/>
          </a:bodyPr>
          <a:lstStyle/>
          <a:p>
            <a:r>
              <a:rPr lang="el-GR" dirty="0"/>
              <a:t>Επιτεύγματα σε Ευρωπαϊκό και Εθνικό Επίπεδο </a:t>
            </a:r>
          </a:p>
        </p:txBody>
      </p:sp>
      <p:sp>
        <p:nvSpPr>
          <p:cNvPr id="30" name="TextBox 25">
            <a:extLst>
              <a:ext uri="{FF2B5EF4-FFF2-40B4-BE49-F238E27FC236}">
                <a16:creationId xmlns:a16="http://schemas.microsoft.com/office/drawing/2014/main" id="{97C4857D-90D7-E55D-3F91-BF5557EC6F0F}"/>
              </a:ext>
            </a:extLst>
          </p:cNvPr>
          <p:cNvSpPr txBox="1"/>
          <p:nvPr/>
        </p:nvSpPr>
        <p:spPr>
          <a:xfrm>
            <a:off x="1139628" y="3941354"/>
            <a:ext cx="10062894" cy="1203791"/>
          </a:xfrm>
          <a:prstGeom prst="rect">
            <a:avLst/>
          </a:prstGeom>
        </p:spPr>
        <p:txBody>
          <a:bodyPr lIns="0" tIns="0" rIns="0" bIns="0" rtlCol="0" anchor="t">
            <a:spAutoFit/>
          </a:bodyPr>
          <a:lstStyle/>
          <a:p>
            <a:pPr algn="ctr">
              <a:lnSpc>
                <a:spcPts val="2380"/>
              </a:lnSpc>
            </a:pPr>
            <a:r>
              <a:rPr lang="en-US" sz="1700" b="1" dirty="0">
                <a:latin typeface="Canva Sans Bold"/>
                <a:ea typeface="Canva Sans Bold"/>
                <a:cs typeface="Canva Sans Bold"/>
                <a:sym typeface="Canva Sans Bold"/>
              </a:rPr>
              <a:t>EU CYBERSECURITY INDEX </a:t>
            </a:r>
          </a:p>
          <a:p>
            <a:pPr algn="l">
              <a:lnSpc>
                <a:spcPts val="2380"/>
              </a:lnSpc>
            </a:pPr>
            <a:endParaRPr lang="el-GR" sz="1700" b="1" dirty="0">
              <a:latin typeface="Canva Sans Bold"/>
              <a:ea typeface="Canva Sans Bold"/>
              <a:cs typeface="Canva Sans Bold"/>
              <a:sym typeface="Canva Sans Bold"/>
            </a:endParaRPr>
          </a:p>
          <a:p>
            <a:pPr algn="l">
              <a:lnSpc>
                <a:spcPts val="2380"/>
              </a:lnSpc>
            </a:pPr>
            <a:r>
              <a:rPr lang="en-US" sz="1700" dirty="0">
                <a:latin typeface="Canva Sans Bold"/>
                <a:ea typeface="Canva Sans Bold"/>
                <a:cs typeface="Canva Sans Bold"/>
                <a:sym typeface="Canva Sans Bold"/>
              </a:rPr>
              <a:t>Η </a:t>
            </a:r>
            <a:r>
              <a:rPr lang="el-GR" sz="1700" dirty="0">
                <a:latin typeface="Canva Sans Bold"/>
                <a:ea typeface="Canva Sans Bold"/>
                <a:cs typeface="Canva Sans Bold"/>
                <a:sym typeface="Canva Sans Bold"/>
              </a:rPr>
              <a:t>βαθμολογία της Κύπρου στον Δείκτη </a:t>
            </a:r>
            <a:r>
              <a:rPr lang="el-GR" sz="1700" dirty="0" err="1">
                <a:latin typeface="Canva Sans Bold"/>
                <a:ea typeface="Canva Sans Bold"/>
                <a:cs typeface="Canva Sans Bold"/>
                <a:sym typeface="Canva Sans Bold"/>
              </a:rPr>
              <a:t>Κυβερνοασφάλειας</a:t>
            </a:r>
            <a:r>
              <a:rPr lang="el-GR" sz="1700" dirty="0">
                <a:latin typeface="Canva Sans Bold"/>
                <a:ea typeface="Canva Sans Bold"/>
                <a:cs typeface="Canva Sans Bold"/>
                <a:sym typeface="Canva Sans Bold"/>
              </a:rPr>
              <a:t> της ΕΕ την κατατάσσει πάνω από τον μέσο όρο της ΕΕ</a:t>
            </a:r>
            <a:r>
              <a:rPr lang="el-GR" sz="1700" dirty="0">
                <a:latin typeface="Canva Sans"/>
                <a:ea typeface="Canva Sans"/>
                <a:cs typeface="Canva Sans"/>
                <a:sym typeface="Canva Sans"/>
              </a:rPr>
              <a:t>.</a:t>
            </a:r>
          </a:p>
        </p:txBody>
      </p:sp>
    </p:spTree>
    <p:extLst>
      <p:ext uri="{BB962C8B-B14F-4D97-AF65-F5344CB8AC3E}">
        <p14:creationId xmlns:p14="http://schemas.microsoft.com/office/powerpoint/2010/main" val="2946707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10;&#10;Description automatically generated">
            <a:extLst>
              <a:ext uri="{FF2B5EF4-FFF2-40B4-BE49-F238E27FC236}">
                <a16:creationId xmlns:a16="http://schemas.microsoft.com/office/drawing/2014/main" id="{C738E200-388F-EE49-84A5-82E1BA99702C}"/>
              </a:ext>
            </a:extLst>
          </p:cNvPr>
          <p:cNvPicPr>
            <a:picLocks noChangeAspect="1"/>
          </p:cNvPicPr>
          <p:nvPr/>
        </p:nvPicPr>
        <p:blipFill>
          <a:blip r:embed="rId3"/>
          <a:stretch>
            <a:fillRect/>
          </a:stretch>
        </p:blipFill>
        <p:spPr>
          <a:xfrm>
            <a:off x="0" y="-10420"/>
            <a:ext cx="5765800" cy="1249256"/>
          </a:xfrm>
          <a:prstGeom prst="rect">
            <a:avLst/>
          </a:prstGeom>
        </p:spPr>
      </p:pic>
      <p:sp>
        <p:nvSpPr>
          <p:cNvPr id="2" name="Rectangle 1">
            <a:extLst>
              <a:ext uri="{FF2B5EF4-FFF2-40B4-BE49-F238E27FC236}">
                <a16:creationId xmlns:a16="http://schemas.microsoft.com/office/drawing/2014/main" id="{743505A1-B2D1-2B2E-9493-ED4BAD1E240E}"/>
              </a:ext>
            </a:extLst>
          </p:cNvPr>
          <p:cNvSpPr/>
          <p:nvPr/>
        </p:nvSpPr>
        <p:spPr>
          <a:xfrm>
            <a:off x="0" y="6238053"/>
            <a:ext cx="1867384" cy="553998"/>
          </a:xfrm>
          <a:prstGeom prst="rect">
            <a:avLst/>
          </a:prstGeom>
        </p:spPr>
        <p:txBody>
          <a:bodyPr wrap="square">
            <a:spAutoFit/>
          </a:bodyPr>
          <a:lstStyle/>
          <a:p>
            <a:r>
              <a:rPr lang="en-GB" sz="1000" dirty="0">
                <a:solidFill>
                  <a:schemeClr val="bg1"/>
                </a:solidFill>
              </a:rPr>
              <a:t>Diamandis Zafeiriades</a:t>
            </a:r>
            <a:endParaRPr lang="en-CY" sz="1000" dirty="0">
              <a:solidFill>
                <a:schemeClr val="bg1"/>
              </a:solidFill>
            </a:endParaRPr>
          </a:p>
          <a:p>
            <a:r>
              <a:rPr lang="en-GB" sz="1000" dirty="0">
                <a:solidFill>
                  <a:schemeClr val="bg1"/>
                </a:solidFill>
              </a:rPr>
              <a:t>Head of DSA</a:t>
            </a:r>
            <a:endParaRPr lang="en-CY" sz="1000" dirty="0">
              <a:solidFill>
                <a:schemeClr val="bg1"/>
              </a:solidFill>
            </a:endParaRPr>
          </a:p>
          <a:p>
            <a:r>
              <a:rPr lang="en-CY" sz="1000" dirty="0">
                <a:solidFill>
                  <a:schemeClr val="bg1"/>
                </a:solidFill>
              </a:rPr>
              <a:t>www.ds.cy</a:t>
            </a:r>
          </a:p>
        </p:txBody>
      </p:sp>
      <p:pic>
        <p:nvPicPr>
          <p:cNvPr id="6" name="Picture 5">
            <a:extLst>
              <a:ext uri="{FF2B5EF4-FFF2-40B4-BE49-F238E27FC236}">
                <a16:creationId xmlns:a16="http://schemas.microsoft.com/office/drawing/2014/main" id="{952BE64C-7A93-BE53-6BFA-4C593B9150A9}"/>
              </a:ext>
            </a:extLst>
          </p:cNvPr>
          <p:cNvPicPr>
            <a:picLocks noChangeAspect="1"/>
          </p:cNvPicPr>
          <p:nvPr/>
        </p:nvPicPr>
        <p:blipFill>
          <a:blip r:embed="rId4"/>
          <a:stretch>
            <a:fillRect/>
          </a:stretch>
        </p:blipFill>
        <p:spPr>
          <a:xfrm>
            <a:off x="933692" y="1824652"/>
            <a:ext cx="10537348" cy="5033348"/>
          </a:xfrm>
          <a:prstGeom prst="rect">
            <a:avLst/>
          </a:prstGeom>
        </p:spPr>
      </p:pic>
      <p:sp>
        <p:nvSpPr>
          <p:cNvPr id="10" name="TextBox 9">
            <a:extLst>
              <a:ext uri="{FF2B5EF4-FFF2-40B4-BE49-F238E27FC236}">
                <a16:creationId xmlns:a16="http://schemas.microsoft.com/office/drawing/2014/main" id="{068F14DD-8178-F103-F022-87BD76A6F798}"/>
              </a:ext>
            </a:extLst>
          </p:cNvPr>
          <p:cNvSpPr txBox="1"/>
          <p:nvPr/>
        </p:nvSpPr>
        <p:spPr>
          <a:xfrm>
            <a:off x="4864100" y="501831"/>
            <a:ext cx="6121400" cy="861774"/>
          </a:xfrm>
          <a:prstGeom prst="rect">
            <a:avLst/>
          </a:prstGeom>
          <a:noFill/>
        </p:spPr>
        <p:txBody>
          <a:bodyPr wrap="square">
            <a:spAutoFit/>
          </a:bodyPr>
          <a:lstStyle/>
          <a:p>
            <a:pPr algn="ctr"/>
            <a:r>
              <a:rPr lang="el-GR" sz="5000" b="1" dirty="0"/>
              <a:t>ΕΥΧΑΡΙΣΤΩ</a:t>
            </a:r>
          </a:p>
        </p:txBody>
      </p:sp>
    </p:spTree>
    <p:extLst>
      <p:ext uri="{BB962C8B-B14F-4D97-AF65-F5344CB8AC3E}">
        <p14:creationId xmlns:p14="http://schemas.microsoft.com/office/powerpoint/2010/main" val="1955838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4868D7A-C8EE-C245-ADE9-AE9E82DA7347}"/>
              </a:ext>
            </a:extLst>
          </p:cNvPr>
          <p:cNvPicPr>
            <a:picLocks noChangeAspect="1"/>
          </p:cNvPicPr>
          <p:nvPr/>
        </p:nvPicPr>
        <p:blipFill>
          <a:blip r:embed="rId3"/>
          <a:stretch>
            <a:fillRect/>
          </a:stretch>
        </p:blipFill>
        <p:spPr>
          <a:xfrm>
            <a:off x="6857214" y="-1"/>
            <a:ext cx="5362496" cy="851027"/>
          </a:xfrm>
          <a:prstGeom prst="rect">
            <a:avLst/>
          </a:prstGeom>
        </p:spPr>
      </p:pic>
      <p:pic>
        <p:nvPicPr>
          <p:cNvPr id="32" name="Picture 31">
            <a:extLst>
              <a:ext uri="{FF2B5EF4-FFF2-40B4-BE49-F238E27FC236}">
                <a16:creationId xmlns:a16="http://schemas.microsoft.com/office/drawing/2014/main" id="{9C6AFB0A-0608-F440-8ADA-6085CB0CD11D}"/>
              </a:ext>
            </a:extLst>
          </p:cNvPr>
          <p:cNvPicPr>
            <a:picLocks noChangeAspect="1"/>
          </p:cNvPicPr>
          <p:nvPr/>
        </p:nvPicPr>
        <p:blipFill>
          <a:blip r:embed="rId4"/>
          <a:stretch>
            <a:fillRect/>
          </a:stretch>
        </p:blipFill>
        <p:spPr>
          <a:xfrm>
            <a:off x="-60449" y="-1"/>
            <a:ext cx="1116981" cy="6858001"/>
          </a:xfrm>
          <a:prstGeom prst="rect">
            <a:avLst/>
          </a:prstGeom>
        </p:spPr>
      </p:pic>
      <p:sp>
        <p:nvSpPr>
          <p:cNvPr id="34" name="Rectangle 33">
            <a:extLst>
              <a:ext uri="{FF2B5EF4-FFF2-40B4-BE49-F238E27FC236}">
                <a16:creationId xmlns:a16="http://schemas.microsoft.com/office/drawing/2014/main" id="{957DF519-FA5A-1B40-80FF-0BBF16D54064}"/>
              </a:ext>
            </a:extLst>
          </p:cNvPr>
          <p:cNvSpPr/>
          <p:nvPr/>
        </p:nvSpPr>
        <p:spPr>
          <a:xfrm>
            <a:off x="7418124" y="142777"/>
            <a:ext cx="4500747" cy="461665"/>
          </a:xfrm>
          <a:prstGeom prst="rect">
            <a:avLst/>
          </a:prstGeom>
        </p:spPr>
        <p:txBody>
          <a:bodyPr wrap="square">
            <a:spAutoFit/>
          </a:bodyPr>
          <a:lstStyle/>
          <a:p>
            <a:pPr algn="ctr"/>
            <a:r>
              <a:rPr lang="el-GR" sz="2400" b="1" i="1" dirty="0">
                <a:solidFill>
                  <a:schemeClr val="bg1">
                    <a:lumMod val="50000"/>
                  </a:schemeClr>
                </a:solidFill>
                <a:latin typeface="Helvetica" pitchFamily="2" charset="0"/>
              </a:rPr>
              <a:t>ΟΡΓΑΝΩΤΙΚΗ ΔΟΜΗ</a:t>
            </a:r>
            <a:endParaRPr lang="en-CY" sz="2400" b="1" i="1" dirty="0">
              <a:solidFill>
                <a:schemeClr val="bg1">
                  <a:lumMod val="50000"/>
                </a:schemeClr>
              </a:solidFill>
              <a:latin typeface="Helvetica" pitchFamily="2" charset="0"/>
            </a:endParaRPr>
          </a:p>
        </p:txBody>
      </p:sp>
      <p:graphicFrame>
        <p:nvGraphicFramePr>
          <p:cNvPr id="2" name="Diagram 1"/>
          <p:cNvGraphicFramePr/>
          <p:nvPr>
            <p:extLst>
              <p:ext uri="{D42A27DB-BD31-4B8C-83A1-F6EECF244321}">
                <p14:modId xmlns:p14="http://schemas.microsoft.com/office/powerpoint/2010/main" val="3710894557"/>
              </p:ext>
            </p:extLst>
          </p:nvPr>
        </p:nvGraphicFramePr>
        <p:xfrm>
          <a:off x="1841158" y="760459"/>
          <a:ext cx="9873048" cy="55592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a:extLst>
              <a:ext uri="{FF2B5EF4-FFF2-40B4-BE49-F238E27FC236}">
                <a16:creationId xmlns:a16="http://schemas.microsoft.com/office/drawing/2014/main" id="{0F9C3CB4-57C6-7FAF-AD79-F613A4E1E40E}"/>
              </a:ext>
            </a:extLst>
          </p:cNvPr>
          <p:cNvPicPr>
            <a:picLocks noChangeAspect="1"/>
          </p:cNvPicPr>
          <p:nvPr/>
        </p:nvPicPr>
        <p:blipFill>
          <a:blip r:embed="rId10"/>
          <a:stretch>
            <a:fillRect/>
          </a:stretch>
        </p:blipFill>
        <p:spPr>
          <a:xfrm rot="16200000">
            <a:off x="-867008" y="3210966"/>
            <a:ext cx="2769326" cy="436069"/>
          </a:xfrm>
          <a:prstGeom prst="rect">
            <a:avLst/>
          </a:prstGeom>
        </p:spPr>
      </p:pic>
    </p:spTree>
    <p:extLst>
      <p:ext uri="{BB962C8B-B14F-4D97-AF65-F5344CB8AC3E}">
        <p14:creationId xmlns:p14="http://schemas.microsoft.com/office/powerpoint/2010/main" val="682618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8AFF806-9459-44BE-A781-1939A3E6094C}"/>
              </a:ext>
            </a:extLst>
          </p:cNvPr>
          <p:cNvSpPr>
            <a:spLocks noGrp="1"/>
          </p:cNvSpPr>
          <p:nvPr>
            <p:ph type="sldNum" sz="quarter" idx="12"/>
          </p:nvPr>
        </p:nvSpPr>
        <p:spPr/>
        <p:txBody>
          <a:bodyPr/>
          <a:lstStyle/>
          <a:p>
            <a:fld id="{DACA5F2D-6FF9-4E9F-8DE4-5E0B8C2135BA}" type="slidenum">
              <a:rPr lang="en-US" smtClean="0">
                <a:latin typeface="+mj-lt"/>
              </a:rPr>
              <a:pPr/>
              <a:t>4</a:t>
            </a:fld>
            <a:endParaRPr lang="en-US" dirty="0">
              <a:latin typeface="+mj-lt"/>
            </a:endParaRPr>
          </a:p>
        </p:txBody>
      </p:sp>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86482" y="1"/>
            <a:ext cx="5362496" cy="638442"/>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7629602" y="23201"/>
            <a:ext cx="4500747" cy="461665"/>
          </a:xfrm>
          <a:prstGeom prst="rect">
            <a:avLst/>
          </a:prstGeom>
        </p:spPr>
        <p:txBody>
          <a:bodyPr wrap="square">
            <a:spAutoFit/>
          </a:bodyPr>
          <a:lstStyle/>
          <a:p>
            <a:pPr algn="ctr"/>
            <a:r>
              <a:rPr lang="en-GB" sz="2400" b="1" i="1" dirty="0">
                <a:solidFill>
                  <a:schemeClr val="bg1">
                    <a:lumMod val="50000"/>
                  </a:schemeClr>
                </a:solidFill>
                <a:latin typeface="Helvetica" pitchFamily="2" charset="0"/>
              </a:rPr>
              <a:t>NCC-CY &amp; NCCA</a:t>
            </a:r>
            <a:endParaRPr lang="en-CY" sz="2400" b="1" i="1" dirty="0">
              <a:solidFill>
                <a:schemeClr val="bg1">
                  <a:lumMod val="50000"/>
                </a:schemeClr>
              </a:solidFill>
              <a:latin typeface="Helvetica" pitchFamily="2" charset="0"/>
            </a:endParaRPr>
          </a:p>
        </p:txBody>
      </p:sp>
      <p:sp>
        <p:nvSpPr>
          <p:cNvPr id="2" name="Text Placeholder 5">
            <a:extLst>
              <a:ext uri="{FF2B5EF4-FFF2-40B4-BE49-F238E27FC236}">
                <a16:creationId xmlns:a16="http://schemas.microsoft.com/office/drawing/2014/main" id="{8AE2773C-B30B-E7C8-ADD2-9C580567AD1A}"/>
              </a:ext>
            </a:extLst>
          </p:cNvPr>
          <p:cNvSpPr txBox="1">
            <a:spLocks/>
          </p:cNvSpPr>
          <p:nvPr/>
        </p:nvSpPr>
        <p:spPr>
          <a:xfrm>
            <a:off x="3732025" y="759990"/>
            <a:ext cx="5991838" cy="26660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Calibri Light" panose="020F03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000" b="1" dirty="0">
                <a:solidFill>
                  <a:prstClr val="black"/>
                </a:solidFill>
                <a:latin typeface="Arial" panose="020B0604020202020204" pitchFamily="34" charset="0"/>
                <a:cs typeface="Arial" panose="020B0604020202020204" pitchFamily="34" charset="0"/>
              </a:rPr>
              <a:t>Εθνικό Κέντρο</a:t>
            </a:r>
            <a:r>
              <a:rPr lang="en-US" sz="2000" b="1" dirty="0">
                <a:solidFill>
                  <a:prstClr val="black"/>
                </a:solidFill>
                <a:latin typeface="Arial" panose="020B0604020202020204" pitchFamily="34" charset="0"/>
                <a:cs typeface="Arial" panose="020B0604020202020204" pitchFamily="34" charset="0"/>
              </a:rPr>
              <a:t> </a:t>
            </a:r>
            <a:r>
              <a:rPr lang="el-GR" sz="2000" b="1" dirty="0">
                <a:solidFill>
                  <a:prstClr val="black"/>
                </a:solidFill>
                <a:latin typeface="Arial" panose="020B0604020202020204" pitchFamily="34" charset="0"/>
                <a:cs typeface="Arial" panose="020B0604020202020204" pitchFamily="34" charset="0"/>
              </a:rPr>
              <a:t>Συντονισμού </a:t>
            </a:r>
            <a:r>
              <a:rPr lang="el-GR" sz="2000" b="1" dirty="0" err="1">
                <a:solidFill>
                  <a:prstClr val="black"/>
                </a:solidFill>
                <a:latin typeface="Arial" panose="020B0604020202020204" pitchFamily="34" charset="0"/>
                <a:cs typeface="Arial" panose="020B0604020202020204" pitchFamily="34" charset="0"/>
              </a:rPr>
              <a:t>Κυβερνοασφάλειας</a:t>
            </a:r>
            <a:r>
              <a:rPr lang="el-GR" sz="2000" b="1" dirty="0">
                <a:solidFill>
                  <a:prstClr val="black"/>
                </a:solidFill>
                <a:latin typeface="Arial" panose="020B0604020202020204" pitchFamily="34" charset="0"/>
                <a:cs typeface="Arial" panose="020B0604020202020204" pitchFamily="34" charset="0"/>
              </a:rPr>
              <a:t> </a:t>
            </a:r>
            <a:r>
              <a:rPr kumimoji="0" lang="el-GR"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NCC-CY</a:t>
            </a:r>
            <a:r>
              <a:rPr kumimoji="0" lang="el-GR"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Παρέχει γνώση και διευκολύνει την πρόσβαση σε τεχνογνωσία για βιομηχανικά, τεχνολογικά και ερευνητικά θέματα </a:t>
            </a:r>
            <a:r>
              <a:rPr lang="el-GR" sz="1800" dirty="0" err="1">
                <a:solidFill>
                  <a:srgbClr val="E7E6E6">
                    <a:lumMod val="50000"/>
                  </a:srgbClr>
                </a:solidFill>
                <a:cs typeface="Arial" panose="020B0604020202020204" pitchFamily="34" charset="0"/>
              </a:rPr>
              <a:t>κυβερνοασφάλειας</a:t>
            </a:r>
            <a:r>
              <a:rPr lang="el-GR" sz="1800" dirty="0">
                <a:solidFill>
                  <a:srgbClr val="E7E6E6">
                    <a:lumMod val="50000"/>
                  </a:srgbClr>
                </a:solidFill>
                <a:cs typeface="Arial" panose="020B0604020202020204" pitchFamily="34" charset="0"/>
              </a:rPr>
              <a:t>.</a:t>
            </a: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Δημιουργία/Διαχείριση Κοινότητας </a:t>
            </a:r>
            <a:r>
              <a:rPr lang="el-GR" sz="1800" dirty="0" err="1">
                <a:solidFill>
                  <a:srgbClr val="E7E6E6">
                    <a:lumMod val="50000"/>
                  </a:srgbClr>
                </a:solidFill>
                <a:cs typeface="Arial" panose="020B0604020202020204" pitchFamily="34" charset="0"/>
              </a:rPr>
              <a:t>Κυβερνοασφάλειας</a:t>
            </a:r>
            <a:r>
              <a:rPr lang="el-GR" sz="1800" dirty="0">
                <a:solidFill>
                  <a:srgbClr val="E7E6E6">
                    <a:lumMod val="50000"/>
                  </a:srgbClr>
                </a:solidFill>
                <a:cs typeface="Arial" panose="020B0604020202020204" pitchFamily="34" charset="0"/>
              </a:rPr>
              <a:t> και διασύνδεση με την Ευρωπαϊκή Κοινότητα (</a:t>
            </a:r>
            <a:r>
              <a:rPr lang="el-GR" sz="1800" dirty="0" err="1">
                <a:solidFill>
                  <a:srgbClr val="E7E6E6">
                    <a:lumMod val="50000"/>
                  </a:srgbClr>
                </a:solidFill>
                <a:cs typeface="Arial" panose="020B0604020202020204" pitchFamily="34" charset="0"/>
              </a:rPr>
              <a:t>Atlas</a:t>
            </a:r>
            <a:r>
              <a:rPr lang="el-GR" sz="1800" dirty="0">
                <a:solidFill>
                  <a:srgbClr val="E7E6E6">
                    <a:lumMod val="50000"/>
                  </a:srgbClr>
                </a:solidFill>
                <a:cs typeface="Arial" panose="020B0604020202020204" pitchFamily="34" charset="0"/>
              </a:rPr>
              <a:t>)</a:t>
            </a: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Παροχή βοήθειας για συμμετοχή Κυπριακών Οντοτήτων σε ευρωπαϊκά προγράμματα DEP &amp; HEP</a:t>
            </a:r>
            <a:endParaRPr lang="en-US"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Διαχειρίζεται Ευρωπαϊκά κονδύλια</a:t>
            </a:r>
            <a:r>
              <a:rPr lang="en-US" sz="1800" dirty="0">
                <a:solidFill>
                  <a:srgbClr val="E7E6E6">
                    <a:lumMod val="50000"/>
                  </a:srgbClr>
                </a:solidFill>
                <a:cs typeface="Arial" panose="020B0604020202020204" pitchFamily="34" charset="0"/>
              </a:rPr>
              <a:t> </a:t>
            </a:r>
            <a:r>
              <a:rPr lang="el-GR" sz="1800" dirty="0">
                <a:solidFill>
                  <a:srgbClr val="E7E6E6">
                    <a:lumMod val="50000"/>
                  </a:srgbClr>
                </a:solidFill>
                <a:cs typeface="Arial" panose="020B0604020202020204" pitchFamily="34" charset="0"/>
              </a:rPr>
              <a:t>με στόχο την προώθηση της </a:t>
            </a:r>
            <a:r>
              <a:rPr lang="el-GR" sz="1800" dirty="0" err="1">
                <a:solidFill>
                  <a:srgbClr val="E7E6E6">
                    <a:lumMod val="50000"/>
                  </a:srgbClr>
                </a:solidFill>
                <a:cs typeface="Arial" panose="020B0604020202020204" pitchFamily="34" charset="0"/>
              </a:rPr>
              <a:t>κυβερνοασφάλειας</a:t>
            </a:r>
            <a:r>
              <a:rPr lang="el-GR" sz="1800" dirty="0">
                <a:solidFill>
                  <a:srgbClr val="E7E6E6">
                    <a:lumMod val="50000"/>
                  </a:srgbClr>
                </a:solidFill>
                <a:cs typeface="Arial" panose="020B0604020202020204" pitchFamily="34" charset="0"/>
              </a:rPr>
              <a:t> στην χώρα</a:t>
            </a:r>
            <a:endParaRPr lang="en-US"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Δημιουργία σχεδίων χορηγιών για τις </a:t>
            </a:r>
            <a:r>
              <a:rPr lang="el-GR" sz="1800" dirty="0" err="1">
                <a:solidFill>
                  <a:srgbClr val="E7E6E6">
                    <a:lumMod val="50000"/>
                  </a:srgbClr>
                </a:solidFill>
                <a:cs typeface="Arial" panose="020B0604020202020204" pitchFamily="34" charset="0"/>
              </a:rPr>
              <a:t>ΜμΕ</a:t>
            </a:r>
            <a:r>
              <a:rPr lang="el-GR" sz="1800" dirty="0">
                <a:solidFill>
                  <a:srgbClr val="E7E6E6">
                    <a:lumMod val="50000"/>
                  </a:srgbClr>
                </a:solidFill>
                <a:cs typeface="Arial" panose="020B0604020202020204" pitchFamily="34" charset="0"/>
              </a:rPr>
              <a:t> μέσα</a:t>
            </a:r>
            <a:r>
              <a:rPr lang="en-US" sz="1800" dirty="0">
                <a:solidFill>
                  <a:srgbClr val="E7E6E6">
                    <a:lumMod val="50000"/>
                  </a:srgbClr>
                </a:solidFill>
                <a:cs typeface="Arial" panose="020B0604020202020204" pitchFamily="34" charset="0"/>
              </a:rPr>
              <a:t> </a:t>
            </a:r>
            <a:r>
              <a:rPr lang="el-GR" sz="1800" dirty="0">
                <a:solidFill>
                  <a:srgbClr val="E7E6E6">
                    <a:lumMod val="50000"/>
                  </a:srgbClr>
                </a:solidFill>
                <a:cs typeface="Arial" panose="020B0604020202020204" pitchFamily="34" charset="0"/>
              </a:rPr>
              <a:t>από την δημιουργία πλαισίου </a:t>
            </a:r>
            <a:r>
              <a:rPr lang="el-GR" sz="1800" dirty="0" err="1">
                <a:solidFill>
                  <a:srgbClr val="E7E6E6">
                    <a:lumMod val="50000"/>
                  </a:srgbClr>
                </a:solidFill>
                <a:cs typeface="Arial" panose="020B0604020202020204" pitchFamily="34" charset="0"/>
              </a:rPr>
              <a:t>Κυβερνουγιεικής</a:t>
            </a:r>
            <a:r>
              <a:rPr lang="el-GR" sz="1800" dirty="0">
                <a:solidFill>
                  <a:srgbClr val="E7E6E6">
                    <a:lumMod val="50000"/>
                  </a:srgbClr>
                </a:solidFill>
                <a:cs typeface="Arial" panose="020B0604020202020204" pitchFamily="34" charset="0"/>
              </a:rPr>
              <a:t> για </a:t>
            </a:r>
            <a:r>
              <a:rPr lang="el-GR" sz="1800" dirty="0" err="1">
                <a:solidFill>
                  <a:srgbClr val="E7E6E6">
                    <a:lumMod val="50000"/>
                  </a:srgbClr>
                </a:solidFill>
                <a:cs typeface="Arial" panose="020B0604020202020204" pitchFamily="34" charset="0"/>
              </a:rPr>
              <a:t>ΜμΕ</a:t>
            </a:r>
            <a:r>
              <a:rPr lang="el-GR" sz="1800" dirty="0">
                <a:solidFill>
                  <a:srgbClr val="E7E6E6">
                    <a:lumMod val="50000"/>
                  </a:srgbClr>
                </a:solidFill>
                <a:cs typeface="Arial" panose="020B0604020202020204" pitchFamily="34" charset="0"/>
              </a:rPr>
              <a:t>.</a:t>
            </a: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Μέλη στο </a:t>
            </a:r>
            <a:r>
              <a:rPr lang="en-US" sz="1800" dirty="0">
                <a:solidFill>
                  <a:srgbClr val="E7E6E6">
                    <a:lumMod val="50000"/>
                  </a:srgbClr>
                </a:solidFill>
                <a:cs typeface="Arial" panose="020B0604020202020204" pitchFamily="34" charset="0"/>
              </a:rPr>
              <a:t>Governing Board  </a:t>
            </a:r>
            <a:r>
              <a:rPr lang="el-GR" sz="1800" dirty="0">
                <a:solidFill>
                  <a:srgbClr val="E7E6E6">
                    <a:lumMod val="50000"/>
                  </a:srgbClr>
                </a:solidFill>
                <a:cs typeface="Arial" panose="020B0604020202020204" pitchFamily="34" charset="0"/>
              </a:rPr>
              <a:t>του Συμβουλίου </a:t>
            </a:r>
            <a:r>
              <a:rPr lang="en-US" sz="1800" dirty="0">
                <a:solidFill>
                  <a:srgbClr val="E7E6E6">
                    <a:lumMod val="50000"/>
                  </a:srgbClr>
                </a:solidFill>
                <a:cs typeface="Arial" panose="020B0604020202020204" pitchFamily="34" charset="0"/>
              </a:rPr>
              <a:t>ECCC</a:t>
            </a:r>
            <a:endParaRPr lang="el-GR"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Αντιπροεδρία του Δικτύου των </a:t>
            </a:r>
            <a:r>
              <a:rPr lang="en-US" sz="1800">
                <a:solidFill>
                  <a:srgbClr val="E7E6E6">
                    <a:lumMod val="50000"/>
                  </a:srgbClr>
                </a:solidFill>
                <a:cs typeface="Arial" panose="020B0604020202020204" pitchFamily="34" charset="0"/>
              </a:rPr>
              <a:t>NCCs</a:t>
            </a:r>
            <a:endParaRPr lang="en-US"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2.5 εκατομμύρια χρηματοδότηση από την ΕΕ</a:t>
            </a:r>
          </a:p>
          <a:p>
            <a:pPr lvl="0" algn="just">
              <a:lnSpc>
                <a:spcPct val="100000"/>
              </a:lnSpc>
            </a:pPr>
            <a:endParaRPr lang="el-GR" sz="1800" dirty="0">
              <a:solidFill>
                <a:srgbClr val="E7E6E6">
                  <a:lumMod val="50000"/>
                </a:srgbClr>
              </a:solidFill>
              <a:cs typeface="Arial" panose="020B0604020202020204" pitchFamily="34" charset="0"/>
            </a:endParaRPr>
          </a:p>
          <a:p>
            <a:pPr lvl="0" algn="just">
              <a:lnSpc>
                <a:spcPct val="100000"/>
              </a:lnSpc>
            </a:pPr>
            <a:endParaRPr lang="en-US"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endParaRPr kumimoji="0" lang="en-US" sz="1800" b="0" i="0" u="none" strike="noStrike" kern="1200" cap="none" spc="0" normalizeH="0" baseline="0" noProof="0" dirty="0">
              <a:ln>
                <a:noFill/>
              </a:ln>
              <a:solidFill>
                <a:srgbClr val="E7E6E6">
                  <a:lumMod val="50000"/>
                </a:srgbClr>
              </a:solidFill>
              <a:effectLst/>
              <a:uLnTx/>
              <a:uFillTx/>
              <a:latin typeface="Calibri Light" panose="020F0302020204030204" pitchFamily="34" charset="0"/>
              <a:ea typeface="+mn-ea"/>
              <a:cs typeface="Arial" panose="020B0604020202020204" pitchFamily="34" charset="0"/>
            </a:endParaRPr>
          </a:p>
        </p:txBody>
      </p:sp>
      <p:cxnSp>
        <p:nvCxnSpPr>
          <p:cNvPr id="5" name="Straight Connector 4">
            <a:extLst>
              <a:ext uri="{FF2B5EF4-FFF2-40B4-BE49-F238E27FC236}">
                <a16:creationId xmlns:a16="http://schemas.microsoft.com/office/drawing/2014/main" id="{FF76A4BF-68E7-782E-0950-308B7BFB2FEC}"/>
              </a:ext>
            </a:extLst>
          </p:cNvPr>
          <p:cNvCxnSpPr>
            <a:cxnSpLocks/>
          </p:cNvCxnSpPr>
          <p:nvPr/>
        </p:nvCxnSpPr>
        <p:spPr>
          <a:xfrm>
            <a:off x="3650920" y="912732"/>
            <a:ext cx="0" cy="3146650"/>
          </a:xfrm>
          <a:prstGeom prst="line">
            <a:avLst/>
          </a:prstGeom>
          <a:noFill/>
          <a:ln w="50800" cap="flat" cmpd="sng" algn="ctr">
            <a:solidFill>
              <a:srgbClr val="EABC53"/>
            </a:solidFill>
            <a:prstDash val="solid"/>
            <a:miter lim="800000"/>
          </a:ln>
          <a:effectLst/>
        </p:spPr>
      </p:cxnSp>
      <p:cxnSp>
        <p:nvCxnSpPr>
          <p:cNvPr id="7" name="Straight Connector 6">
            <a:extLst>
              <a:ext uri="{FF2B5EF4-FFF2-40B4-BE49-F238E27FC236}">
                <a16:creationId xmlns:a16="http://schemas.microsoft.com/office/drawing/2014/main" id="{37D8002D-93DB-B31C-CC5A-6CCBEBE9CDA4}"/>
              </a:ext>
            </a:extLst>
          </p:cNvPr>
          <p:cNvCxnSpPr>
            <a:cxnSpLocks/>
          </p:cNvCxnSpPr>
          <p:nvPr/>
        </p:nvCxnSpPr>
        <p:spPr>
          <a:xfrm>
            <a:off x="3650920" y="4342876"/>
            <a:ext cx="0" cy="2113344"/>
          </a:xfrm>
          <a:prstGeom prst="line">
            <a:avLst/>
          </a:prstGeom>
          <a:noFill/>
          <a:ln w="50800" cap="flat" cmpd="sng" algn="ctr">
            <a:solidFill>
              <a:srgbClr val="EABC53"/>
            </a:solidFill>
            <a:prstDash val="solid"/>
            <a:miter lim="800000"/>
          </a:ln>
          <a:effectLst/>
        </p:spPr>
      </p:cxnSp>
      <p:pic>
        <p:nvPicPr>
          <p:cNvPr id="8" name="Picture 7">
            <a:extLst>
              <a:ext uri="{FF2B5EF4-FFF2-40B4-BE49-F238E27FC236}">
                <a16:creationId xmlns:a16="http://schemas.microsoft.com/office/drawing/2014/main" id="{C8596512-7971-A0D8-68D2-11FE9B57A477}"/>
              </a:ext>
            </a:extLst>
          </p:cNvPr>
          <p:cNvPicPr>
            <a:picLocks noChangeAspect="1"/>
          </p:cNvPicPr>
          <p:nvPr/>
        </p:nvPicPr>
        <p:blipFill>
          <a:blip r:embed="rId6"/>
          <a:stretch>
            <a:fillRect/>
          </a:stretch>
        </p:blipFill>
        <p:spPr>
          <a:xfrm rot="5400000">
            <a:off x="2004898" y="2719484"/>
            <a:ext cx="666326" cy="2395002"/>
          </a:xfrm>
          <a:prstGeom prst="rect">
            <a:avLst/>
          </a:prstGeom>
        </p:spPr>
      </p:pic>
      <p:pic>
        <p:nvPicPr>
          <p:cNvPr id="9" name="Picture 8">
            <a:extLst>
              <a:ext uri="{FF2B5EF4-FFF2-40B4-BE49-F238E27FC236}">
                <a16:creationId xmlns:a16="http://schemas.microsoft.com/office/drawing/2014/main" id="{632ECC46-7014-46F8-689F-B147C4864873}"/>
              </a:ext>
            </a:extLst>
          </p:cNvPr>
          <p:cNvPicPr>
            <a:picLocks noChangeAspect="1"/>
          </p:cNvPicPr>
          <p:nvPr/>
        </p:nvPicPr>
        <p:blipFill>
          <a:blip r:embed="rId7"/>
          <a:stretch>
            <a:fillRect/>
          </a:stretch>
        </p:blipFill>
        <p:spPr>
          <a:xfrm>
            <a:off x="9675457" y="2150145"/>
            <a:ext cx="2454892" cy="980972"/>
          </a:xfrm>
          <a:prstGeom prst="rect">
            <a:avLst/>
          </a:prstGeom>
        </p:spPr>
      </p:pic>
      <p:pic>
        <p:nvPicPr>
          <p:cNvPr id="11" name="Picture 2" descr="EU Cybersecurity Certification - FAQ — ENISA">
            <a:extLst>
              <a:ext uri="{FF2B5EF4-FFF2-40B4-BE49-F238E27FC236}">
                <a16:creationId xmlns:a16="http://schemas.microsoft.com/office/drawing/2014/main" id="{63B247BA-3375-7998-ED9A-1C2E374CE8A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93829" y="4354162"/>
            <a:ext cx="2454891" cy="2209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56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2880D-DD6A-6A2F-071B-46056D3D23B5}"/>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77430D5-3838-E791-9556-AFCE5CA97396}"/>
              </a:ext>
            </a:extLst>
          </p:cNvPr>
          <p:cNvSpPr>
            <a:spLocks noGrp="1"/>
          </p:cNvSpPr>
          <p:nvPr>
            <p:ph type="sldNum" sz="quarter" idx="12"/>
          </p:nvPr>
        </p:nvSpPr>
        <p:spPr/>
        <p:txBody>
          <a:bodyPr/>
          <a:lstStyle/>
          <a:p>
            <a:fld id="{DACA5F2D-6FF9-4E9F-8DE4-5E0B8C2135BA}" type="slidenum">
              <a:rPr lang="en-US" smtClean="0">
                <a:latin typeface="+mj-lt"/>
              </a:rPr>
              <a:pPr/>
              <a:t>5</a:t>
            </a:fld>
            <a:endParaRPr lang="en-US" dirty="0">
              <a:latin typeface="+mj-lt"/>
            </a:endParaRPr>
          </a:p>
        </p:txBody>
      </p:sp>
      <p:pic>
        <p:nvPicPr>
          <p:cNvPr id="10" name="Picture 9">
            <a:extLst>
              <a:ext uri="{FF2B5EF4-FFF2-40B4-BE49-F238E27FC236}">
                <a16:creationId xmlns:a16="http://schemas.microsoft.com/office/drawing/2014/main" id="{CD0EB55D-1FA0-7505-BEBE-94C58EC59425}"/>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BCF73C18-4BDF-791D-6541-198F9C854695}"/>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CB667C3C-22D5-A2F0-FD29-70F99ADB7502}"/>
              </a:ext>
            </a:extLst>
          </p:cNvPr>
          <p:cNvPicPr>
            <a:picLocks noChangeAspect="1"/>
          </p:cNvPicPr>
          <p:nvPr/>
        </p:nvPicPr>
        <p:blipFill>
          <a:blip r:embed="rId5"/>
          <a:stretch>
            <a:fillRect/>
          </a:stretch>
        </p:blipFill>
        <p:spPr>
          <a:xfrm>
            <a:off x="6886482" y="1"/>
            <a:ext cx="5362496" cy="638442"/>
          </a:xfrm>
          <a:prstGeom prst="rect">
            <a:avLst/>
          </a:prstGeom>
        </p:spPr>
      </p:pic>
      <p:sp>
        <p:nvSpPr>
          <p:cNvPr id="17" name="Rectangle 16">
            <a:extLst>
              <a:ext uri="{FF2B5EF4-FFF2-40B4-BE49-F238E27FC236}">
                <a16:creationId xmlns:a16="http://schemas.microsoft.com/office/drawing/2014/main" id="{4FBE4ABD-AC7D-A016-AEC8-B62560EF27E3}"/>
              </a:ext>
            </a:extLst>
          </p:cNvPr>
          <p:cNvSpPr/>
          <p:nvPr/>
        </p:nvSpPr>
        <p:spPr>
          <a:xfrm>
            <a:off x="7629602" y="23201"/>
            <a:ext cx="4500747" cy="461665"/>
          </a:xfrm>
          <a:prstGeom prst="rect">
            <a:avLst/>
          </a:prstGeom>
        </p:spPr>
        <p:txBody>
          <a:bodyPr wrap="square">
            <a:spAutoFit/>
          </a:bodyPr>
          <a:lstStyle/>
          <a:p>
            <a:pPr algn="ctr"/>
            <a:r>
              <a:rPr lang="en-GB" sz="2400" b="1" i="1" dirty="0">
                <a:solidFill>
                  <a:schemeClr val="bg1">
                    <a:lumMod val="50000"/>
                  </a:schemeClr>
                </a:solidFill>
                <a:latin typeface="Helvetica" pitchFamily="2" charset="0"/>
              </a:rPr>
              <a:t>NCC-CY &amp; NCCA</a:t>
            </a:r>
            <a:endParaRPr lang="en-CY" sz="2400" b="1" i="1" dirty="0">
              <a:solidFill>
                <a:schemeClr val="bg1">
                  <a:lumMod val="50000"/>
                </a:schemeClr>
              </a:solidFill>
              <a:latin typeface="Helvetica" pitchFamily="2" charset="0"/>
            </a:endParaRPr>
          </a:p>
        </p:txBody>
      </p:sp>
      <p:sp>
        <p:nvSpPr>
          <p:cNvPr id="2" name="Text Placeholder 5">
            <a:extLst>
              <a:ext uri="{FF2B5EF4-FFF2-40B4-BE49-F238E27FC236}">
                <a16:creationId xmlns:a16="http://schemas.microsoft.com/office/drawing/2014/main" id="{3EB3E6B6-94EC-38CF-528D-88F58F8B52A6}"/>
              </a:ext>
            </a:extLst>
          </p:cNvPr>
          <p:cNvSpPr txBox="1">
            <a:spLocks/>
          </p:cNvSpPr>
          <p:nvPr/>
        </p:nvSpPr>
        <p:spPr>
          <a:xfrm>
            <a:off x="3732025" y="1422400"/>
            <a:ext cx="5991838" cy="200362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Calibri Light" panose="020F03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2000" b="1" dirty="0">
                <a:solidFill>
                  <a:prstClr val="black"/>
                </a:solidFill>
                <a:latin typeface="Arial" panose="020B0604020202020204" pitchFamily="34" charset="0"/>
                <a:cs typeface="Arial" panose="020B0604020202020204" pitchFamily="34" charset="0"/>
              </a:rPr>
              <a:t>Εθνική Αρχή Πιστοποίησης </a:t>
            </a:r>
            <a:r>
              <a:rPr lang="el-GR" sz="2000" b="1" dirty="0" err="1">
                <a:solidFill>
                  <a:prstClr val="black"/>
                </a:solidFill>
                <a:latin typeface="Arial" panose="020B0604020202020204" pitchFamily="34" charset="0"/>
                <a:cs typeface="Arial" panose="020B0604020202020204" pitchFamily="34" charset="0"/>
              </a:rPr>
              <a:t>Κυβερνοασφάλειας</a:t>
            </a:r>
            <a:r>
              <a:rPr lang="el-GR" sz="2000" b="1" dirty="0">
                <a:solidFill>
                  <a:prstClr val="black"/>
                </a:solidFill>
                <a:latin typeface="Arial" panose="020B0604020202020204" pitchFamily="34" charset="0"/>
                <a:cs typeface="Arial" panose="020B0604020202020204" pitchFamily="34" charset="0"/>
              </a:rPr>
              <a:t> </a:t>
            </a:r>
            <a:r>
              <a:rPr kumimoji="0" lang="el-GR"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NCCA</a:t>
            </a:r>
            <a:r>
              <a:rPr kumimoji="0" lang="el-GR"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Επιτόπιοι έλεγχοι</a:t>
            </a:r>
            <a:r>
              <a:rPr lang="en-US" sz="1800" dirty="0">
                <a:solidFill>
                  <a:srgbClr val="E7E6E6">
                    <a:lumMod val="50000"/>
                  </a:srgbClr>
                </a:solidFill>
                <a:cs typeface="Arial" panose="020B0604020202020204" pitchFamily="34" charset="0"/>
              </a:rPr>
              <a:t>: </a:t>
            </a:r>
            <a:r>
              <a:rPr lang="el-GR" sz="1800" dirty="0">
                <a:solidFill>
                  <a:srgbClr val="E7E6E6">
                    <a:lumMod val="50000"/>
                  </a:srgbClr>
                </a:solidFill>
                <a:cs typeface="Arial" panose="020B0604020202020204" pitchFamily="34" charset="0"/>
              </a:rPr>
              <a:t>Διενέργεια ερευνών και ελέγχων (</a:t>
            </a:r>
            <a:r>
              <a:rPr lang="el-GR" sz="1800" dirty="0" err="1">
                <a:solidFill>
                  <a:srgbClr val="E7E6E6">
                    <a:lumMod val="50000"/>
                  </a:srgbClr>
                </a:solidFill>
                <a:cs typeface="Arial" panose="020B0604020202020204" pitchFamily="34" charset="0"/>
              </a:rPr>
              <a:t>audits</a:t>
            </a:r>
            <a:r>
              <a:rPr lang="el-GR" sz="1800" dirty="0">
                <a:solidFill>
                  <a:srgbClr val="E7E6E6">
                    <a:lumMod val="50000"/>
                  </a:srgbClr>
                </a:solidFill>
                <a:cs typeface="Arial" panose="020B0604020202020204" pitchFamily="34" charset="0"/>
              </a:rPr>
              <a:t>) σε φορείς που εμπλέκονται στην πιστοποίηση</a:t>
            </a: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Διορθωτικές</a:t>
            </a:r>
            <a:r>
              <a:rPr lang="en-US" sz="1800" dirty="0">
                <a:solidFill>
                  <a:srgbClr val="E7E6E6">
                    <a:lumMod val="50000"/>
                  </a:srgbClr>
                </a:solidFill>
                <a:cs typeface="Arial" panose="020B0604020202020204" pitchFamily="34" charset="0"/>
              </a:rPr>
              <a:t> </a:t>
            </a:r>
            <a:r>
              <a:rPr lang="el-GR" sz="1800" dirty="0">
                <a:solidFill>
                  <a:srgbClr val="E7E6E6">
                    <a:lumMod val="50000"/>
                  </a:srgbClr>
                </a:solidFill>
                <a:cs typeface="Arial" panose="020B0604020202020204" pitchFamily="34" charset="0"/>
              </a:rPr>
              <a:t>ενέργειες</a:t>
            </a:r>
            <a:r>
              <a:rPr lang="en-US" sz="1800" dirty="0">
                <a:solidFill>
                  <a:srgbClr val="E7E6E6">
                    <a:lumMod val="50000"/>
                  </a:srgbClr>
                </a:solidFill>
                <a:cs typeface="Arial" panose="020B0604020202020204" pitchFamily="34" charset="0"/>
              </a:rPr>
              <a:t>: </a:t>
            </a:r>
            <a:r>
              <a:rPr lang="el-GR" sz="1800" dirty="0">
                <a:solidFill>
                  <a:srgbClr val="E7E6E6">
                    <a:lumMod val="50000"/>
                  </a:srgbClr>
                </a:solidFill>
                <a:cs typeface="Arial" panose="020B0604020202020204" pitchFamily="34" charset="0"/>
              </a:rPr>
              <a:t>Δυνατότητα υποχρέωσης οικονομικών φορέων ή φορέων αξιολόγησης να λάβουν διορθωτικά μέτρα για άρση μη συμμορφώσεων</a:t>
            </a:r>
            <a:endParaRPr lang="en-US"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Περιορισμός, αναστολή ή ανάκληση πιστοποιητικών</a:t>
            </a:r>
            <a:r>
              <a:rPr lang="en-US" sz="1800" dirty="0">
                <a:solidFill>
                  <a:srgbClr val="E7E6E6">
                    <a:lumMod val="50000"/>
                  </a:srgbClr>
                </a:solidFill>
                <a:cs typeface="Arial" panose="020B0604020202020204" pitchFamily="34" charset="0"/>
              </a:rPr>
              <a:t>: </a:t>
            </a:r>
            <a:r>
              <a:rPr lang="el-GR" sz="1800" dirty="0">
                <a:solidFill>
                  <a:srgbClr val="E7E6E6">
                    <a:lumMod val="50000"/>
                  </a:srgbClr>
                </a:solidFill>
                <a:cs typeface="Arial" panose="020B0604020202020204" pitchFamily="34" charset="0"/>
              </a:rPr>
              <a:t>Αρμοδιότητα περιορισμού, αναστολής ή ανάκλησης πιστοποιητικών όταν διαπιστώνονται μη συμμορφώσεις</a:t>
            </a:r>
          </a:p>
          <a:p>
            <a:pPr marL="285750" lvl="0" indent="-285750" algn="just">
              <a:lnSpc>
                <a:spcPct val="100000"/>
              </a:lnSpc>
              <a:buFont typeface="Arial" panose="020B0604020202020204" pitchFamily="34" charset="0"/>
              <a:buChar char="•"/>
            </a:pPr>
            <a:r>
              <a:rPr lang="el-GR" sz="1800" dirty="0">
                <a:solidFill>
                  <a:srgbClr val="E7E6E6">
                    <a:lumMod val="50000"/>
                  </a:srgbClr>
                </a:solidFill>
                <a:cs typeface="Arial" panose="020B0604020202020204" pitchFamily="34" charset="0"/>
              </a:rPr>
              <a:t>Επιβολή κυρώσεων</a:t>
            </a:r>
            <a:r>
              <a:rPr lang="en-US" sz="1800" dirty="0">
                <a:solidFill>
                  <a:srgbClr val="E7E6E6">
                    <a:lumMod val="50000"/>
                  </a:srgbClr>
                </a:solidFill>
                <a:cs typeface="Arial" panose="020B0604020202020204" pitchFamily="34" charset="0"/>
              </a:rPr>
              <a:t>: </a:t>
            </a:r>
            <a:r>
              <a:rPr lang="el-GR" sz="1800" dirty="0">
                <a:solidFill>
                  <a:srgbClr val="E7E6E6">
                    <a:lumMod val="50000"/>
                  </a:srgbClr>
                </a:solidFill>
                <a:cs typeface="Arial" panose="020B0604020202020204" pitchFamily="34" charset="0"/>
              </a:rPr>
              <a:t>Εφαρμογή διοικητικών μέτρων/κυρώσεων, εντός των ορίων της εθνικής νομοθεσίας, για την επιβολή συμμόρφωσης</a:t>
            </a:r>
          </a:p>
          <a:p>
            <a:pPr marL="285750" lvl="0" indent="-285750" algn="just">
              <a:lnSpc>
                <a:spcPct val="100000"/>
              </a:lnSpc>
              <a:buFont typeface="Arial" panose="020B0604020202020204" pitchFamily="34" charset="0"/>
              <a:buChar char="•"/>
            </a:pPr>
            <a:endParaRPr lang="el-GR"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endParaRPr lang="el-GR"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endParaRPr lang="el-GR"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endParaRPr lang="el-GR" sz="1800" dirty="0">
              <a:solidFill>
                <a:srgbClr val="E7E6E6">
                  <a:lumMod val="50000"/>
                </a:srgbClr>
              </a:solidFill>
              <a:cs typeface="Arial" panose="020B0604020202020204" pitchFamily="34" charset="0"/>
            </a:endParaRPr>
          </a:p>
          <a:p>
            <a:pPr lvl="0" algn="just">
              <a:lnSpc>
                <a:spcPct val="100000"/>
              </a:lnSpc>
            </a:pPr>
            <a:endParaRPr lang="en-US"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endParaRPr kumimoji="0" lang="en-US" sz="1800" b="0" i="0" u="none" strike="noStrike" kern="1200" cap="none" spc="0" normalizeH="0" baseline="0" noProof="0" dirty="0">
              <a:ln>
                <a:noFill/>
              </a:ln>
              <a:solidFill>
                <a:srgbClr val="E7E6E6">
                  <a:lumMod val="50000"/>
                </a:srgbClr>
              </a:solidFill>
              <a:effectLst/>
              <a:uLnTx/>
              <a:uFillTx/>
              <a:latin typeface="Calibri Light" panose="020F0302020204030204" pitchFamily="34" charset="0"/>
              <a:ea typeface="+mn-ea"/>
              <a:cs typeface="Arial" panose="020B0604020202020204" pitchFamily="34" charset="0"/>
            </a:endParaRPr>
          </a:p>
        </p:txBody>
      </p:sp>
      <p:cxnSp>
        <p:nvCxnSpPr>
          <p:cNvPr id="5" name="Straight Connector 4">
            <a:extLst>
              <a:ext uri="{FF2B5EF4-FFF2-40B4-BE49-F238E27FC236}">
                <a16:creationId xmlns:a16="http://schemas.microsoft.com/office/drawing/2014/main" id="{C0487B4D-F4B0-7CA9-B795-730A3F356F68}"/>
              </a:ext>
            </a:extLst>
          </p:cNvPr>
          <p:cNvCxnSpPr>
            <a:cxnSpLocks/>
          </p:cNvCxnSpPr>
          <p:nvPr/>
        </p:nvCxnSpPr>
        <p:spPr>
          <a:xfrm>
            <a:off x="3650920" y="912732"/>
            <a:ext cx="0" cy="3146650"/>
          </a:xfrm>
          <a:prstGeom prst="line">
            <a:avLst/>
          </a:prstGeom>
          <a:noFill/>
          <a:ln w="50800" cap="flat" cmpd="sng" algn="ctr">
            <a:solidFill>
              <a:srgbClr val="EABC53"/>
            </a:solidFill>
            <a:prstDash val="solid"/>
            <a:miter lim="800000"/>
          </a:ln>
          <a:effectLst/>
        </p:spPr>
      </p:cxnSp>
      <p:cxnSp>
        <p:nvCxnSpPr>
          <p:cNvPr id="7" name="Straight Connector 6">
            <a:extLst>
              <a:ext uri="{FF2B5EF4-FFF2-40B4-BE49-F238E27FC236}">
                <a16:creationId xmlns:a16="http://schemas.microsoft.com/office/drawing/2014/main" id="{E76F27AD-80CB-86AD-7F52-CF1A1D0BCB14}"/>
              </a:ext>
            </a:extLst>
          </p:cNvPr>
          <p:cNvCxnSpPr>
            <a:cxnSpLocks/>
          </p:cNvCxnSpPr>
          <p:nvPr/>
        </p:nvCxnSpPr>
        <p:spPr>
          <a:xfrm>
            <a:off x="3650920" y="4342876"/>
            <a:ext cx="0" cy="2113344"/>
          </a:xfrm>
          <a:prstGeom prst="line">
            <a:avLst/>
          </a:prstGeom>
          <a:noFill/>
          <a:ln w="50800" cap="flat" cmpd="sng" algn="ctr">
            <a:solidFill>
              <a:srgbClr val="EABC53"/>
            </a:solidFill>
            <a:prstDash val="solid"/>
            <a:miter lim="800000"/>
          </a:ln>
          <a:effectLst/>
        </p:spPr>
      </p:cxnSp>
      <p:pic>
        <p:nvPicPr>
          <p:cNvPr id="8" name="Picture 7">
            <a:extLst>
              <a:ext uri="{FF2B5EF4-FFF2-40B4-BE49-F238E27FC236}">
                <a16:creationId xmlns:a16="http://schemas.microsoft.com/office/drawing/2014/main" id="{CB68693B-68D5-0601-FB31-0C1848A6D917}"/>
              </a:ext>
            </a:extLst>
          </p:cNvPr>
          <p:cNvPicPr>
            <a:picLocks noChangeAspect="1"/>
          </p:cNvPicPr>
          <p:nvPr/>
        </p:nvPicPr>
        <p:blipFill>
          <a:blip r:embed="rId6"/>
          <a:stretch>
            <a:fillRect/>
          </a:stretch>
        </p:blipFill>
        <p:spPr>
          <a:xfrm rot="5400000">
            <a:off x="2004898" y="2719484"/>
            <a:ext cx="666326" cy="2395002"/>
          </a:xfrm>
          <a:prstGeom prst="rect">
            <a:avLst/>
          </a:prstGeom>
        </p:spPr>
      </p:pic>
      <p:pic>
        <p:nvPicPr>
          <p:cNvPr id="4" name="Picture 3">
            <a:extLst>
              <a:ext uri="{FF2B5EF4-FFF2-40B4-BE49-F238E27FC236}">
                <a16:creationId xmlns:a16="http://schemas.microsoft.com/office/drawing/2014/main" id="{BA2CD1F8-9B28-C962-2CFF-6AE4DC643637}"/>
              </a:ext>
            </a:extLst>
          </p:cNvPr>
          <p:cNvPicPr>
            <a:picLocks noChangeAspect="1"/>
          </p:cNvPicPr>
          <p:nvPr/>
        </p:nvPicPr>
        <p:blipFill>
          <a:blip r:embed="rId7"/>
          <a:stretch>
            <a:fillRect/>
          </a:stretch>
        </p:blipFill>
        <p:spPr>
          <a:xfrm>
            <a:off x="9953217" y="2299225"/>
            <a:ext cx="2109399" cy="682811"/>
          </a:xfrm>
          <a:prstGeom prst="rect">
            <a:avLst/>
          </a:prstGeom>
        </p:spPr>
      </p:pic>
    </p:spTree>
    <p:extLst>
      <p:ext uri="{BB962C8B-B14F-4D97-AF65-F5344CB8AC3E}">
        <p14:creationId xmlns:p14="http://schemas.microsoft.com/office/powerpoint/2010/main" val="2784409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0DB03-3A9A-0856-02AF-5B91F77ACC6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70B0CED-F4BF-E1BF-F084-47F6D2E852DB}"/>
              </a:ext>
            </a:extLst>
          </p:cNvPr>
          <p:cNvSpPr>
            <a:spLocks noGrp="1"/>
          </p:cNvSpPr>
          <p:nvPr>
            <p:ph type="sldNum" sz="quarter" idx="12"/>
          </p:nvPr>
        </p:nvSpPr>
        <p:spPr/>
        <p:txBody>
          <a:bodyPr/>
          <a:lstStyle/>
          <a:p>
            <a:fld id="{DACA5F2D-6FF9-4E9F-8DE4-5E0B8C2135BA}" type="slidenum">
              <a:rPr lang="en-US" smtClean="0">
                <a:latin typeface="+mj-lt"/>
              </a:rPr>
              <a:pPr/>
              <a:t>6</a:t>
            </a:fld>
            <a:endParaRPr lang="en-US" dirty="0">
              <a:latin typeface="+mj-lt"/>
            </a:endParaRPr>
          </a:p>
        </p:txBody>
      </p:sp>
      <p:pic>
        <p:nvPicPr>
          <p:cNvPr id="10" name="Picture 9">
            <a:extLst>
              <a:ext uri="{FF2B5EF4-FFF2-40B4-BE49-F238E27FC236}">
                <a16:creationId xmlns:a16="http://schemas.microsoft.com/office/drawing/2014/main" id="{687A0FF6-DF30-DA77-962D-A1EB5B9D2A78}"/>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42B8F25E-93DD-53AB-430D-E438C4C6B55D}"/>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2918DFB2-F4BE-D2CA-42E5-8DEA14FCA824}"/>
              </a:ext>
            </a:extLst>
          </p:cNvPr>
          <p:cNvPicPr>
            <a:picLocks noChangeAspect="1"/>
          </p:cNvPicPr>
          <p:nvPr/>
        </p:nvPicPr>
        <p:blipFill>
          <a:blip r:embed="rId5"/>
          <a:stretch>
            <a:fillRect/>
          </a:stretch>
        </p:blipFill>
        <p:spPr>
          <a:xfrm>
            <a:off x="6886482" y="202890"/>
            <a:ext cx="5362496" cy="638442"/>
          </a:xfrm>
          <a:prstGeom prst="rect">
            <a:avLst/>
          </a:prstGeom>
        </p:spPr>
      </p:pic>
      <p:sp>
        <p:nvSpPr>
          <p:cNvPr id="2" name="Text Placeholder 5">
            <a:extLst>
              <a:ext uri="{FF2B5EF4-FFF2-40B4-BE49-F238E27FC236}">
                <a16:creationId xmlns:a16="http://schemas.microsoft.com/office/drawing/2014/main" id="{EFFA6C51-3C84-280D-84F1-FBEE85224482}"/>
              </a:ext>
            </a:extLst>
          </p:cNvPr>
          <p:cNvSpPr txBox="1">
            <a:spLocks/>
          </p:cNvSpPr>
          <p:nvPr/>
        </p:nvSpPr>
        <p:spPr>
          <a:xfrm>
            <a:off x="2279061" y="1180217"/>
            <a:ext cx="8160339" cy="22462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Calibri Light" panose="020F03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00000"/>
              </a:lnSpc>
            </a:pPr>
            <a:r>
              <a:rPr lang="el-GR" sz="2500" b="1" dirty="0">
                <a:cs typeface="Arial" panose="020B0604020202020204" pitchFamily="34" charset="0"/>
              </a:rPr>
              <a:t>ΡΥΘΜΙΣΤΙΚΟ ΠΛΑΙΣΙΟ</a:t>
            </a:r>
            <a:endParaRPr lang="en-US" sz="2500" b="1" dirty="0">
              <a:cs typeface="Arial" panose="020B0604020202020204" pitchFamily="34" charset="0"/>
            </a:endParaRPr>
          </a:p>
          <a:p>
            <a:pPr lvl="0" algn="just">
              <a:lnSpc>
                <a:spcPct val="100000"/>
              </a:lnSpc>
            </a:pPr>
            <a:endParaRPr lang="el-GR"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endParaRPr lang="el-GR" sz="1800" dirty="0">
              <a:solidFill>
                <a:srgbClr val="E7E6E6">
                  <a:lumMod val="50000"/>
                </a:srgbClr>
              </a:solidFill>
              <a:cs typeface="Arial" panose="020B0604020202020204" pitchFamily="34" charset="0"/>
            </a:endParaRPr>
          </a:p>
          <a:p>
            <a:pPr lvl="0" algn="just">
              <a:lnSpc>
                <a:spcPct val="100000"/>
              </a:lnSpc>
            </a:pPr>
            <a:r>
              <a:rPr lang="el-GR" sz="2000" dirty="0" err="1">
                <a:cs typeface="Arial" panose="020B0604020202020204" pitchFamily="34" charset="0"/>
              </a:rPr>
              <a:t>Mέτρα</a:t>
            </a:r>
            <a:r>
              <a:rPr lang="el-GR" sz="2000" dirty="0">
                <a:cs typeface="Arial" panose="020B0604020202020204" pitchFamily="34" charset="0"/>
              </a:rPr>
              <a:t> για υψηλό κοινό επίπεδο </a:t>
            </a:r>
            <a:r>
              <a:rPr lang="el-GR" sz="2000" dirty="0" err="1">
                <a:cs typeface="Arial" panose="020B0604020202020204" pitchFamily="34" charset="0"/>
              </a:rPr>
              <a:t>κυβερνοασφάλειας</a:t>
            </a:r>
            <a:r>
              <a:rPr lang="el-GR" sz="2000" dirty="0">
                <a:cs typeface="Arial" panose="020B0604020202020204" pitchFamily="34" charset="0"/>
              </a:rPr>
              <a:t> σε ολόκληρη την Ένωση, προβλέπει νομικά μέτρα για την ενίσχυση του συνολικού επιπέδου </a:t>
            </a:r>
            <a:r>
              <a:rPr lang="el-GR" sz="2000" dirty="0" err="1">
                <a:cs typeface="Arial" panose="020B0604020202020204" pitchFamily="34" charset="0"/>
              </a:rPr>
              <a:t>κυβερνοασφάλειας</a:t>
            </a:r>
            <a:r>
              <a:rPr lang="el-GR" sz="2000" dirty="0">
                <a:cs typeface="Arial" panose="020B0604020202020204" pitchFamily="34" charset="0"/>
              </a:rPr>
              <a:t> στην Ευρωπαϊκή Ένωση</a:t>
            </a:r>
          </a:p>
          <a:p>
            <a:pPr marL="285750" lvl="0" indent="-285750" algn="just">
              <a:lnSpc>
                <a:spcPct val="100000"/>
              </a:lnSpc>
              <a:buFont typeface="Arial" panose="020B0604020202020204" pitchFamily="34" charset="0"/>
              <a:buChar char="•"/>
            </a:pPr>
            <a:endParaRPr lang="el-GR"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endParaRPr lang="el-GR" sz="1800" dirty="0">
              <a:solidFill>
                <a:srgbClr val="E7E6E6">
                  <a:lumMod val="50000"/>
                </a:srgbClr>
              </a:solidFill>
              <a:cs typeface="Arial" panose="020B0604020202020204" pitchFamily="34" charset="0"/>
            </a:endParaRPr>
          </a:p>
          <a:p>
            <a:pPr lvl="0" algn="just">
              <a:lnSpc>
                <a:spcPct val="100000"/>
              </a:lnSpc>
            </a:pPr>
            <a:endParaRPr lang="en-US" sz="1800" dirty="0">
              <a:solidFill>
                <a:srgbClr val="E7E6E6">
                  <a:lumMod val="50000"/>
                </a:srgbClr>
              </a:solidFill>
              <a:cs typeface="Arial" panose="020B0604020202020204" pitchFamily="34" charset="0"/>
            </a:endParaRPr>
          </a:p>
          <a:p>
            <a:pPr marL="285750" lvl="0" indent="-285750" algn="just">
              <a:lnSpc>
                <a:spcPct val="100000"/>
              </a:lnSpc>
              <a:buFont typeface="Arial" panose="020B0604020202020204" pitchFamily="34" charset="0"/>
              <a:buChar char="•"/>
            </a:pPr>
            <a:endParaRPr kumimoji="0" lang="en-US" sz="1800" b="0" i="0" u="none" strike="noStrike" kern="1200" cap="none" spc="0" normalizeH="0" baseline="0" noProof="0" dirty="0">
              <a:ln>
                <a:noFill/>
              </a:ln>
              <a:solidFill>
                <a:srgbClr val="E7E6E6">
                  <a:lumMod val="50000"/>
                </a:srgbClr>
              </a:solidFill>
              <a:effectLst/>
              <a:uLnTx/>
              <a:uFillTx/>
              <a:latin typeface="Calibri Light" panose="020F0302020204030204" pitchFamily="34" charset="0"/>
              <a:ea typeface="+mn-ea"/>
              <a:cs typeface="Arial" panose="020B0604020202020204" pitchFamily="34" charset="0"/>
            </a:endParaRPr>
          </a:p>
        </p:txBody>
      </p:sp>
      <p:cxnSp>
        <p:nvCxnSpPr>
          <p:cNvPr id="5" name="Straight Connector 4">
            <a:extLst>
              <a:ext uri="{FF2B5EF4-FFF2-40B4-BE49-F238E27FC236}">
                <a16:creationId xmlns:a16="http://schemas.microsoft.com/office/drawing/2014/main" id="{D190BCC6-8D4E-FCF1-9F6A-1736170A259F}"/>
              </a:ext>
            </a:extLst>
          </p:cNvPr>
          <p:cNvCxnSpPr>
            <a:cxnSpLocks/>
          </p:cNvCxnSpPr>
          <p:nvPr/>
        </p:nvCxnSpPr>
        <p:spPr>
          <a:xfrm>
            <a:off x="1936420" y="1243326"/>
            <a:ext cx="0" cy="3146650"/>
          </a:xfrm>
          <a:prstGeom prst="line">
            <a:avLst/>
          </a:prstGeom>
          <a:noFill/>
          <a:ln w="50800" cap="flat" cmpd="sng" algn="ctr">
            <a:solidFill>
              <a:srgbClr val="EABC53"/>
            </a:solidFill>
            <a:prstDash val="solid"/>
            <a:miter lim="800000"/>
          </a:ln>
          <a:effectLst/>
        </p:spPr>
      </p:cxnSp>
      <p:cxnSp>
        <p:nvCxnSpPr>
          <p:cNvPr id="7" name="Straight Connector 6">
            <a:extLst>
              <a:ext uri="{FF2B5EF4-FFF2-40B4-BE49-F238E27FC236}">
                <a16:creationId xmlns:a16="http://schemas.microsoft.com/office/drawing/2014/main" id="{071CB657-C991-28AA-4786-E4E091FE4499}"/>
              </a:ext>
            </a:extLst>
          </p:cNvPr>
          <p:cNvCxnSpPr>
            <a:cxnSpLocks/>
          </p:cNvCxnSpPr>
          <p:nvPr/>
        </p:nvCxnSpPr>
        <p:spPr>
          <a:xfrm>
            <a:off x="1936420" y="4342876"/>
            <a:ext cx="0" cy="2113344"/>
          </a:xfrm>
          <a:prstGeom prst="line">
            <a:avLst/>
          </a:prstGeom>
          <a:noFill/>
          <a:ln w="50800" cap="flat" cmpd="sng" algn="ctr">
            <a:solidFill>
              <a:srgbClr val="EABC53"/>
            </a:solidFill>
            <a:prstDash val="solid"/>
            <a:miter lim="800000"/>
          </a:ln>
          <a:effectLst/>
        </p:spPr>
      </p:cxnSp>
      <p:pic>
        <p:nvPicPr>
          <p:cNvPr id="8" name="Picture 7">
            <a:extLst>
              <a:ext uri="{FF2B5EF4-FFF2-40B4-BE49-F238E27FC236}">
                <a16:creationId xmlns:a16="http://schemas.microsoft.com/office/drawing/2014/main" id="{CA931052-CF47-C894-54A0-8B3B14B88B94}"/>
              </a:ext>
            </a:extLst>
          </p:cNvPr>
          <p:cNvPicPr>
            <a:picLocks noChangeAspect="1"/>
          </p:cNvPicPr>
          <p:nvPr/>
        </p:nvPicPr>
        <p:blipFill>
          <a:blip r:embed="rId6"/>
          <a:stretch>
            <a:fillRect/>
          </a:stretch>
        </p:blipFill>
        <p:spPr>
          <a:xfrm rot="5400000">
            <a:off x="1895314" y="-437706"/>
            <a:ext cx="666326" cy="2395002"/>
          </a:xfrm>
          <a:prstGeom prst="rect">
            <a:avLst/>
          </a:prstGeom>
        </p:spPr>
      </p:pic>
      <p:sp>
        <p:nvSpPr>
          <p:cNvPr id="9" name="TextBox 8">
            <a:extLst>
              <a:ext uri="{FF2B5EF4-FFF2-40B4-BE49-F238E27FC236}">
                <a16:creationId xmlns:a16="http://schemas.microsoft.com/office/drawing/2014/main" id="{F70E81BD-9E9D-4713-CF17-F2EFDDECCE10}"/>
              </a:ext>
            </a:extLst>
          </p:cNvPr>
          <p:cNvSpPr txBox="1"/>
          <p:nvPr/>
        </p:nvSpPr>
        <p:spPr>
          <a:xfrm>
            <a:off x="7239149" y="324546"/>
            <a:ext cx="6206066" cy="369332"/>
          </a:xfrm>
          <a:prstGeom prst="rect">
            <a:avLst/>
          </a:prstGeom>
          <a:noFill/>
        </p:spPr>
        <p:txBody>
          <a:bodyPr wrap="square">
            <a:spAutoFit/>
          </a:bodyPr>
          <a:lstStyle/>
          <a:p>
            <a:r>
              <a:rPr lang="el-GR" dirty="0"/>
              <a:t>Τομέας Ρύθμισης, Στρατηγικής και Εποπτείας</a:t>
            </a:r>
            <a:endParaRPr lang="en-US" dirty="0"/>
          </a:p>
        </p:txBody>
      </p:sp>
      <p:sp>
        <p:nvSpPr>
          <p:cNvPr id="14" name="TextBox 37">
            <a:extLst>
              <a:ext uri="{FF2B5EF4-FFF2-40B4-BE49-F238E27FC236}">
                <a16:creationId xmlns:a16="http://schemas.microsoft.com/office/drawing/2014/main" id="{4EFC10C2-712C-D1C4-7C74-1C02EF8E96D3}"/>
              </a:ext>
            </a:extLst>
          </p:cNvPr>
          <p:cNvSpPr txBox="1"/>
          <p:nvPr/>
        </p:nvSpPr>
        <p:spPr>
          <a:xfrm>
            <a:off x="2409900" y="1657203"/>
            <a:ext cx="10952708" cy="634213"/>
          </a:xfrm>
          <a:prstGeom prst="rect">
            <a:avLst/>
          </a:prstGeom>
        </p:spPr>
        <p:txBody>
          <a:bodyPr lIns="0" tIns="0" rIns="0" bIns="0" rtlCol="0" anchor="t">
            <a:spAutoFit/>
          </a:bodyPr>
          <a:lstStyle/>
          <a:p>
            <a:pPr algn="l">
              <a:lnSpc>
                <a:spcPts val="5740"/>
              </a:lnSpc>
              <a:spcBef>
                <a:spcPct val="0"/>
              </a:spcBef>
            </a:pPr>
            <a:r>
              <a:rPr lang="en-US" sz="2500" dirty="0" err="1">
                <a:latin typeface="Poppins"/>
                <a:ea typeface="Poppins"/>
                <a:cs typeface="Poppins"/>
                <a:sym typeface="Poppins"/>
              </a:rPr>
              <a:t>Οδηγί</a:t>
            </a:r>
            <a:r>
              <a:rPr lang="en-US" sz="2500" dirty="0">
                <a:latin typeface="Poppins"/>
                <a:ea typeface="Poppins"/>
                <a:cs typeface="Poppins"/>
                <a:sym typeface="Poppins"/>
              </a:rPr>
              <a:t>α (ΕΕ) 2022/2555 («Οδηγία NIS2»)</a:t>
            </a:r>
          </a:p>
        </p:txBody>
      </p:sp>
      <p:grpSp>
        <p:nvGrpSpPr>
          <p:cNvPr id="15" name="Group 11">
            <a:extLst>
              <a:ext uri="{FF2B5EF4-FFF2-40B4-BE49-F238E27FC236}">
                <a16:creationId xmlns:a16="http://schemas.microsoft.com/office/drawing/2014/main" id="{B6512C97-129D-914B-AE4A-D49441473674}"/>
              </a:ext>
            </a:extLst>
          </p:cNvPr>
          <p:cNvGrpSpPr/>
          <p:nvPr/>
        </p:nvGrpSpPr>
        <p:grpSpPr>
          <a:xfrm>
            <a:off x="2038087" y="5284339"/>
            <a:ext cx="1880518" cy="1336693"/>
            <a:chOff x="0" y="0"/>
            <a:chExt cx="1552341" cy="460395"/>
          </a:xfrm>
        </p:grpSpPr>
        <p:sp>
          <p:nvSpPr>
            <p:cNvPr id="18" name="Freeform 12">
              <a:extLst>
                <a:ext uri="{FF2B5EF4-FFF2-40B4-BE49-F238E27FC236}">
                  <a16:creationId xmlns:a16="http://schemas.microsoft.com/office/drawing/2014/main" id="{FC198B6E-CF5E-94DC-DA4F-191FCAE20EA1}"/>
                </a:ext>
              </a:extLst>
            </p:cNvPr>
            <p:cNvSpPr/>
            <p:nvPr/>
          </p:nvSpPr>
          <p:spPr>
            <a:xfrm>
              <a:off x="0" y="0"/>
              <a:ext cx="1552341" cy="460395"/>
            </a:xfrm>
            <a:custGeom>
              <a:avLst/>
              <a:gdLst/>
              <a:ahLst/>
              <a:cxnLst/>
              <a:rect l="l" t="t" r="r" b="b"/>
              <a:pathLst>
                <a:path w="1552341" h="460395">
                  <a:moveTo>
                    <a:pt x="0" y="0"/>
                  </a:moveTo>
                  <a:lnTo>
                    <a:pt x="1552341" y="0"/>
                  </a:lnTo>
                  <a:lnTo>
                    <a:pt x="1552341" y="460395"/>
                  </a:lnTo>
                  <a:lnTo>
                    <a:pt x="0" y="460395"/>
                  </a:lnTo>
                  <a:close/>
                </a:path>
              </a:pathLst>
            </a:custGeom>
            <a:solidFill>
              <a:srgbClr val="F4A800"/>
            </a:solidFill>
            <a:ln cap="sq">
              <a:noFill/>
              <a:prstDash val="solid"/>
              <a:miter/>
            </a:ln>
          </p:spPr>
          <p:txBody>
            <a:bodyPr/>
            <a:lstStyle/>
            <a:p>
              <a:r>
                <a:rPr lang="el-GR" dirty="0"/>
                <a:t>Αφορά 18 τομείς</a:t>
              </a:r>
              <a:endParaRPr lang="en-GB" dirty="0"/>
            </a:p>
          </p:txBody>
        </p:sp>
        <p:sp>
          <p:nvSpPr>
            <p:cNvPr id="19" name="TextBox 13">
              <a:extLst>
                <a:ext uri="{FF2B5EF4-FFF2-40B4-BE49-F238E27FC236}">
                  <a16:creationId xmlns:a16="http://schemas.microsoft.com/office/drawing/2014/main" id="{C29C5CD5-475E-D684-77CA-0BE5884C62FF}"/>
                </a:ext>
              </a:extLst>
            </p:cNvPr>
            <p:cNvSpPr txBox="1"/>
            <p:nvPr/>
          </p:nvSpPr>
          <p:spPr>
            <a:xfrm>
              <a:off x="0" y="-76200"/>
              <a:ext cx="1552341" cy="536595"/>
            </a:xfrm>
            <a:prstGeom prst="rect">
              <a:avLst/>
            </a:prstGeom>
          </p:spPr>
          <p:txBody>
            <a:bodyPr lIns="50800" tIns="50800" rIns="50800" bIns="50800" rtlCol="0" anchor="ctr"/>
            <a:lstStyle/>
            <a:p>
              <a:pPr algn="ctr">
                <a:lnSpc>
                  <a:spcPts val="3779"/>
                </a:lnSpc>
              </a:pPr>
              <a:endParaRPr/>
            </a:p>
          </p:txBody>
        </p:sp>
      </p:grpSp>
      <p:grpSp>
        <p:nvGrpSpPr>
          <p:cNvPr id="22" name="Group 11">
            <a:extLst>
              <a:ext uri="{FF2B5EF4-FFF2-40B4-BE49-F238E27FC236}">
                <a16:creationId xmlns:a16="http://schemas.microsoft.com/office/drawing/2014/main" id="{22C90DCF-276F-F73D-C715-C9E0AAE3FC34}"/>
              </a:ext>
            </a:extLst>
          </p:cNvPr>
          <p:cNvGrpSpPr/>
          <p:nvPr/>
        </p:nvGrpSpPr>
        <p:grpSpPr>
          <a:xfrm>
            <a:off x="4234581" y="3655887"/>
            <a:ext cx="2791624" cy="1309027"/>
            <a:chOff x="0" y="0"/>
            <a:chExt cx="1552341" cy="460395"/>
          </a:xfrm>
        </p:grpSpPr>
        <p:sp>
          <p:nvSpPr>
            <p:cNvPr id="23" name="Freeform 12">
              <a:extLst>
                <a:ext uri="{FF2B5EF4-FFF2-40B4-BE49-F238E27FC236}">
                  <a16:creationId xmlns:a16="http://schemas.microsoft.com/office/drawing/2014/main" id="{DC5060E7-FA0C-EF98-132C-BDEAA418DC81}"/>
                </a:ext>
              </a:extLst>
            </p:cNvPr>
            <p:cNvSpPr/>
            <p:nvPr/>
          </p:nvSpPr>
          <p:spPr>
            <a:xfrm>
              <a:off x="0" y="0"/>
              <a:ext cx="1552341" cy="460395"/>
            </a:xfrm>
            <a:custGeom>
              <a:avLst/>
              <a:gdLst/>
              <a:ahLst/>
              <a:cxnLst/>
              <a:rect l="l" t="t" r="r" b="b"/>
              <a:pathLst>
                <a:path w="1552341" h="460395">
                  <a:moveTo>
                    <a:pt x="0" y="0"/>
                  </a:moveTo>
                  <a:lnTo>
                    <a:pt x="1552341" y="0"/>
                  </a:lnTo>
                  <a:lnTo>
                    <a:pt x="1552341" y="460395"/>
                  </a:lnTo>
                  <a:lnTo>
                    <a:pt x="0" y="460395"/>
                  </a:lnTo>
                  <a:close/>
                </a:path>
              </a:pathLst>
            </a:custGeom>
            <a:solidFill>
              <a:srgbClr val="F4A800"/>
            </a:solidFill>
            <a:ln cap="sq">
              <a:noFill/>
              <a:prstDash val="solid"/>
              <a:miter/>
            </a:ln>
          </p:spPr>
          <p:txBody>
            <a:bodyPr/>
            <a:lstStyle/>
            <a:p>
              <a:endParaRPr lang="en-GB" dirty="0"/>
            </a:p>
          </p:txBody>
        </p:sp>
        <p:sp>
          <p:nvSpPr>
            <p:cNvPr id="24" name="TextBox 13">
              <a:extLst>
                <a:ext uri="{FF2B5EF4-FFF2-40B4-BE49-F238E27FC236}">
                  <a16:creationId xmlns:a16="http://schemas.microsoft.com/office/drawing/2014/main" id="{824CDEA0-A30E-A6C1-5FBB-975E201725BE}"/>
                </a:ext>
              </a:extLst>
            </p:cNvPr>
            <p:cNvSpPr txBox="1"/>
            <p:nvPr/>
          </p:nvSpPr>
          <p:spPr>
            <a:xfrm>
              <a:off x="0" y="-76200"/>
              <a:ext cx="1552341" cy="536595"/>
            </a:xfrm>
            <a:prstGeom prst="rect">
              <a:avLst/>
            </a:prstGeom>
          </p:spPr>
          <p:txBody>
            <a:bodyPr lIns="50800" tIns="50800" rIns="50800" bIns="50800" rtlCol="0" anchor="ctr"/>
            <a:lstStyle/>
            <a:p>
              <a:pPr algn="ctr">
                <a:lnSpc>
                  <a:spcPts val="3779"/>
                </a:lnSpc>
              </a:pPr>
              <a:endParaRPr/>
            </a:p>
          </p:txBody>
        </p:sp>
      </p:grpSp>
      <p:sp>
        <p:nvSpPr>
          <p:cNvPr id="26" name="TextBox 25">
            <a:extLst>
              <a:ext uri="{FF2B5EF4-FFF2-40B4-BE49-F238E27FC236}">
                <a16:creationId xmlns:a16="http://schemas.microsoft.com/office/drawing/2014/main" id="{60810B23-3A80-4A2C-7AB5-272686EA198F}"/>
              </a:ext>
            </a:extLst>
          </p:cNvPr>
          <p:cNvSpPr txBox="1"/>
          <p:nvPr/>
        </p:nvSpPr>
        <p:spPr>
          <a:xfrm>
            <a:off x="4254960" y="3655886"/>
            <a:ext cx="3022289" cy="1200329"/>
          </a:xfrm>
          <a:prstGeom prst="rect">
            <a:avLst/>
          </a:prstGeom>
          <a:noFill/>
        </p:spPr>
        <p:txBody>
          <a:bodyPr wrap="square">
            <a:spAutoFit/>
          </a:bodyPr>
          <a:lstStyle/>
          <a:p>
            <a:r>
              <a:rPr lang="el-GR" dirty="0"/>
              <a:t>Αυστηρότερες απαιτήσεις διαχείρισης κινδύνου και ασφάλειας για δίκτυα και συστήματα πληροφορικής</a:t>
            </a:r>
          </a:p>
        </p:txBody>
      </p:sp>
      <p:sp>
        <p:nvSpPr>
          <p:cNvPr id="29" name="Freeform 18">
            <a:extLst>
              <a:ext uri="{FF2B5EF4-FFF2-40B4-BE49-F238E27FC236}">
                <a16:creationId xmlns:a16="http://schemas.microsoft.com/office/drawing/2014/main" id="{D3C5C70B-6D1B-C484-9E0D-FFAC17DE1581}"/>
              </a:ext>
            </a:extLst>
          </p:cNvPr>
          <p:cNvSpPr/>
          <p:nvPr/>
        </p:nvSpPr>
        <p:spPr>
          <a:xfrm>
            <a:off x="7378915" y="3668092"/>
            <a:ext cx="2744256" cy="1296822"/>
          </a:xfrm>
          <a:custGeom>
            <a:avLst/>
            <a:gdLst/>
            <a:ahLst/>
            <a:cxnLst/>
            <a:rect l="l" t="t" r="r" b="b"/>
            <a:pathLst>
              <a:path w="1552341" h="460395">
                <a:moveTo>
                  <a:pt x="0" y="0"/>
                </a:moveTo>
                <a:lnTo>
                  <a:pt x="1552341" y="0"/>
                </a:lnTo>
                <a:lnTo>
                  <a:pt x="1552341" y="460395"/>
                </a:lnTo>
                <a:lnTo>
                  <a:pt x="0" y="460395"/>
                </a:lnTo>
                <a:close/>
              </a:path>
            </a:pathLst>
          </a:custGeom>
          <a:solidFill>
            <a:srgbClr val="F4A800"/>
          </a:solidFill>
          <a:ln cap="sq">
            <a:noFill/>
            <a:prstDash val="solid"/>
            <a:miter/>
          </a:ln>
        </p:spPr>
        <p:txBody>
          <a:bodyPr/>
          <a:lstStyle/>
          <a:p>
            <a:r>
              <a:rPr lang="el-GR" dirty="0"/>
              <a:t>Υποχρεωτική αναφορά περιστατικών εντός 24–72 ωρών</a:t>
            </a:r>
          </a:p>
        </p:txBody>
      </p:sp>
      <p:grpSp>
        <p:nvGrpSpPr>
          <p:cNvPr id="30" name="Group 26">
            <a:extLst>
              <a:ext uri="{FF2B5EF4-FFF2-40B4-BE49-F238E27FC236}">
                <a16:creationId xmlns:a16="http://schemas.microsoft.com/office/drawing/2014/main" id="{671B6BD6-B57E-6184-8576-0E614C06FB4F}"/>
              </a:ext>
            </a:extLst>
          </p:cNvPr>
          <p:cNvGrpSpPr/>
          <p:nvPr/>
        </p:nvGrpSpPr>
        <p:grpSpPr>
          <a:xfrm>
            <a:off x="2038085" y="3646285"/>
            <a:ext cx="2151939" cy="3364115"/>
            <a:chOff x="-33736" y="-631178"/>
            <a:chExt cx="1586077" cy="1091573"/>
          </a:xfrm>
        </p:grpSpPr>
        <p:sp>
          <p:nvSpPr>
            <p:cNvPr id="31" name="Freeform 27">
              <a:extLst>
                <a:ext uri="{FF2B5EF4-FFF2-40B4-BE49-F238E27FC236}">
                  <a16:creationId xmlns:a16="http://schemas.microsoft.com/office/drawing/2014/main" id="{43003121-9777-1F90-CFE5-2E1B6B37945E}"/>
                </a:ext>
              </a:extLst>
            </p:cNvPr>
            <p:cNvSpPr/>
            <p:nvPr/>
          </p:nvSpPr>
          <p:spPr>
            <a:xfrm>
              <a:off x="-33736" y="-631178"/>
              <a:ext cx="1552341" cy="460395"/>
            </a:xfrm>
            <a:custGeom>
              <a:avLst/>
              <a:gdLst/>
              <a:ahLst/>
              <a:cxnLst/>
              <a:rect l="l" t="t" r="r" b="b"/>
              <a:pathLst>
                <a:path w="1552341" h="460395">
                  <a:moveTo>
                    <a:pt x="0" y="0"/>
                  </a:moveTo>
                  <a:lnTo>
                    <a:pt x="1552341" y="0"/>
                  </a:lnTo>
                  <a:lnTo>
                    <a:pt x="1552341" y="460395"/>
                  </a:lnTo>
                  <a:lnTo>
                    <a:pt x="0" y="460395"/>
                  </a:lnTo>
                  <a:close/>
                </a:path>
              </a:pathLst>
            </a:custGeom>
            <a:solidFill>
              <a:srgbClr val="F4A800"/>
            </a:solidFill>
            <a:ln cap="sq">
              <a:noFill/>
              <a:prstDash val="solid"/>
              <a:miter/>
            </a:ln>
          </p:spPr>
          <p:txBody>
            <a:bodyPr/>
            <a:lstStyle/>
            <a:p>
              <a:endParaRPr lang="en-GB" dirty="0"/>
            </a:p>
          </p:txBody>
        </p:sp>
        <p:sp>
          <p:nvSpPr>
            <p:cNvPr id="32" name="TextBox 28">
              <a:extLst>
                <a:ext uri="{FF2B5EF4-FFF2-40B4-BE49-F238E27FC236}">
                  <a16:creationId xmlns:a16="http://schemas.microsoft.com/office/drawing/2014/main" id="{C9861382-6B7B-992D-58D3-7BE24F2B96F2}"/>
                </a:ext>
              </a:extLst>
            </p:cNvPr>
            <p:cNvSpPr txBox="1"/>
            <p:nvPr/>
          </p:nvSpPr>
          <p:spPr>
            <a:xfrm>
              <a:off x="0" y="-534575"/>
              <a:ext cx="1552341" cy="994970"/>
            </a:xfrm>
            <a:prstGeom prst="rect">
              <a:avLst/>
            </a:prstGeom>
          </p:spPr>
          <p:txBody>
            <a:bodyPr lIns="50800" tIns="50800" rIns="50800" bIns="50800" rtlCol="0" anchor="ctr"/>
            <a:lstStyle/>
            <a:p>
              <a:pPr marL="0" lvl="0" indent="0" algn="ctr">
                <a:lnSpc>
                  <a:spcPts val="3779"/>
                </a:lnSpc>
                <a:spcBef>
                  <a:spcPct val="0"/>
                </a:spcBef>
              </a:pPr>
              <a:endParaRPr dirty="0"/>
            </a:p>
          </p:txBody>
        </p:sp>
      </p:grpSp>
      <p:sp>
        <p:nvSpPr>
          <p:cNvPr id="34" name="TextBox 33">
            <a:extLst>
              <a:ext uri="{FF2B5EF4-FFF2-40B4-BE49-F238E27FC236}">
                <a16:creationId xmlns:a16="http://schemas.microsoft.com/office/drawing/2014/main" id="{F03CA08D-01E7-AF1C-22B7-0125F19BC77A}"/>
              </a:ext>
            </a:extLst>
          </p:cNvPr>
          <p:cNvSpPr txBox="1"/>
          <p:nvPr/>
        </p:nvSpPr>
        <p:spPr>
          <a:xfrm>
            <a:off x="1992313" y="3606156"/>
            <a:ext cx="2050271" cy="1477328"/>
          </a:xfrm>
          <a:prstGeom prst="rect">
            <a:avLst/>
          </a:prstGeom>
          <a:noFill/>
        </p:spPr>
        <p:txBody>
          <a:bodyPr wrap="square">
            <a:spAutoFit/>
          </a:bodyPr>
          <a:lstStyle/>
          <a:p>
            <a:r>
              <a:rPr lang="el-GR" dirty="0"/>
              <a:t>Σαφής διακυβέρνηση και λογοδοσία για τη διοίκηση και τα μέλη Δ.Σ</a:t>
            </a:r>
          </a:p>
        </p:txBody>
      </p:sp>
      <p:sp>
        <p:nvSpPr>
          <p:cNvPr id="37" name="Freeform 18">
            <a:extLst>
              <a:ext uri="{FF2B5EF4-FFF2-40B4-BE49-F238E27FC236}">
                <a16:creationId xmlns:a16="http://schemas.microsoft.com/office/drawing/2014/main" id="{44ACB616-F8FF-C3DA-705B-6B00C3C029AC}"/>
              </a:ext>
            </a:extLst>
          </p:cNvPr>
          <p:cNvSpPr/>
          <p:nvPr/>
        </p:nvSpPr>
        <p:spPr>
          <a:xfrm>
            <a:off x="4281949" y="5324210"/>
            <a:ext cx="2744256" cy="1296822"/>
          </a:xfrm>
          <a:custGeom>
            <a:avLst/>
            <a:gdLst/>
            <a:ahLst/>
            <a:cxnLst/>
            <a:rect l="l" t="t" r="r" b="b"/>
            <a:pathLst>
              <a:path w="1552341" h="460395">
                <a:moveTo>
                  <a:pt x="0" y="0"/>
                </a:moveTo>
                <a:lnTo>
                  <a:pt x="1552341" y="0"/>
                </a:lnTo>
                <a:lnTo>
                  <a:pt x="1552341" y="460395"/>
                </a:lnTo>
                <a:lnTo>
                  <a:pt x="0" y="460395"/>
                </a:lnTo>
                <a:close/>
              </a:path>
            </a:pathLst>
          </a:custGeom>
          <a:solidFill>
            <a:srgbClr val="F4A800"/>
          </a:solidFill>
          <a:ln cap="sq">
            <a:noFill/>
            <a:prstDash val="solid"/>
            <a:miter/>
          </a:ln>
        </p:spPr>
        <p:txBody>
          <a:bodyPr/>
          <a:lstStyle/>
          <a:p>
            <a:r>
              <a:rPr lang="el-GR" dirty="0"/>
              <a:t>Συμμόρφωση μέσω ελέγχων, εποπτείας και σημαντικών κυρώσεων</a:t>
            </a:r>
          </a:p>
        </p:txBody>
      </p:sp>
      <p:sp>
        <p:nvSpPr>
          <p:cNvPr id="38" name="Freeform 18">
            <a:extLst>
              <a:ext uri="{FF2B5EF4-FFF2-40B4-BE49-F238E27FC236}">
                <a16:creationId xmlns:a16="http://schemas.microsoft.com/office/drawing/2014/main" id="{E9224A9B-0726-4169-16CB-12DF6C4F627C}"/>
              </a:ext>
            </a:extLst>
          </p:cNvPr>
          <p:cNvSpPr/>
          <p:nvPr/>
        </p:nvSpPr>
        <p:spPr>
          <a:xfrm>
            <a:off x="7363887" y="5324210"/>
            <a:ext cx="2744256" cy="1296822"/>
          </a:xfrm>
          <a:custGeom>
            <a:avLst/>
            <a:gdLst/>
            <a:ahLst/>
            <a:cxnLst/>
            <a:rect l="l" t="t" r="r" b="b"/>
            <a:pathLst>
              <a:path w="1552341" h="460395">
                <a:moveTo>
                  <a:pt x="0" y="0"/>
                </a:moveTo>
                <a:lnTo>
                  <a:pt x="1552341" y="0"/>
                </a:lnTo>
                <a:lnTo>
                  <a:pt x="1552341" y="460395"/>
                </a:lnTo>
                <a:lnTo>
                  <a:pt x="0" y="460395"/>
                </a:lnTo>
                <a:close/>
              </a:path>
            </a:pathLst>
          </a:custGeom>
          <a:solidFill>
            <a:srgbClr val="F4A800"/>
          </a:solidFill>
          <a:ln cap="sq">
            <a:noFill/>
            <a:prstDash val="solid"/>
            <a:miter/>
          </a:ln>
        </p:spPr>
        <p:txBody>
          <a:bodyPr/>
          <a:lstStyle/>
          <a:p>
            <a:r>
              <a:rPr lang="el-GR" dirty="0"/>
              <a:t>Διαχείριση κινδύνων εφοδιαστικής αλυσίδα και τακτική εκπαίδευση στην </a:t>
            </a:r>
            <a:r>
              <a:rPr lang="el-GR" dirty="0" err="1"/>
              <a:t>κυβερνοασφάλεια</a:t>
            </a:r>
            <a:endParaRPr lang="el-GR" dirty="0"/>
          </a:p>
        </p:txBody>
      </p:sp>
    </p:spTree>
    <p:extLst>
      <p:ext uri="{BB962C8B-B14F-4D97-AF65-F5344CB8AC3E}">
        <p14:creationId xmlns:p14="http://schemas.microsoft.com/office/powerpoint/2010/main" val="91898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E4EF0-D125-E5D1-5825-8E19353436A6}"/>
              </a:ext>
            </a:extLst>
          </p:cNvPr>
          <p:cNvSpPr>
            <a:spLocks noGrp="1"/>
          </p:cNvSpPr>
          <p:nvPr>
            <p:ph type="title"/>
          </p:nvPr>
        </p:nvSpPr>
        <p:spPr>
          <a:xfrm>
            <a:off x="1416601" y="1739900"/>
            <a:ext cx="9960172" cy="4013200"/>
          </a:xfrm>
        </p:spPr>
        <p:txBody>
          <a:bodyPr>
            <a:normAutofit fontScale="90000"/>
          </a:bodyPr>
          <a:lstStyle/>
          <a:p>
            <a:br>
              <a:rPr lang="el-GR" sz="2400" dirty="0"/>
            </a:br>
            <a:r>
              <a:rPr lang="el-GR" sz="2400" dirty="0"/>
              <a:t>• Παρακολούθηση &amp; διαχείριση περιστατικών</a:t>
            </a:r>
            <a:br>
              <a:rPr lang="el-GR" sz="2400" dirty="0"/>
            </a:br>
            <a:br>
              <a:rPr lang="el-GR" sz="2400" dirty="0"/>
            </a:br>
            <a:r>
              <a:rPr lang="el-GR" sz="2400" dirty="0"/>
              <a:t>• Έγκαιρη προειδοποίηση, ειδοποιήσεις &amp; καθοδήγηση</a:t>
            </a:r>
            <a:br>
              <a:rPr lang="el-GR" sz="2400" dirty="0"/>
            </a:br>
            <a:br>
              <a:rPr lang="el-GR" sz="2400" dirty="0"/>
            </a:br>
            <a:r>
              <a:rPr lang="el-GR" sz="2400" dirty="0"/>
              <a:t>• </a:t>
            </a:r>
            <a:r>
              <a:rPr lang="en-US" sz="2400" dirty="0"/>
              <a:t>SOC: </a:t>
            </a:r>
            <a:r>
              <a:rPr lang="el-GR" sz="2400" dirty="0"/>
              <a:t>Λειτουργική ετοιμότητα 24/7</a:t>
            </a:r>
            <a:br>
              <a:rPr lang="el-GR" sz="2400" dirty="0"/>
            </a:br>
            <a:br>
              <a:rPr lang="el-GR" sz="2400" dirty="0"/>
            </a:br>
            <a:r>
              <a:rPr lang="el-GR" sz="2400" dirty="0"/>
              <a:t>• Υποστήριξη φορέων σε διαχείριση κινδύνων, μετριασμό &amp; αποκατάσταση</a:t>
            </a:r>
            <a:br>
              <a:rPr lang="el-GR" sz="2400" dirty="0"/>
            </a:br>
            <a:br>
              <a:rPr lang="el-GR" sz="2400" dirty="0"/>
            </a:br>
            <a:r>
              <a:rPr lang="el-GR" sz="2400" dirty="0"/>
              <a:t>• Διαμοιρασμός πληροφοριών απειλών &amp; επίγνωση κατάστασης</a:t>
            </a:r>
            <a:br>
              <a:rPr lang="el-GR" sz="2400" dirty="0"/>
            </a:br>
            <a:br>
              <a:rPr lang="el-GR" sz="2400" dirty="0"/>
            </a:br>
            <a:br>
              <a:rPr lang="el-GR" sz="3500" dirty="0"/>
            </a:br>
            <a:br>
              <a:rPr lang="el-GR" sz="3500" dirty="0"/>
            </a:br>
            <a:endParaRPr lang="en-US" sz="3500" dirty="0"/>
          </a:p>
        </p:txBody>
      </p:sp>
      <p:sp>
        <p:nvSpPr>
          <p:cNvPr id="6" name="TextBox 5">
            <a:extLst>
              <a:ext uri="{FF2B5EF4-FFF2-40B4-BE49-F238E27FC236}">
                <a16:creationId xmlns:a16="http://schemas.microsoft.com/office/drawing/2014/main" id="{9DD07C0F-122B-4693-FCF4-699DD2989CB5}"/>
              </a:ext>
            </a:extLst>
          </p:cNvPr>
          <p:cNvSpPr txBox="1"/>
          <p:nvPr/>
        </p:nvSpPr>
        <p:spPr>
          <a:xfrm>
            <a:off x="6684433" y="23968"/>
            <a:ext cx="6121400" cy="646331"/>
          </a:xfrm>
          <a:prstGeom prst="rect">
            <a:avLst/>
          </a:prstGeom>
          <a:noFill/>
        </p:spPr>
        <p:txBody>
          <a:bodyPr wrap="square">
            <a:spAutoFit/>
          </a:bodyPr>
          <a:lstStyle/>
          <a:p>
            <a:pPr algn="ctr"/>
            <a:r>
              <a:rPr lang="el-GR" sz="1800" b="1" i="1" dirty="0">
                <a:solidFill>
                  <a:schemeClr val="bg1">
                    <a:lumMod val="50000"/>
                  </a:schemeClr>
                </a:solidFill>
                <a:latin typeface="Helvetica" pitchFamily="2" charset="0"/>
              </a:rPr>
              <a:t>Εθνική Ομάδα Αντιμετώπισης Ηλεκτρονικών Επιθέσεων</a:t>
            </a:r>
            <a:r>
              <a:rPr lang="en-US" sz="1800" b="1" i="1" dirty="0">
                <a:solidFill>
                  <a:schemeClr val="bg1">
                    <a:lumMod val="50000"/>
                  </a:schemeClr>
                </a:solidFill>
                <a:latin typeface="Helvetica" pitchFamily="2" charset="0"/>
              </a:rPr>
              <a:t> (CSIRT)</a:t>
            </a:r>
            <a:endParaRPr lang="en-CY" sz="1800" b="1" i="1" dirty="0">
              <a:solidFill>
                <a:schemeClr val="bg1">
                  <a:lumMod val="50000"/>
                </a:schemeClr>
              </a:solidFill>
              <a:latin typeface="Helvetica" pitchFamily="2" charset="0"/>
            </a:endParaRPr>
          </a:p>
        </p:txBody>
      </p:sp>
      <p:pic>
        <p:nvPicPr>
          <p:cNvPr id="7" name="Picture 6">
            <a:extLst>
              <a:ext uri="{FF2B5EF4-FFF2-40B4-BE49-F238E27FC236}">
                <a16:creationId xmlns:a16="http://schemas.microsoft.com/office/drawing/2014/main" id="{3C24E209-6B2A-DFAA-5702-5C57CB915120}"/>
              </a:ext>
            </a:extLst>
          </p:cNvPr>
          <p:cNvPicPr>
            <a:picLocks noChangeAspect="1"/>
          </p:cNvPicPr>
          <p:nvPr/>
        </p:nvPicPr>
        <p:blipFill>
          <a:blip r:embed="rId2"/>
          <a:stretch>
            <a:fillRect/>
          </a:stretch>
        </p:blipFill>
        <p:spPr>
          <a:xfrm>
            <a:off x="6860060" y="84138"/>
            <a:ext cx="5362496" cy="751389"/>
          </a:xfrm>
          <a:prstGeom prst="rect">
            <a:avLst/>
          </a:prstGeom>
        </p:spPr>
      </p:pic>
      <p:pic>
        <p:nvPicPr>
          <p:cNvPr id="8" name="Picture 7">
            <a:extLst>
              <a:ext uri="{FF2B5EF4-FFF2-40B4-BE49-F238E27FC236}">
                <a16:creationId xmlns:a16="http://schemas.microsoft.com/office/drawing/2014/main" id="{4553F36A-E4C2-7B66-32CE-B5487A7719D4}"/>
              </a:ext>
            </a:extLst>
          </p:cNvPr>
          <p:cNvPicPr>
            <a:picLocks noChangeAspect="1"/>
          </p:cNvPicPr>
          <p:nvPr/>
        </p:nvPicPr>
        <p:blipFill>
          <a:blip r:embed="rId3"/>
          <a:stretch>
            <a:fillRect/>
          </a:stretch>
        </p:blipFill>
        <p:spPr>
          <a:xfrm rot="5400000">
            <a:off x="2381366" y="-710510"/>
            <a:ext cx="666326" cy="2395002"/>
          </a:xfrm>
          <a:prstGeom prst="rect">
            <a:avLst/>
          </a:prstGeom>
        </p:spPr>
      </p:pic>
      <p:pic>
        <p:nvPicPr>
          <p:cNvPr id="10" name="Picture 9">
            <a:extLst>
              <a:ext uri="{FF2B5EF4-FFF2-40B4-BE49-F238E27FC236}">
                <a16:creationId xmlns:a16="http://schemas.microsoft.com/office/drawing/2014/main" id="{FFDDBD5C-3274-97B9-9A5D-AFF21C57F754}"/>
              </a:ext>
            </a:extLst>
          </p:cNvPr>
          <p:cNvPicPr>
            <a:picLocks noChangeAspect="1"/>
          </p:cNvPicPr>
          <p:nvPr/>
        </p:nvPicPr>
        <p:blipFill>
          <a:blip r:embed="rId4"/>
          <a:stretch>
            <a:fillRect/>
          </a:stretch>
        </p:blipFill>
        <p:spPr>
          <a:xfrm>
            <a:off x="22647" y="23968"/>
            <a:ext cx="1116981" cy="6858001"/>
          </a:xfrm>
          <a:prstGeom prst="rect">
            <a:avLst/>
          </a:prstGeom>
        </p:spPr>
      </p:pic>
      <p:pic>
        <p:nvPicPr>
          <p:cNvPr id="11" name="Picture 10">
            <a:extLst>
              <a:ext uri="{FF2B5EF4-FFF2-40B4-BE49-F238E27FC236}">
                <a16:creationId xmlns:a16="http://schemas.microsoft.com/office/drawing/2014/main" id="{AD71E589-08E5-A35F-F593-9B7485A7B8A7}"/>
              </a:ext>
            </a:extLst>
          </p:cNvPr>
          <p:cNvPicPr>
            <a:picLocks noChangeAspect="1"/>
          </p:cNvPicPr>
          <p:nvPr/>
        </p:nvPicPr>
        <p:blipFill>
          <a:blip r:embed="rId5"/>
          <a:stretch>
            <a:fillRect/>
          </a:stretch>
        </p:blipFill>
        <p:spPr>
          <a:xfrm rot="16200000">
            <a:off x="-867008" y="3210966"/>
            <a:ext cx="2769326" cy="436069"/>
          </a:xfrm>
          <a:prstGeom prst="rect">
            <a:avLst/>
          </a:prstGeom>
        </p:spPr>
      </p:pic>
      <p:sp>
        <p:nvSpPr>
          <p:cNvPr id="13" name="Freeform 24">
            <a:extLst>
              <a:ext uri="{FF2B5EF4-FFF2-40B4-BE49-F238E27FC236}">
                <a16:creationId xmlns:a16="http://schemas.microsoft.com/office/drawing/2014/main" id="{F96FE8A1-15FC-7AC2-E8C0-BBDB111904AB}"/>
              </a:ext>
            </a:extLst>
          </p:cNvPr>
          <p:cNvSpPr/>
          <p:nvPr/>
        </p:nvSpPr>
        <p:spPr>
          <a:xfrm>
            <a:off x="4157355" y="5777363"/>
            <a:ext cx="2476044" cy="586165"/>
          </a:xfrm>
          <a:custGeom>
            <a:avLst/>
            <a:gdLst/>
            <a:ahLst/>
            <a:cxnLst/>
            <a:rect l="l" t="t" r="r" b="b"/>
            <a:pathLst>
              <a:path w="2476044" h="586165">
                <a:moveTo>
                  <a:pt x="0" y="0"/>
                </a:moveTo>
                <a:lnTo>
                  <a:pt x="2476044" y="0"/>
                </a:lnTo>
                <a:lnTo>
                  <a:pt x="2476044" y="586166"/>
                </a:lnTo>
                <a:lnTo>
                  <a:pt x="0" y="586166"/>
                </a:lnTo>
                <a:lnTo>
                  <a:pt x="0" y="0"/>
                </a:lnTo>
                <a:close/>
              </a:path>
            </a:pathLst>
          </a:custGeom>
          <a:blipFill>
            <a:blip r:embed="rId6"/>
            <a:stretch>
              <a:fillRect/>
            </a:stretch>
          </a:blipFill>
        </p:spPr>
        <p:txBody>
          <a:bodyPr/>
          <a:lstStyle/>
          <a:p>
            <a:endParaRPr lang="en-GB"/>
          </a:p>
        </p:txBody>
      </p:sp>
      <p:sp>
        <p:nvSpPr>
          <p:cNvPr id="15" name="Freeform 3">
            <a:extLst>
              <a:ext uri="{FF2B5EF4-FFF2-40B4-BE49-F238E27FC236}">
                <a16:creationId xmlns:a16="http://schemas.microsoft.com/office/drawing/2014/main" id="{E0D29E4C-7230-DEE8-004A-9D22E6CEE3EC}"/>
              </a:ext>
            </a:extLst>
          </p:cNvPr>
          <p:cNvSpPr/>
          <p:nvPr/>
        </p:nvSpPr>
        <p:spPr>
          <a:xfrm>
            <a:off x="1462648" y="5777363"/>
            <a:ext cx="2371687" cy="561902"/>
          </a:xfrm>
          <a:custGeom>
            <a:avLst/>
            <a:gdLst/>
            <a:ahLst/>
            <a:cxnLst/>
            <a:rect l="l" t="t" r="r" b="b"/>
            <a:pathLst>
              <a:path w="2371687" h="561902">
                <a:moveTo>
                  <a:pt x="0" y="0"/>
                </a:moveTo>
                <a:lnTo>
                  <a:pt x="2371687" y="0"/>
                </a:lnTo>
                <a:lnTo>
                  <a:pt x="2371687" y="561903"/>
                </a:lnTo>
                <a:lnTo>
                  <a:pt x="0" y="561903"/>
                </a:lnTo>
                <a:lnTo>
                  <a:pt x="0" y="0"/>
                </a:lnTo>
                <a:close/>
              </a:path>
            </a:pathLst>
          </a:custGeom>
          <a:blipFill>
            <a:blip r:embed="rId7"/>
            <a:stretch>
              <a:fillRect t="-12884" b="-15354"/>
            </a:stretch>
          </a:blipFill>
        </p:spPr>
        <p:txBody>
          <a:bodyPr/>
          <a:lstStyle/>
          <a:p>
            <a:endParaRPr lang="en-GB"/>
          </a:p>
        </p:txBody>
      </p:sp>
    </p:spTree>
    <p:extLst>
      <p:ext uri="{BB962C8B-B14F-4D97-AF65-F5344CB8AC3E}">
        <p14:creationId xmlns:p14="http://schemas.microsoft.com/office/powerpoint/2010/main" val="1510733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2205225-DA64-EB0C-1BBB-B15E32EA99C3}"/>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0F9C3CB4-57C6-7FAF-AD79-F613A4E1E40E}"/>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62ED3FE-A68B-52C7-C870-B5D261945D71}"/>
              </a:ext>
            </a:extLst>
          </p:cNvPr>
          <p:cNvPicPr>
            <a:picLocks noChangeAspect="1"/>
          </p:cNvPicPr>
          <p:nvPr/>
        </p:nvPicPr>
        <p:blipFill>
          <a:blip r:embed="rId5"/>
          <a:stretch>
            <a:fillRect/>
          </a:stretch>
        </p:blipFill>
        <p:spPr>
          <a:xfrm>
            <a:off x="6860060" y="0"/>
            <a:ext cx="5362496" cy="751389"/>
          </a:xfrm>
          <a:prstGeom prst="rect">
            <a:avLst/>
          </a:prstGeom>
        </p:spPr>
      </p:pic>
      <p:sp>
        <p:nvSpPr>
          <p:cNvPr id="17" name="Rectangle 16">
            <a:extLst>
              <a:ext uri="{FF2B5EF4-FFF2-40B4-BE49-F238E27FC236}">
                <a16:creationId xmlns:a16="http://schemas.microsoft.com/office/drawing/2014/main" id="{D929E46A-B327-E2C1-934A-20501DD52F60}"/>
              </a:ext>
            </a:extLst>
          </p:cNvPr>
          <p:cNvSpPr/>
          <p:nvPr/>
        </p:nvSpPr>
        <p:spPr>
          <a:xfrm>
            <a:off x="6860060" y="84138"/>
            <a:ext cx="5007176" cy="446276"/>
          </a:xfrm>
          <a:prstGeom prst="rect">
            <a:avLst/>
          </a:prstGeom>
        </p:spPr>
        <p:txBody>
          <a:bodyPr wrap="square">
            <a:spAutoFit/>
          </a:bodyPr>
          <a:lstStyle/>
          <a:p>
            <a:pPr algn="ctr"/>
            <a:r>
              <a:rPr lang="el-GR" sz="2300" b="1" i="1" dirty="0">
                <a:solidFill>
                  <a:schemeClr val="bg1">
                    <a:lumMod val="50000"/>
                  </a:schemeClr>
                </a:solidFill>
                <a:latin typeface="Helvetica" pitchFamily="2" charset="0"/>
              </a:rPr>
              <a:t>ΚΕΝΤΡΟ ΕΠΙΧΕΙΡΗΣΕΩΝ</a:t>
            </a:r>
            <a:endParaRPr lang="en-CY" sz="2300" b="1" i="1" dirty="0">
              <a:solidFill>
                <a:schemeClr val="bg1">
                  <a:lumMod val="50000"/>
                </a:schemeClr>
              </a:solidFill>
              <a:latin typeface="Helvetica" pitchFamily="2" charset="0"/>
            </a:endParaRPr>
          </a:p>
        </p:txBody>
      </p:sp>
      <p:sp>
        <p:nvSpPr>
          <p:cNvPr id="7" name="TextBox 6"/>
          <p:cNvSpPr txBox="1"/>
          <p:nvPr/>
        </p:nvSpPr>
        <p:spPr>
          <a:xfrm>
            <a:off x="2974986" y="978520"/>
            <a:ext cx="6980147" cy="954107"/>
          </a:xfrm>
          <a:prstGeom prst="rect">
            <a:avLst/>
          </a:prstGeom>
          <a:noFill/>
        </p:spPr>
        <p:txBody>
          <a:bodyPr wrap="square" rtlCol="0">
            <a:spAutoFit/>
          </a:bodyPr>
          <a:lstStyle/>
          <a:p>
            <a:pPr algn="ctr"/>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ΚΕΝΤΡΟ ΕΠΙΧΕΙΡΗΣΕΩΝ </a:t>
            </a:r>
            <a:r>
              <a:rPr lang="en-US"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a:t>
            </a:r>
          </a:p>
          <a:p>
            <a:pPr algn="ctr"/>
            <a:r>
              <a:rPr lang="en-US"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SECURITY OPERATION CENTER - SOC</a:t>
            </a:r>
            <a:endParaRPr lang="en-GB"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16953" y="2604046"/>
            <a:ext cx="4586207" cy="2568555"/>
          </a:xfrm>
          <a:prstGeom prst="rect">
            <a:avLst/>
          </a:prstGeom>
        </p:spPr>
      </p:pic>
      <p:pic>
        <p:nvPicPr>
          <p:cNvPr id="4" name="Picture 3"/>
          <p:cNvPicPr>
            <a:picLocks noChangeAspect="1"/>
          </p:cNvPicPr>
          <p:nvPr/>
        </p:nvPicPr>
        <p:blipFill rotWithShape="1">
          <a:blip r:embed="rId7">
            <a:extLst>
              <a:ext uri="{28A0092B-C50C-407E-A947-70E740481C1C}">
                <a14:useLocalDpi xmlns:a14="http://schemas.microsoft.com/office/drawing/2010/main" val="0"/>
              </a:ext>
            </a:extLst>
          </a:blip>
          <a:srcRect b="29767"/>
          <a:stretch/>
        </p:blipFill>
        <p:spPr>
          <a:xfrm>
            <a:off x="1841157" y="2183365"/>
            <a:ext cx="5218198" cy="2989236"/>
          </a:xfrm>
          <a:prstGeom prst="rect">
            <a:avLst/>
          </a:prstGeom>
        </p:spPr>
      </p:pic>
      <p:sp>
        <p:nvSpPr>
          <p:cNvPr id="3" name="TextBox 2"/>
          <p:cNvSpPr txBox="1"/>
          <p:nvPr/>
        </p:nvSpPr>
        <p:spPr>
          <a:xfrm>
            <a:off x="1729631" y="5622324"/>
            <a:ext cx="10260858" cy="954107"/>
          </a:xfrm>
          <a:prstGeom prst="rect">
            <a:avLst/>
          </a:prstGeom>
          <a:noFill/>
        </p:spPr>
        <p:txBody>
          <a:bodyPr wrap="square" rtlCol="0">
            <a:spAutoFit/>
          </a:bodyPr>
          <a:lstStyle/>
          <a:p>
            <a:pPr algn="ctr"/>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ΠΑΡΑΚΟΛΟΥΘΗΣΗ ΤΟΥ ΤΟΠΙΟΥ ΚΥΒΕΡΝΟΑΠΕΙΛΩΝ ΚΑΙ Τ</a:t>
            </a:r>
            <a:r>
              <a:rPr lang="en-US"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HN </a:t>
            </a:r>
            <a:r>
              <a:rPr lang="el-GR"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ΕΠΙΦΑΝΕΙΑ ΚΥΒΕΡΝΟΕΠΙΘΕΣΕΩΝ</a:t>
            </a:r>
            <a:endParaRPr lang="en-GB" sz="28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Tree>
    <p:extLst>
      <p:ext uri="{BB962C8B-B14F-4D97-AF65-F5344CB8AC3E}">
        <p14:creationId xmlns:p14="http://schemas.microsoft.com/office/powerpoint/2010/main" val="61627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75AE6-5D53-66CA-12BC-D88A7AB45B9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C92CE13-4641-97F2-41C7-DC5DE5B587AF}"/>
              </a:ext>
            </a:extLst>
          </p:cNvPr>
          <p:cNvPicPr>
            <a:picLocks noChangeAspect="1"/>
          </p:cNvPicPr>
          <p:nvPr/>
        </p:nvPicPr>
        <p:blipFill>
          <a:blip r:embed="rId3"/>
          <a:stretch>
            <a:fillRect/>
          </a:stretch>
        </p:blipFill>
        <p:spPr>
          <a:xfrm>
            <a:off x="22647" y="-1"/>
            <a:ext cx="1116981" cy="6858001"/>
          </a:xfrm>
          <a:prstGeom prst="rect">
            <a:avLst/>
          </a:prstGeom>
        </p:spPr>
      </p:pic>
      <p:pic>
        <p:nvPicPr>
          <p:cNvPr id="13" name="Picture 12">
            <a:extLst>
              <a:ext uri="{FF2B5EF4-FFF2-40B4-BE49-F238E27FC236}">
                <a16:creationId xmlns:a16="http://schemas.microsoft.com/office/drawing/2014/main" id="{8FBCC69D-9757-F837-9B76-BF363B56E675}"/>
              </a:ext>
            </a:extLst>
          </p:cNvPr>
          <p:cNvPicPr>
            <a:picLocks noChangeAspect="1"/>
          </p:cNvPicPr>
          <p:nvPr/>
        </p:nvPicPr>
        <p:blipFill>
          <a:blip r:embed="rId4"/>
          <a:stretch>
            <a:fillRect/>
          </a:stretch>
        </p:blipFill>
        <p:spPr>
          <a:xfrm rot="16200000">
            <a:off x="-867008" y="3210966"/>
            <a:ext cx="2769326" cy="436069"/>
          </a:xfrm>
          <a:prstGeom prst="rect">
            <a:avLst/>
          </a:prstGeom>
        </p:spPr>
      </p:pic>
      <p:pic>
        <p:nvPicPr>
          <p:cNvPr id="16" name="Picture 15">
            <a:extLst>
              <a:ext uri="{FF2B5EF4-FFF2-40B4-BE49-F238E27FC236}">
                <a16:creationId xmlns:a16="http://schemas.microsoft.com/office/drawing/2014/main" id="{446479E9-422A-7C2D-08E1-593B0A82D165}"/>
              </a:ext>
            </a:extLst>
          </p:cNvPr>
          <p:cNvPicPr>
            <a:picLocks noChangeAspect="1"/>
          </p:cNvPicPr>
          <p:nvPr/>
        </p:nvPicPr>
        <p:blipFill>
          <a:blip r:embed="rId5"/>
          <a:stretch>
            <a:fillRect/>
          </a:stretch>
        </p:blipFill>
        <p:spPr>
          <a:xfrm>
            <a:off x="6860060" y="84138"/>
            <a:ext cx="5362496" cy="751389"/>
          </a:xfrm>
          <a:prstGeom prst="rect">
            <a:avLst/>
          </a:prstGeom>
        </p:spPr>
      </p:pic>
      <p:sp>
        <p:nvSpPr>
          <p:cNvPr id="17" name="Rectangle 16">
            <a:extLst>
              <a:ext uri="{FF2B5EF4-FFF2-40B4-BE49-F238E27FC236}">
                <a16:creationId xmlns:a16="http://schemas.microsoft.com/office/drawing/2014/main" id="{FFE9E4B8-D954-A98A-F78D-8F4FA7871D30}"/>
              </a:ext>
            </a:extLst>
          </p:cNvPr>
          <p:cNvSpPr/>
          <p:nvPr/>
        </p:nvSpPr>
        <p:spPr>
          <a:xfrm>
            <a:off x="6860060" y="84138"/>
            <a:ext cx="5007176" cy="707886"/>
          </a:xfrm>
          <a:prstGeom prst="rect">
            <a:avLst/>
          </a:prstGeom>
        </p:spPr>
        <p:txBody>
          <a:bodyPr wrap="square">
            <a:spAutoFit/>
          </a:bodyPr>
          <a:lstStyle/>
          <a:p>
            <a:pPr algn="ctr"/>
            <a:r>
              <a:rPr lang="el-GR" sz="2000" b="1" i="1" dirty="0">
                <a:solidFill>
                  <a:schemeClr val="bg1">
                    <a:lumMod val="50000"/>
                  </a:schemeClr>
                </a:solidFill>
                <a:latin typeface="Helvetica" pitchFamily="2" charset="0"/>
              </a:rPr>
              <a:t>Εθνική Ομάδα Αντιμετώπισης Ηλεκτρονικών Επιθέσεων</a:t>
            </a:r>
            <a:r>
              <a:rPr lang="en-US" sz="2000" b="1" i="1" dirty="0">
                <a:solidFill>
                  <a:schemeClr val="bg1">
                    <a:lumMod val="50000"/>
                  </a:schemeClr>
                </a:solidFill>
                <a:latin typeface="Helvetica" pitchFamily="2" charset="0"/>
              </a:rPr>
              <a:t> (CSIRT)</a:t>
            </a:r>
            <a:endParaRPr lang="en-CY" sz="2000" b="1" i="1" dirty="0">
              <a:solidFill>
                <a:schemeClr val="bg1">
                  <a:lumMod val="50000"/>
                </a:schemeClr>
              </a:solidFill>
              <a:latin typeface="Helvetica" pitchFamily="2" charset="0"/>
            </a:endParaRPr>
          </a:p>
        </p:txBody>
      </p:sp>
      <p:sp>
        <p:nvSpPr>
          <p:cNvPr id="6" name="Text Placeholder 5">
            <a:extLst>
              <a:ext uri="{FF2B5EF4-FFF2-40B4-BE49-F238E27FC236}">
                <a16:creationId xmlns:a16="http://schemas.microsoft.com/office/drawing/2014/main" id="{ADBC1710-3037-0927-8354-12548D0745F9}"/>
              </a:ext>
            </a:extLst>
          </p:cNvPr>
          <p:cNvSpPr>
            <a:spLocks noGrp="1"/>
          </p:cNvSpPr>
          <p:nvPr>
            <p:ph type="body" idx="1"/>
          </p:nvPr>
        </p:nvSpPr>
        <p:spPr>
          <a:xfrm>
            <a:off x="1361148" y="1816100"/>
            <a:ext cx="10207822" cy="3492500"/>
          </a:xfrm>
        </p:spPr>
        <p:txBody>
          <a:bodyPr/>
          <a:lstStyle/>
          <a:p>
            <a:pPr marL="342900" indent="-342900">
              <a:buFont typeface="Wingdings" panose="05000000000000000000" pitchFamily="2" charset="2"/>
              <a:buChar char="ü"/>
            </a:pPr>
            <a:r>
              <a:rPr lang="el-GR" dirty="0">
                <a:solidFill>
                  <a:schemeClr val="tx1"/>
                </a:solidFill>
              </a:rPr>
              <a:t>Καταγεγραμμένα περιστατικά που έτυχαν επεξεργασίας ~1500 (2023 – 2025)</a:t>
            </a:r>
          </a:p>
          <a:p>
            <a:pPr marL="342900" indent="-342900">
              <a:buFont typeface="Wingdings" panose="05000000000000000000" pitchFamily="2" charset="2"/>
              <a:buChar char="ü"/>
            </a:pPr>
            <a:r>
              <a:rPr lang="el-GR" dirty="0">
                <a:solidFill>
                  <a:schemeClr val="tx1"/>
                </a:solidFill>
              </a:rPr>
              <a:t>Επιτυχής χρηματοδότηση για επέκταση του Έργου </a:t>
            </a:r>
            <a:r>
              <a:rPr lang="en-US" dirty="0">
                <a:solidFill>
                  <a:schemeClr val="tx1"/>
                </a:solidFill>
              </a:rPr>
              <a:t>ATHENA Cyber – HUB </a:t>
            </a:r>
            <a:r>
              <a:rPr lang="el-GR" dirty="0">
                <a:solidFill>
                  <a:schemeClr val="tx1"/>
                </a:solidFill>
              </a:rPr>
              <a:t>με συμμετοχή του Βελγίου (ΑΨΑ συντονιστές) – με 1.7 εκ για </a:t>
            </a:r>
            <a:r>
              <a:rPr lang="en-US" dirty="0">
                <a:solidFill>
                  <a:schemeClr val="tx1"/>
                </a:solidFill>
              </a:rPr>
              <a:t>CSIRT </a:t>
            </a:r>
            <a:r>
              <a:rPr lang="el-GR" dirty="0">
                <a:solidFill>
                  <a:schemeClr val="tx1"/>
                </a:solidFill>
              </a:rPr>
              <a:t>και 1.2 εκ. για Βέλγιο (2.9 εκ) (2025)</a:t>
            </a:r>
          </a:p>
          <a:p>
            <a:pPr marL="342900" indent="-342900">
              <a:buFont typeface="Wingdings" panose="05000000000000000000" pitchFamily="2" charset="2"/>
              <a:buChar char="ü"/>
            </a:pPr>
            <a:r>
              <a:rPr lang="el-GR" dirty="0">
                <a:solidFill>
                  <a:schemeClr val="tx1"/>
                </a:solidFill>
              </a:rPr>
              <a:t>Πιστοποίηση του Εθνικού </a:t>
            </a:r>
            <a:r>
              <a:rPr lang="en-US" dirty="0">
                <a:solidFill>
                  <a:schemeClr val="tx1"/>
                </a:solidFill>
              </a:rPr>
              <a:t>CSIRT </a:t>
            </a:r>
            <a:r>
              <a:rPr lang="el-GR" dirty="0">
                <a:solidFill>
                  <a:schemeClr val="tx1"/>
                </a:solidFill>
              </a:rPr>
              <a:t>στο επίπεδο </a:t>
            </a:r>
            <a:r>
              <a:rPr lang="en-US" dirty="0">
                <a:solidFill>
                  <a:schemeClr val="tx1"/>
                </a:solidFill>
              </a:rPr>
              <a:t>CERTIFIED Member </a:t>
            </a:r>
            <a:r>
              <a:rPr lang="el-GR" dirty="0">
                <a:solidFill>
                  <a:schemeClr val="tx1"/>
                </a:solidFill>
              </a:rPr>
              <a:t>του διεθνούς Οργανισμού </a:t>
            </a:r>
            <a:r>
              <a:rPr lang="en-US" dirty="0">
                <a:solidFill>
                  <a:schemeClr val="tx1"/>
                </a:solidFill>
              </a:rPr>
              <a:t>Trusted Introducer – top 9% </a:t>
            </a:r>
            <a:r>
              <a:rPr lang="el-GR" dirty="0">
                <a:solidFill>
                  <a:schemeClr val="tx1"/>
                </a:solidFill>
              </a:rPr>
              <a:t>των </a:t>
            </a:r>
            <a:r>
              <a:rPr lang="en-US" dirty="0">
                <a:solidFill>
                  <a:schemeClr val="tx1"/>
                </a:solidFill>
              </a:rPr>
              <a:t>CSIRT</a:t>
            </a:r>
            <a:r>
              <a:rPr lang="el-GR" dirty="0">
                <a:solidFill>
                  <a:schemeClr val="tx1"/>
                </a:solidFill>
              </a:rPr>
              <a:t> σε επίπεδο ωριμότητας</a:t>
            </a:r>
            <a:r>
              <a:rPr lang="en-US" dirty="0">
                <a:solidFill>
                  <a:schemeClr val="tx1"/>
                </a:solidFill>
              </a:rPr>
              <a:t>.</a:t>
            </a:r>
          </a:p>
        </p:txBody>
      </p:sp>
    </p:spTree>
    <p:extLst>
      <p:ext uri="{BB962C8B-B14F-4D97-AF65-F5344CB8AC3E}">
        <p14:creationId xmlns:p14="http://schemas.microsoft.com/office/powerpoint/2010/main" val="37807298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JCLASSIFIERTOPTEXTBOX" val="{CLASSIFIER}"/>
  <p:tag name="BJHEADERFOOTERTEXTBOXNAME" val="bjCLSTB-HO-HR-VT-RA-BN-DH"/>
  <p:tag name="BJHEADERFOOTERLABEL" val="TRUE"/>
  <p:tag name="BJHEADERFOOTERTEXTLABEL" val="TLP: WHITE"/>
  <p:tag name="BJHEADERFOOTERTEXTMARKING" val="TLP: WHITE"/>
</p:tagLst>
</file>

<file path=ppt/tags/tag2.xml><?xml version="1.0" encoding="utf-8"?>
<p:tagLst xmlns:a="http://schemas.openxmlformats.org/drawingml/2006/main" xmlns:r="http://schemas.openxmlformats.org/officeDocument/2006/relationships" xmlns:p="http://schemas.openxmlformats.org/presentationml/2006/main">
  <p:tag name="BJCLASSIFIERTOPTEXTBOX" val="{CLASSIFIER}"/>
  <p:tag name="BJHEADERFOOTERTEXTBOXNAME" val="bjCLSTB-HO-HR-VT-RA-BN-DH"/>
  <p:tag name="BJHEADERFOOTERLABEL" val="TRUE"/>
  <p:tag name="BJHEADERFOOTERTEXTLABEL" val="TLP: WHITE"/>
  <p:tag name="BJHEADERFOOTERTEXTMARKING" val="TLP: WHITE"/>
</p:tagLst>
</file>

<file path=ppt/tags/tag3.xml><?xml version="1.0" encoding="utf-8"?>
<p:tagLst xmlns:a="http://schemas.openxmlformats.org/drawingml/2006/main" xmlns:r="http://schemas.openxmlformats.org/officeDocument/2006/relationships" xmlns:p="http://schemas.openxmlformats.org/presentationml/2006/main">
  <p:tag name="BJCLASSIFIERTOPTEXTBOX" val="{CLASSIFIER}"/>
  <p:tag name="BJHEADERFOOTERTEXTBOXNAME" val="bjCLSTB-HO-HR-VT-RA-BN-DH"/>
  <p:tag name="BJHEADERFOOTERLABEL" val="TRUE"/>
  <p:tag name="BJHEADERFOOTERTEXTLABEL" val="TLP: WHITE"/>
  <p:tag name="BJHEADERFOOTERTEXTMARKING" val="TLP: WHITE"/>
</p:tagLst>
</file>

<file path=ppt/tags/tag4.xml><?xml version="1.0" encoding="utf-8"?>
<p:tagLst xmlns:a="http://schemas.openxmlformats.org/drawingml/2006/main" xmlns:r="http://schemas.openxmlformats.org/officeDocument/2006/relationships" xmlns:p="http://schemas.openxmlformats.org/presentationml/2006/main">
  <p:tag name="BJCLASSIFIERTOPTEXTBOX" val="{CLASSIFIER}"/>
  <p:tag name="BJHEADERFOOTERTEXTBOXNAME" val="bjCLSTB-HO-HR-VT-RA-BN-DH"/>
  <p:tag name="BJHEADERFOOTERLABEL" val="TRUE"/>
  <p:tag name="BJHEADERFOOTERTEXTLABEL" val="TLP: WHITE"/>
  <p:tag name="BJHEADERFOOTERTEXTMARKING" val="TLP: WHITE"/>
</p:tagLst>
</file>

<file path=ppt/tags/tag5.xml><?xml version="1.0" encoding="utf-8"?>
<p:tagLst xmlns:a="http://schemas.openxmlformats.org/drawingml/2006/main" xmlns:r="http://schemas.openxmlformats.org/officeDocument/2006/relationships" xmlns:p="http://schemas.openxmlformats.org/presentationml/2006/main">
  <p:tag name="BJCLASSIFIERTOPTEXTBOX" val="{CLASSIFIER}"/>
  <p:tag name="BJHEADERFOOTERTEXTBOXNAME" val="bjCLSTB-HO-HR-VT-RA-BN-DH"/>
  <p:tag name="BJHEADERFOOTERLABEL" val="TRUE"/>
  <p:tag name="BJHEADERFOOTERTEXTLABEL" val="TLP: WHITE"/>
  <p:tag name="BJHEADERFOOTERTEXTMARKING" val="TLP: WHI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sisl xmlns:xsd="http://www.w3.org/2001/XMLSchema" xmlns:xsi="http://www.w3.org/2001/XMLSchema-instance" xmlns="http://www.boldonjames.com/2008/01/sie/internal/label" sislVersion="0" policy="9db98cb6-af11-4c7b-a7d8-67834ae08d5b" origin="userSelected">
  <element uid="001b23ed-7eb2-47cd-8587-22599a8ecba0" value=""/>
  <element uid="23d19841-c9ce-4f9d-b9d1-670c95f21980" value=""/>
</sisl>
</file>

<file path=customXml/item2.xml><?xml version="1.0" encoding="utf-8"?>
<WrappedLabelHistory xmlns:xsd="http://www.w3.org/2001/XMLSchema" xmlns:xsi="http://www.w3.org/2001/XMLSchema-instance" xmlns="http://www.boldonjames.com/2016/02/Classifier/internal/wrappedLabelHistory">
  <Value>PD94bWwgdmVyc2lvbj0iMS4wIiBlbmNvZGluZz0idXMtYXNjaWkiPz48bGFiZWxIaXN0b3J5IHhtbG5zOnhzZD0iaHR0cDovL3d3dy53My5vcmcvMjAwMS9YTUxTY2hlbWEiIHhtbG5zOnhzaT0iaHR0cDovL3d3dy53My5vcmcvMjAwMS9YTUxTY2hlbWEtaW5zdGFuY2UiIHhtbG5zPSJodHRwOi8vd3d3LmJvbGRvbmphbWVzLmNvbS8yMDE2LzAyL0NsYXNzaWZpZXIvaW50ZXJuYWwvbGFiZWxIaXN0b3J5Ij48aXRlbT48c2lzbCBzaXNsVmVyc2lvbj0iMCIgcG9saWN5PSI5ZGI5OGNiNi1hZjExLTRjN2ItYTdkOC02NzgzNGFlMDhkNWIiIG9yaWdpbj0idXNlclNlbGVjdGVkIj48ZWxlbWVudCB1aWQ9IjkxYjdkYmZhLTVmODgtNDNkMi05NGUxLTA5ZmYwMWM3ZTM5MSIgdmFsdWU9IiIgeG1sbnM9Imh0dHA6Ly93d3cuYm9sZG9uamFtZXMuY29tLzIwMDgvMDEvc2llL2ludGVybmFsL2xhYmVsIiAvPjxlbGVtZW50IHVpZD0iMjNkMTk4NDEtYzljZS00ZjlkLWI5ZDEtNjcwYzk1ZjIxOTgwIiB2YWx1ZT0iIiB4bWxucz0iaHR0cDovL3d3dy5ib2xkb25qYW1lcy5jb20vMjAwOC8wMS9zaWUvaW50ZXJuYWwvbGFiZWwiIC8+PC9zaXNsPjxVc2VyTmFtZT5DU0lSVFxjb3N0YXNkc2E8L1VzZXJOYW1lPjxEYXRlVGltZT4xNC83LzIyIDc6MDE6MTQgQU08L0RhdGVUaW1lPjxMYWJlbFN0cmluZz5UaGlzIEVtYWlsIGlzIENsYXNzaWZpZWQgYXM6IE5vIE1hcmtpbmcgVExQIC0gV0hJVEU8L0xhYmVsU3RyaW5nPjwvaXRlbT48aXRlbT48c2lzbCBzaXNsVmVyc2lvbj0iMCIgcG9saWN5PSI5ZGI5OGNiNi1hZjExLTRjN2ItYTdkOC02NzgzNGFlMDhkNWIiIG9yaWdpbj0idXNlclNlbGVjdGVkIj48ZWxlbWVudCB1aWQ9IjAwMWIyM2VkLTdlYjItNDdjZC04NTg3LTIyNTk5YThlY2JhMCIgdmFsdWU9IiIgeG1sbnM9Imh0dHA6Ly93d3cuYm9sZG9uamFtZXMuY29tLzIwMDgvMDEvc2llL2ludGVybmFsL2xhYmVsIiAvPjxlbGVtZW50IHVpZD0iY2YwYWE5ZTYtOTM4YS00YTc1LWJmNGYtNDdiZWU4ODEyOGY0IiB2YWx1ZT0iIiB4bWxucz0iaHR0cDovL3d3dy5ib2xkb25qYW1lcy5jb20vMjAwOC8wMS9zaWUvaW50ZXJuYWwvbGFiZWwiIC8+PC9zaXNsPjxVc2VyTmFtZT5DU0lSVFx0YXNvc2g8L1VzZXJOYW1lPjxEYXRlVGltZT4xMS8xMi8yMDIzIDA3OjQzOjAzPC9EYXRlVGltZT48TGFiZWxTdHJpbmc+VGhpcyBFbWFpbCBpcyBDbGFzc2lmaWVkIGFzOiBUcmFmZmljIExpZ2h0IFByb3RvY29sIC0gQU1CRVI8L0xhYmVsU3RyaW5nPjwvaXRlbT48aXRlbT48c2lzbCBzaXNsVmVyc2lvbj0iMCIgcG9saWN5PSI5ZGI5OGNiNi1hZjExLTRjN2ItYTdkOC02NzgzNGFlMDhkNWIiIG9yaWdpbj0idXNlclNlbGVjdGVkIj48ZWxlbWVudCB1aWQ9IjAwMWIyM2VkLTdlYjItNDdjZC04NTg3LTIyNTk5YThlY2JhMCIgdmFsdWU9IiIgeG1sbnM9Imh0dHA6Ly93d3cuYm9sZG9uamFtZXMuY29tLzIwMDgvMDEvc2llL2ludGVybmFsL2xhYmVsIiAvPjxlbGVtZW50IHVpZD0iMjNkMTk4NDEtYzljZS00ZjlkLWI5ZDEtNjcwYzk1ZjIxOTgwIiB2YWx1ZT0iIiB4bWxucz0iaHR0cDovL3d3dy5ib2xkb25qYW1lcy5jb20vMjAwOC8wMS9zaWUvaW50ZXJuYWwvbGFiZWwiIC8+PC9zaXNsPjxVc2VyTmFtZT5DU0lSVFxkaWFtYW5kaXM8L1VzZXJOYW1lPjxEYXRlVGltZT4xNi8xMi8yMDIzIDE5OjExOjAzPC9EYXRlVGltZT48TGFiZWxTdHJpbmc+VGhpcyBFbWFpbCBpcyBDbGFzc2lmaWVkIGFzOiBUcmFmZmljIExpZ2h0IFByb3RvY29sIC0gV0hJVEU8L0xhYmVsU3RyaW5nPjwvaXRlbT48L2xhYmVsSGlzdG9yeT4=</Value>
</WrappedLabelHistory>
</file>

<file path=customXml/itemProps1.xml><?xml version="1.0" encoding="utf-8"?>
<ds:datastoreItem xmlns:ds="http://schemas.openxmlformats.org/officeDocument/2006/customXml" ds:itemID="{D5F1E0F5-079D-4028-A821-18EA24BB35DB}">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F51344F0-EBDE-4CD9-9DAB-818331841291}">
  <ds:schemaRefs>
    <ds:schemaRef ds:uri="http://www.w3.org/2001/XMLSchema"/>
    <ds:schemaRef ds:uri="http://www.boldonjames.com/2016/02/Classifier/internal/wrappedLabelHistory"/>
  </ds:schemaRefs>
</ds:datastoreItem>
</file>

<file path=docProps/app.xml><?xml version="1.0" encoding="utf-8"?>
<Properties xmlns="http://schemas.openxmlformats.org/officeDocument/2006/extended-properties" xmlns:vt="http://schemas.openxmlformats.org/officeDocument/2006/docPropsVTypes">
  <Template>Office Theme</Template>
  <TotalTime>9606</TotalTime>
  <Words>2293</Words>
  <Application>Microsoft Office PowerPoint</Application>
  <PresentationFormat>Widescreen</PresentationFormat>
  <Paragraphs>363</Paragraphs>
  <Slides>26</Slides>
  <Notes>23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26</vt:i4>
      </vt:variant>
    </vt:vector>
  </HeadingPairs>
  <TitlesOfParts>
    <vt:vector size="39" baseType="lpstr">
      <vt:lpstr>Aptos</vt:lpstr>
      <vt:lpstr>Arial</vt:lpstr>
      <vt:lpstr>Calibri</vt:lpstr>
      <vt:lpstr>Calibri Light</vt:lpstr>
      <vt:lpstr>Canva Sans</vt:lpstr>
      <vt:lpstr>Canva Sans Bold</vt:lpstr>
      <vt:lpstr>Century Gothic</vt:lpstr>
      <vt:lpstr>Helvetica</vt:lpstr>
      <vt:lpstr>Poppins</vt:lpstr>
      <vt:lpstr>Segoe UI Black</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 • Παρακολούθηση &amp; διαχείριση περιστατικών  • Έγκαιρη προειδοποίηση, ειδοποιήσεις &amp; καθοδήγηση  • SOC: Λειτουργική ετοιμότητα 24/7  • Υποστήριξη φορέων σε διαχείριση κινδύνων, μετριασμό &amp; αποκατάσταση  • Διαμοιρασμός πληροφοριών απειλών &amp; επίγνωση κατάστασης    </vt:lpstr>
      <vt:lpstr>PowerPoint Presentation</vt:lpstr>
      <vt:lpstr>PowerPoint Presentation</vt:lpstr>
      <vt:lpstr>PowerPoint Presentation</vt:lpstr>
      <vt:lpstr>Πόσο σημαντικά είναι για την εταιρία/ επιχείρηση σας τα θέματα διαχείρισης ασφάλειας και κινδύνων στον κυβερνοχώρο;</vt:lpstr>
      <vt:lpstr>Τους τελευταίους 12 μήνες, τι από τα παρακάτω συνέβη στην εταιρεία |επιχείρηση |οργανισμό; Και ποια ήταν η πιο πρόσφατη παραβίαση κυβερνοασφάλειας |επίθεση, που δεχτήκατε;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Diamandis Zafeiriades</dc:creator>
  <cp:keywords>This Email is Classified as: Traffic Light Protocol - WHITE</cp:keywords>
  <cp:lastModifiedBy>Constantinos Kouroupis</cp:lastModifiedBy>
  <cp:revision>380</cp:revision>
  <cp:lastPrinted>2022-10-25T11:14:23Z</cp:lastPrinted>
  <dcterms:created xsi:type="dcterms:W3CDTF">2021-06-08T13:52:46Z</dcterms:created>
  <dcterms:modified xsi:type="dcterms:W3CDTF">2026-07-08T20:54:32Z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fac4f859-6976-4957-b579-fe9eaca4727c</vt:lpwstr>
  </property>
  <property fmtid="{D5CDD505-2E9C-101B-9397-08002B2CF9AE}" pid="3" name="bjClsUserRVM">
    <vt:lpwstr>[]</vt:lpwstr>
  </property>
  <property fmtid="{D5CDD505-2E9C-101B-9397-08002B2CF9AE}" pid="4" name="bjSaver">
    <vt:lpwstr>fzG/TSL2L+QrnZjGZaZpoKZEfzrXylEh</vt:lpwstr>
  </property>
  <property fmtid="{D5CDD505-2E9C-101B-9397-08002B2CF9AE}" pid="5" name="bjLabelHistoryID">
    <vt:lpwstr>{F51344F0-EBDE-4CD9-9DAB-818331841291}</vt:lpwstr>
  </property>
  <property fmtid="{D5CDD505-2E9C-101B-9397-08002B2CF9AE}" pid="6" name="bjDocumentLabelXML">
    <vt:lpwstr>&lt;?xml version="1.0" encoding="us-ascii"?&gt;&lt;sisl xmlns:xsd="http://www.w3.org/2001/XMLSchema" xmlns:xsi="http://www.w3.org/2001/XMLSchema-instance" sislVersion="0" policy="9db98cb6-af11-4c7b-a7d8-67834ae08d5b" origin="userSelected" xmlns="http://www.boldonj</vt:lpwstr>
  </property>
  <property fmtid="{D5CDD505-2E9C-101B-9397-08002B2CF9AE}" pid="7" name="bjDocumentLabelXML-0">
    <vt:lpwstr>ames.com/2008/01/sie/internal/label"&gt;&lt;element uid="001b23ed-7eb2-47cd-8587-22599a8ecba0" value="" /&gt;&lt;element uid="23d19841-c9ce-4f9d-b9d1-670c95f21980" value="" /&gt;&lt;/sisl&gt;</vt:lpwstr>
  </property>
  <property fmtid="{D5CDD505-2E9C-101B-9397-08002B2CF9AE}" pid="8" name="bjDocumentSecurityLabel">
    <vt:lpwstr>This Email is Classified as: Traffic Light Protocol - WHITE</vt:lpwstr>
  </property>
  <property fmtid="{D5CDD505-2E9C-101B-9397-08002B2CF9AE}" pid="9" name="MSIP_Label_75e69ce7-4f54-4dcc-b4c5-8bdcc0524c95_Enabled">
    <vt:lpwstr>true</vt:lpwstr>
  </property>
  <property fmtid="{D5CDD505-2E9C-101B-9397-08002B2CF9AE}" pid="10" name="MSIP_Label_75e69ce7-4f54-4dcc-b4c5-8bdcc0524c95_SetDate">
    <vt:lpwstr>2026-04-30T14:16:55Z</vt:lpwstr>
  </property>
  <property fmtid="{D5CDD505-2E9C-101B-9397-08002B2CF9AE}" pid="11" name="MSIP_Label_75e69ce7-4f54-4dcc-b4c5-8bdcc0524c95_Method">
    <vt:lpwstr>Privileged</vt:lpwstr>
  </property>
  <property fmtid="{D5CDD505-2E9C-101B-9397-08002B2CF9AE}" pid="12" name="MSIP_Label_75e69ce7-4f54-4dcc-b4c5-8bdcc0524c95_Name">
    <vt:lpwstr>TLP CLEAR</vt:lpwstr>
  </property>
  <property fmtid="{D5CDD505-2E9C-101B-9397-08002B2CF9AE}" pid="13" name="MSIP_Label_75e69ce7-4f54-4dcc-b4c5-8bdcc0524c95_SiteId">
    <vt:lpwstr>019c6955-5f2c-4110-8ae9-90127e84bdee</vt:lpwstr>
  </property>
  <property fmtid="{D5CDD505-2E9C-101B-9397-08002B2CF9AE}" pid="14" name="MSIP_Label_75e69ce7-4f54-4dcc-b4c5-8bdcc0524c95_ActionId">
    <vt:lpwstr>3857defa-fb50-4dd3-aaa0-86d8e998a0a1</vt:lpwstr>
  </property>
  <property fmtid="{D5CDD505-2E9C-101B-9397-08002B2CF9AE}" pid="15" name="MSIP_Label_75e69ce7-4f54-4dcc-b4c5-8bdcc0524c95_ContentBits">
    <vt:lpwstr>1</vt:lpwstr>
  </property>
  <property fmtid="{D5CDD505-2E9C-101B-9397-08002B2CF9AE}" pid="16" name="MSIP_Label_75e69ce7-4f54-4dcc-b4c5-8bdcc0524c95_Tag">
    <vt:lpwstr>10, 0, 1, 1</vt:lpwstr>
  </property>
  <property fmtid="{D5CDD505-2E9C-101B-9397-08002B2CF9AE}" pid="17" name="ClassificationContentMarkingHeaderLocations">
    <vt:lpwstr>Office Theme:8</vt:lpwstr>
  </property>
  <property fmtid="{D5CDD505-2E9C-101B-9397-08002B2CF9AE}" pid="18" name="ClassificationContentMarkingHeaderText">
    <vt:lpwstr>TLP WHITE</vt:lpwstr>
  </property>
</Properties>
</file>