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63" r:id="rId11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3CECE"/>
          </a:solidFill>
        </a:fill>
      </a:tcStyle>
    </a:wholeTbl>
    <a:band2H>
      <a:tcTxStyle/>
      <a:tcStyle>
        <a:tcBdr/>
        <a:fill>
          <a:solidFill>
            <a:srgbClr val="F1E8E8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1" name="Shape 10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Κείμενο τίτλου"/>
          <p:cNvSpPr txBox="1">
            <a:spLocks noGrp="1"/>
          </p:cNvSpPr>
          <p:nvPr>
            <p:ph type="title"/>
          </p:nvPr>
        </p:nvSpPr>
        <p:spPr>
          <a:xfrm>
            <a:off x="1143000" y="1122362"/>
            <a:ext cx="6858000" cy="2387601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Κείμενο τίτλου</a:t>
            </a:r>
          </a:p>
        </p:txBody>
      </p:sp>
      <p:sp>
        <p:nvSpPr>
          <p:cNvPr id="12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7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13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21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22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23887" y="1709738"/>
            <a:ext cx="7886701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Κείμενο τίτλου</a:t>
            </a:r>
          </a:p>
        </p:txBody>
      </p:sp>
      <p:sp>
        <p:nvSpPr>
          <p:cNvPr id="30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23887" y="4589462"/>
            <a:ext cx="7886701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31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39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0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30237" y="365125"/>
            <a:ext cx="7886701" cy="1325563"/>
          </a:xfrm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48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30237" y="1681163"/>
            <a:ext cx="386873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29150" y="1681163"/>
            <a:ext cx="38877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Κείμενο τίτλου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Κείμενο τίτλου</a:t>
            </a:r>
          </a:p>
        </p:txBody>
      </p:sp>
      <p:sp>
        <p:nvSpPr>
          <p:cNvPr id="58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Κείμενο τίτλου</a:t>
            </a:r>
          </a:p>
        </p:txBody>
      </p:sp>
      <p:sp>
        <p:nvSpPr>
          <p:cNvPr id="73" name="Επίπεδο κύριου τμήματος ένα…"/>
          <p:cNvSpPr txBox="1">
            <a:spLocks noGrp="1"/>
          </p:cNvSpPr>
          <p:nvPr>
            <p:ph type="body" sz="half" idx="1"/>
          </p:nvPr>
        </p:nvSpPr>
        <p:spPr>
          <a:xfrm>
            <a:off x="3887787" y="987425"/>
            <a:ext cx="4629151" cy="4873625"/>
          </a:xfrm>
          <a:prstGeom prst="rect">
            <a:avLst/>
          </a:prstGeom>
        </p:spPr>
        <p:txBody>
          <a:bodyPr/>
          <a:lstStyle>
            <a:lvl2pPr marL="829129" indent="-371929"/>
            <a:lvl3pPr marL="1320800" indent="-406400"/>
            <a:lvl4pPr marL="1955800" indent="-584200"/>
            <a:lvl5pPr marL="2413000" indent="-584200"/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30237" y="2057400"/>
            <a:ext cx="2949576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Κείμενο τίτλου"/>
          <p:cNvSpPr txBox="1">
            <a:spLocks noGrp="1"/>
          </p:cNvSpPr>
          <p:nvPr>
            <p:ph type="title"/>
          </p:nvPr>
        </p:nvSpPr>
        <p:spPr>
          <a:xfrm>
            <a:off x="630237" y="457200"/>
            <a:ext cx="2949576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Κείμενο τίτλου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3887787" y="987425"/>
            <a:ext cx="462915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Επίπεδο κύριου τμήματος ένα…"/>
          <p:cNvSpPr txBox="1">
            <a:spLocks noGrp="1"/>
          </p:cNvSpPr>
          <p:nvPr>
            <p:ph type="body" sz="quarter" idx="1"/>
          </p:nvPr>
        </p:nvSpPr>
        <p:spPr>
          <a:xfrm>
            <a:off x="630237" y="2057400"/>
            <a:ext cx="2949576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85" name="Αριθμός σλάιντ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είμενο τίτλου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Κείμενο τίτλου</a:t>
            </a:r>
          </a:p>
        </p:txBody>
      </p:sp>
      <p:sp>
        <p:nvSpPr>
          <p:cNvPr id="3" name="Επίπεδο κύριου τμήματος ένα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Επίπεδο κύριου τμήματος ένα</a:t>
            </a:r>
          </a:p>
          <a:p>
            <a:pPr lvl="1"/>
            <a:r>
              <a:t>Επίπεδο κύριου τμήματος δύο</a:t>
            </a:r>
          </a:p>
          <a:p>
            <a:pPr lvl="2"/>
            <a:r>
              <a:t>Επίπεδο κύριου τμήματος τρία</a:t>
            </a:r>
          </a:p>
          <a:p>
            <a:pPr lvl="3"/>
            <a:r>
              <a:t>Επίπεδο κύριου τμήματος τέσσερα</a:t>
            </a:r>
          </a:p>
          <a:p>
            <a:pPr lvl="4"/>
            <a:r>
              <a:t>Επίπεδο κύριου τμήματος πέντε</a:t>
            </a:r>
          </a:p>
        </p:txBody>
      </p:sp>
      <p:sp>
        <p:nvSpPr>
          <p:cNvPr id="4" name="Αριθμός σλάιντ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3966"/>
            <a:ext cx="258624" cy="248306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2637" marR="0" indent="-325437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6725" marR="0" indent="-365125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3925" marR="0" indent="-365125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5"/>
          <p:cNvSpPr/>
          <p:nvPr/>
        </p:nvSpPr>
        <p:spPr>
          <a:xfrm>
            <a:off x="49623" y="10394"/>
            <a:ext cx="9144001" cy="5898115"/>
          </a:xfrm>
          <a:prstGeom prst="rect">
            <a:avLst/>
          </a:prstGeom>
          <a:solidFill>
            <a:srgbClr val="3E4899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04" name="Title 1"/>
          <p:cNvSpPr txBox="1">
            <a:spLocks noGrp="1"/>
          </p:cNvSpPr>
          <p:nvPr>
            <p:ph type="ctrTitle"/>
          </p:nvPr>
        </p:nvSpPr>
        <p:spPr>
          <a:xfrm>
            <a:off x="371363" y="329827"/>
            <a:ext cx="5449889" cy="1108076"/>
          </a:xfrm>
          <a:prstGeom prst="rect">
            <a:avLst/>
          </a:prstGeom>
        </p:spPr>
        <p:txBody>
          <a:bodyPr/>
          <a:lstStyle>
            <a:lvl1pPr algn="l" defTabSz="832104">
              <a:defRPr sz="3276" b="1">
                <a:solidFill>
                  <a:schemeClr val="accent3">
                    <a:lumOff val="44000"/>
                  </a:schemeClr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Jean Monnet Module: EUDACY</a:t>
            </a:r>
          </a:p>
        </p:txBody>
      </p:sp>
      <p:pic>
        <p:nvPicPr>
          <p:cNvPr id="10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34" y="6279686"/>
            <a:ext cx="2736851" cy="33655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822" y="1879999"/>
            <a:ext cx="4079876" cy="4151313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TextBox 2"/>
          <p:cNvSpPr txBox="1"/>
          <p:nvPr/>
        </p:nvSpPr>
        <p:spPr>
          <a:xfrm>
            <a:off x="277604" y="2271521"/>
            <a:ext cx="4805105" cy="20325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ct val="115833"/>
              </a:lnSpc>
              <a:spcBef>
                <a:spcPts val="800"/>
              </a:spcBef>
              <a:defRPr sz="1200">
                <a:solidFill>
                  <a:schemeClr val="accent3">
                    <a:lumOff val="44000"/>
                  </a:schemeClr>
                </a:solidFill>
                <a:uFill>
                  <a:solidFill>
                    <a:srgbClr val="000000"/>
                  </a:solidFill>
                </a:uFill>
                <a:latin typeface="Aptos"/>
                <a:ea typeface="Aptos"/>
                <a:cs typeface="Aptos"/>
                <a:sym typeface="Aptos"/>
              </a:defRPr>
            </a:pPr>
            <a:r>
              <a:rPr sz="2000" b="1"/>
              <a:t>Teaching course No.4</a:t>
            </a:r>
          </a:p>
          <a:p>
            <a:pPr algn="just" defTabSz="457200">
              <a:lnSpc>
                <a:spcPct val="115833"/>
              </a:lnSpc>
              <a:spcBef>
                <a:spcPts val="800"/>
              </a:spcBef>
              <a:defRPr sz="1200">
                <a:solidFill>
                  <a:schemeClr val="accent3">
                    <a:lumOff val="44000"/>
                  </a:schemeClr>
                </a:solidFill>
                <a:uFill>
                  <a:solidFill>
                    <a:srgbClr val="000000"/>
                  </a:solidFill>
                </a:uFill>
                <a:latin typeface="Aptos"/>
                <a:ea typeface="Aptos"/>
                <a:cs typeface="Aptos"/>
                <a:sym typeface="Aptos"/>
              </a:defRPr>
            </a:pPr>
            <a:r>
              <a:rPr sz="1600" b="1" i="1"/>
              <a:t>“The protection of digital human rights: a comparative approach”</a:t>
            </a:r>
          </a:p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 sz="1600" b="1" i="1"/>
          </a:p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 sz="1600" b="1" i="1"/>
          </a:p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r>
              <a:t>6/7 May 2026</a:t>
            </a:r>
          </a:p>
        </p:txBody>
      </p:sp>
      <p:pic>
        <p:nvPicPr>
          <p:cNvPr id="108" name="image.png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38" y="4344968"/>
            <a:ext cx="1827081" cy="1516457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“Funded by the European Union. Views and opinions expressed are however those of the author(s) only and do not necessarily reflect those of the European Union or [name of the granting authority]. Neither the European Union nor the granting authority can "/>
          <p:cNvSpPr txBox="1"/>
          <p:nvPr/>
        </p:nvSpPr>
        <p:spPr>
          <a:xfrm>
            <a:off x="3606087" y="4314526"/>
            <a:ext cx="2271536" cy="157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just">
              <a:defRPr sz="1100">
                <a:solidFill>
                  <a:schemeClr val="accent3">
                    <a:lumOff val="44000"/>
                  </a:schemeClr>
                </a:solidFill>
                <a:latin typeface="system-ui"/>
                <a:ea typeface="system-ui"/>
                <a:cs typeface="system-ui"/>
                <a:sym typeface="system-ui"/>
              </a:defRPr>
            </a:lvl1pPr>
          </a:lstStyle>
          <a:p>
            <a:r>
              <a:t>“Funded by the European Union. Views and opinions expressed are however those of the author(s) only and do not necessarily reflect those of the European Union or [name of the granting authority]. Neither the European Union nor the granting authority can be held responsible for them.”</a:t>
            </a:r>
          </a:p>
        </p:txBody>
      </p:sp>
      <p:pic>
        <p:nvPicPr>
          <p:cNvPr id="110" name="image.pdf" descr="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6965" y="4533284"/>
            <a:ext cx="1184276" cy="11398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l">
              <a:defRPr sz="2500" b="1">
                <a:solidFill>
                  <a:srgbClr val="3E4899"/>
                </a:solidFill>
              </a:defRPr>
            </a:pPr>
            <a:r>
              <a:t>Ευχαριστώ για την προσοχή σας.</a:t>
            </a:r>
          </a:p>
        </p:txBody>
      </p:sp>
      <p:sp>
        <p:nvSpPr>
          <p:cNvPr id="154" name="Rectangle 3"/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55" name="Straight Connector 7"/>
          <p:cNvSpPr/>
          <p:nvPr/>
        </p:nvSpPr>
        <p:spPr>
          <a:xfrm>
            <a:off x="-1" y="1268412"/>
            <a:ext cx="9180515" cy="1"/>
          </a:xfrm>
          <a:prstGeom prst="line">
            <a:avLst/>
          </a:prstGeom>
          <a:ln w="3175">
            <a:solidFill>
              <a:srgbClr val="1C3F80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56" name="Rectangle 3"/>
          <p:cNvSpPr/>
          <p:nvPr/>
        </p:nvSpPr>
        <p:spPr>
          <a:xfrm>
            <a:off x="0" y="2262188"/>
            <a:ext cx="9144000" cy="3798888"/>
          </a:xfrm>
          <a:prstGeom prst="rect">
            <a:avLst/>
          </a:prstGeom>
          <a:solidFill>
            <a:srgbClr val="3E4899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/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sz="1600" i="1"/>
              <a:t>The protection of digital human rights: a comparative approach </a:t>
            </a:r>
          </a:p>
        </p:txBody>
      </p:sp>
      <p:sp>
        <p:nvSpPr>
          <p:cNvPr id="113" name="Rectangle 3"/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/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/>
          <p:cNvSpPr txBox="1"/>
          <p:nvPr/>
        </p:nvSpPr>
        <p:spPr>
          <a:xfrm>
            <a:off x="395287" y="1215548"/>
            <a:ext cx="7970294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/>
              <a:t>Digital human rights under the international legal framework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/>
              <a:t>Digital human rights under the Greek legal system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/>
              <a:t>Digital human rights under the German legal system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dirty="0"/>
              <a:t>Privacy law in UK</a:t>
            </a:r>
          </a:p>
          <a:p>
            <a:pPr>
              <a:defRPr>
                <a:solidFill>
                  <a:srgbClr val="002060"/>
                </a:solidFill>
              </a:defRPr>
            </a:pPr>
            <a:endParaRPr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T</a:t>
            </a:r>
            <a:r>
              <a:rPr dirty="0"/>
              <a:t>he safeguard of digital human rights in Europe and USA: a comparative approach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8A5F-83FB-3050-5002-D78D5A263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EF5F753A-A186-ACA6-26DC-9DADE2A83C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Digital Human Rights under the International Legal Framework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99243756-424B-13E7-6977-B94CCCD9DFB0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B3B177BA-A804-4964-A754-C42EF5E59BDA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7FBCB6D7-4539-1D39-0CC3-9A8A45857EAF}"/>
              </a:ext>
            </a:extLst>
          </p:cNvPr>
          <p:cNvSpPr txBox="1"/>
          <p:nvPr/>
        </p:nvSpPr>
        <p:spPr>
          <a:xfrm>
            <a:off x="395287" y="1215548"/>
            <a:ext cx="7970294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Universal Declaration of Human Rights (1948)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ICCPR and international human rights law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Council of Europe AI Convention (2024)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UNESCO Recommendation on AI Ethics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OECD AI Principles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FontTx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UN Global Digital Compact (2024)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06227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4557C-B13A-35E8-051B-25C468349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1BC35922-E651-A18B-00CA-1EE963539F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Digital Human Rights under the Greek Legal System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FB0DB0BF-2A00-16D6-F875-788BC5A85F39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0A54AF69-7485-6045-AC74-47CF83B1FD8E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BD20081E-5DAF-3B14-0C3E-E329B18E885A}"/>
              </a:ext>
            </a:extLst>
          </p:cNvPr>
          <p:cNvSpPr txBox="1"/>
          <p:nvPr/>
        </p:nvSpPr>
        <p:spPr>
          <a:xfrm>
            <a:off x="395287" y="1215548"/>
            <a:ext cx="7970294" cy="2585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Constitutional protection (Arts. 5A, 9A, 19) 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GDPR and Law 4624/2019 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Hellenic Data Protection Authority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National digital rights jurisprudence : mainly CLEARVIEW case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AI and digital governance initiatives</a:t>
            </a:r>
          </a:p>
        </p:txBody>
      </p:sp>
    </p:spTree>
    <p:extLst>
      <p:ext uri="{BB962C8B-B14F-4D97-AF65-F5344CB8AC3E}">
        <p14:creationId xmlns:p14="http://schemas.microsoft.com/office/powerpoint/2010/main" val="36390353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36256-BDAC-21D5-22E6-4EBAC4C43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29053260-33BF-6AD3-D3F8-180B8BFFA3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Digital Human Rights under the German Legal System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1FCA00A5-3B26-5E76-5411-2F8A3C4DDFBC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62722EAA-E1D5-B3DC-305F-92429CE256D4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33B5A768-7B53-B7C4-DF20-F1CEA4A079E2}"/>
              </a:ext>
            </a:extLst>
          </p:cNvPr>
          <p:cNvSpPr txBox="1"/>
          <p:nvPr/>
        </p:nvSpPr>
        <p:spPr>
          <a:xfrm>
            <a:off x="395287" y="1215548"/>
            <a:ext cx="7970294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New legislation against AI deepfakes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Protection of victims of digital violence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Stronger platform accountability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Human dignity as constitutional value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Right to personality and privacy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AI regulation through fundamental rights</a:t>
            </a:r>
          </a:p>
        </p:txBody>
      </p:sp>
    </p:spTree>
    <p:extLst>
      <p:ext uri="{BB962C8B-B14F-4D97-AF65-F5344CB8AC3E}">
        <p14:creationId xmlns:p14="http://schemas.microsoft.com/office/powerpoint/2010/main" val="130643178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C5B02-8F66-C976-F74E-D56535D8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EE9D766E-8313-80D0-234C-49B06FA977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Privacy Law in the United Kingdom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013D95AC-01F7-8C82-8199-C1525231E588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2E78EFF8-905C-4621-3885-81F5A7405DEF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70F7CA2F-2397-9AE0-5B54-ED9AF1360E53}"/>
              </a:ext>
            </a:extLst>
          </p:cNvPr>
          <p:cNvSpPr txBox="1"/>
          <p:nvPr/>
        </p:nvSpPr>
        <p:spPr>
          <a:xfrm>
            <a:off x="395287" y="1215548"/>
            <a:ext cx="7970294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UK GDPR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Data Protection Act 2018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Human Rights Act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Investigatory Powers Act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Information Commissioner's Office (ICO)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Big Brother Watch &amp; Google v Lloyd</a:t>
            </a:r>
          </a:p>
        </p:txBody>
      </p:sp>
    </p:spTree>
    <p:extLst>
      <p:ext uri="{BB962C8B-B14F-4D97-AF65-F5344CB8AC3E}">
        <p14:creationId xmlns:p14="http://schemas.microsoft.com/office/powerpoint/2010/main" val="144935623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99F94-49A3-9DF0-D69D-8455C552A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46EE2100-13A6-B112-6F20-EE127CA4B0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Europe and USA: A Comparative Perspective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AA936FD6-61C5-6A91-E20E-4D43222158F2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212DF390-B4A7-718F-9473-40CF9DF673A3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A2071BB2-BF62-2582-3199-09F8658AAE64}"/>
              </a:ext>
            </a:extLst>
          </p:cNvPr>
          <p:cNvSpPr txBox="1"/>
          <p:nvPr/>
        </p:nvSpPr>
        <p:spPr>
          <a:xfrm>
            <a:off x="395287" y="1215548"/>
            <a:ext cx="7970294" cy="36933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>
                <a:solidFill>
                  <a:srgbClr val="FF0000"/>
                </a:solidFill>
              </a:rPr>
              <a:t>Landmark Case : Meta &amp; YouTube 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Jury held platforms liable</a:t>
            </a:r>
          </a:p>
          <a:p>
            <a:pPr>
              <a:buClr>
                <a:srgbClr val="1C3F80"/>
              </a:buClr>
              <a:buSzPct val="100000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Protection of children's digital rights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Algorithmic design under scrutiny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Corporate accountability strengthened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Litigation-driven protection model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Contrast with EU preventive regulation</a:t>
            </a:r>
          </a:p>
        </p:txBody>
      </p:sp>
    </p:spTree>
    <p:extLst>
      <p:ext uri="{BB962C8B-B14F-4D97-AF65-F5344CB8AC3E}">
        <p14:creationId xmlns:p14="http://schemas.microsoft.com/office/powerpoint/2010/main" val="242257587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F80DB-6570-2ABB-E3A8-3E43884BA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20236FF2-627A-416D-3D68-06FC9A6418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Emerging Challenges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59848D43-DAD0-207C-8EF1-30BA6DE4A42E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ABA66D02-5CDD-354D-E227-001E6F32506A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FA1364D9-CFF2-E3C2-E207-63FA4AF00299}"/>
              </a:ext>
            </a:extLst>
          </p:cNvPr>
          <p:cNvSpPr txBox="1"/>
          <p:nvPr/>
        </p:nvSpPr>
        <p:spPr>
          <a:xfrm>
            <a:off x="395287" y="1215548"/>
            <a:ext cx="7970294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Artificial Intelligence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Deepfakes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Algorithmic discrimination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Digital surveillance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Children's online safety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Cross-border data transfers</a:t>
            </a:r>
          </a:p>
        </p:txBody>
      </p:sp>
    </p:spTree>
    <p:extLst>
      <p:ext uri="{BB962C8B-B14F-4D97-AF65-F5344CB8AC3E}">
        <p14:creationId xmlns:p14="http://schemas.microsoft.com/office/powerpoint/2010/main" val="342386855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901CD-C777-FAFC-504B-C0C6EEAFA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">
            <a:extLst>
              <a:ext uri="{FF2B5EF4-FFF2-40B4-BE49-F238E27FC236}">
                <a16:creationId xmlns:a16="http://schemas.microsoft.com/office/drawing/2014/main" id="{D17E1E87-354F-FDEF-0F87-3B75BBE99A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5288" y="274638"/>
            <a:ext cx="8229601" cy="777876"/>
          </a:xfrm>
          <a:prstGeom prst="rect">
            <a:avLst/>
          </a:prstGeom>
        </p:spPr>
        <p:txBody>
          <a:bodyPr/>
          <a:lstStyle>
            <a:lvl1pPr algn="l">
              <a:defRPr sz="1600" b="1" i="1">
                <a:solidFill>
                  <a:srgbClr val="3E4899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>
              <a:defRPr sz="2800" i="0"/>
            </a:pPr>
            <a:r>
              <a:rPr lang="en-US" sz="1600" i="1" dirty="0"/>
              <a:t>Future Perspectives</a:t>
            </a:r>
            <a:endParaRPr sz="1600" i="1" dirty="0"/>
          </a:p>
        </p:txBody>
      </p:sp>
      <p:sp>
        <p:nvSpPr>
          <p:cNvPr id="113" name="Rectangle 3">
            <a:extLst>
              <a:ext uri="{FF2B5EF4-FFF2-40B4-BE49-F238E27FC236}">
                <a16:creationId xmlns:a16="http://schemas.microsoft.com/office/drawing/2014/main" id="{673735EF-CBC1-5301-513C-227F2E44A3F9}"/>
              </a:ext>
            </a:extLst>
          </p:cNvPr>
          <p:cNvSpPr/>
          <p:nvPr/>
        </p:nvSpPr>
        <p:spPr>
          <a:xfrm>
            <a:off x="0" y="6053137"/>
            <a:ext cx="9144000" cy="792163"/>
          </a:xfrm>
          <a:prstGeom prst="rect">
            <a:avLst/>
          </a:prstGeom>
          <a:solidFill>
            <a:srgbClr val="3E4899"/>
          </a:solidFill>
          <a:ln>
            <a:solidFill>
              <a:srgbClr val="3E4899"/>
            </a:solidFill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114" name="Straight Connector 7">
            <a:extLst>
              <a:ext uri="{FF2B5EF4-FFF2-40B4-BE49-F238E27FC236}">
                <a16:creationId xmlns:a16="http://schemas.microsoft.com/office/drawing/2014/main" id="{1C3A4653-70B7-84A6-B265-0317B4FE84B6}"/>
              </a:ext>
            </a:extLst>
          </p:cNvPr>
          <p:cNvSpPr/>
          <p:nvPr/>
        </p:nvSpPr>
        <p:spPr>
          <a:xfrm>
            <a:off x="395288" y="1060132"/>
            <a:ext cx="8353426" cy="1"/>
          </a:xfrm>
          <a:prstGeom prst="line">
            <a:avLst/>
          </a:prstGeom>
          <a:ln w="3175">
            <a:solidFill>
              <a:srgbClr val="3E4899"/>
            </a:solidFill>
            <a:prstDash val="sysDash"/>
          </a:ln>
          <a:effectLst>
            <a:outerShdw blurRad="38100" dist="23000" dir="5400000" rotWithShape="0">
              <a:srgbClr val="000000">
                <a:alpha val="34998"/>
              </a:srgbClr>
            </a:outerShdw>
          </a:effectLst>
        </p:spPr>
        <p:txBody>
          <a:bodyPr lIns="45719" rIns="45719" anchor="ctr"/>
          <a:lstStyle/>
          <a:p>
            <a:endParaRPr/>
          </a:p>
        </p:txBody>
      </p:sp>
      <p:sp>
        <p:nvSpPr>
          <p:cNvPr id="115" name="Rectangle 2">
            <a:extLst>
              <a:ext uri="{FF2B5EF4-FFF2-40B4-BE49-F238E27FC236}">
                <a16:creationId xmlns:a16="http://schemas.microsoft.com/office/drawing/2014/main" id="{EFC24BAD-E3F3-FF3B-0998-2E037D4C1234}"/>
              </a:ext>
            </a:extLst>
          </p:cNvPr>
          <p:cNvSpPr txBox="1"/>
          <p:nvPr/>
        </p:nvSpPr>
        <p:spPr>
          <a:xfrm>
            <a:off x="395287" y="1215548"/>
            <a:ext cx="7970294" cy="313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Human-</a:t>
            </a:r>
            <a:r>
              <a:rPr lang="en-US" dirty="0" err="1"/>
              <a:t>centred</a:t>
            </a:r>
            <a:r>
              <a:rPr lang="en-US" dirty="0"/>
              <a:t> AI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Global digital governance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Stronger international cooperation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Digital democracy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 AI accountability </a:t>
            </a:r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endParaRPr lang="en-US" dirty="0"/>
          </a:p>
          <a:p>
            <a:pPr marL="139700" indent="-139700">
              <a:buClr>
                <a:srgbClr val="1C3F80"/>
              </a:buClr>
              <a:buSzPct val="100000"/>
              <a:buChar char="▪"/>
              <a:defRPr>
                <a:solidFill>
                  <a:srgbClr val="002060"/>
                </a:solidFill>
              </a:defRPr>
            </a:pPr>
            <a:r>
              <a:rPr lang="en-US" dirty="0"/>
              <a:t>Protection of fundamental rights</a:t>
            </a:r>
          </a:p>
        </p:txBody>
      </p:sp>
    </p:spTree>
    <p:extLst>
      <p:ext uri="{BB962C8B-B14F-4D97-AF65-F5344CB8AC3E}">
        <p14:creationId xmlns:p14="http://schemas.microsoft.com/office/powerpoint/2010/main" val="177084049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Θέμα του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>
          <a:outerShdw blurRad="38100" dist="23000" dir="5400000" rotWithShape="0">
            <a:srgbClr val="000000">
              <a:alpha val="34999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Θέμα του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Θέμα του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4999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12700" cap="flat">
          <a:solidFill>
            <a:schemeClr val="accent1"/>
          </a:solidFill>
          <a:prstDash val="solid"/>
          <a:miter lim="800000"/>
        </a:ln>
        <a:effectLst>
          <a:outerShdw blurRad="38100" dist="23000" dir="5400000" rotWithShape="0">
            <a:srgbClr val="000000">
              <a:alpha val="34999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</Words>
  <Application>Microsoft Office PowerPoint</Application>
  <PresentationFormat>On-screen Show (4:3)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Θέμα του Office</vt:lpstr>
      <vt:lpstr>Jean Monnet Module: EUDACY</vt:lpstr>
      <vt:lpstr>The protection of digital human rights: a comparative approach </vt:lpstr>
      <vt:lpstr>Digital Human Rights under the International Legal Framework</vt:lpstr>
      <vt:lpstr>Digital Human Rights under the Greek Legal System</vt:lpstr>
      <vt:lpstr>Digital Human Rights under the German Legal System</vt:lpstr>
      <vt:lpstr>Privacy Law in the United Kingdom</vt:lpstr>
      <vt:lpstr>Europe and USA: A Comparative Perspective</vt:lpstr>
      <vt:lpstr>Emerging Challenges</vt:lpstr>
      <vt:lpstr>Future Perspectives</vt:lpstr>
      <vt:lpstr>Ευχαριστώ για την προσοχή σας.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Constantinos Kouroupis</cp:lastModifiedBy>
  <cp:revision>1</cp:revision>
  <dcterms:modified xsi:type="dcterms:W3CDTF">2026-07-06T18:21:45Z</dcterms:modified>
</cp:coreProperties>
</file>