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797675" cy="9926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358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7031" tIns="53515" rIns="107031" bIns="53515"/>
          <a:lstStyle/>
          <a:p>
            <a:endParaRPr lang="en-US" dirty="0"/>
          </a:p>
        </p:txBody>
      </p:sp>
      <p:sp>
        <p:nvSpPr>
          <p:cNvPr id="4" name="Slide Number Placeholder 3"/>
          <p:cNvSpPr>
            <a:spLocks noGrp="1"/>
          </p:cNvSpPr>
          <p:nvPr>
            <p:ph type="sldNum" sz="quarter" idx="10"/>
          </p:nvPr>
        </p:nvSpPr>
        <p:spPr/>
        <p:txBody>
          <a:bodyPr lIns="107031" tIns="53515" rIns="107031" bIns="53515"/>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65293"/>
        </a:solidFill>
        <a:effectLst/>
      </p:bgPr>
    </p:bg>
    <p:spTree>
      <p:nvGrpSpPr>
        <p:cNvPr id="1" name=""/>
        <p:cNvGrpSpPr/>
        <p:nvPr/>
      </p:nvGrpSpPr>
      <p:grpSpPr>
        <a:xfrm>
          <a:off x="0" y="0"/>
          <a:ext cx="0" cy="0"/>
          <a:chOff x="0" y="0"/>
          <a:chExt cx="0" cy="0"/>
        </a:xfrm>
      </p:grpSpPr>
      <p:sp>
        <p:nvSpPr>
          <p:cNvPr id="2" name="Shape 0"/>
          <p:cNvSpPr/>
          <p:nvPr/>
        </p:nvSpPr>
        <p:spPr>
          <a:xfrm>
            <a:off x="598766" y="4372765"/>
            <a:ext cx="2074333" cy="417286"/>
          </a:xfrm>
          <a:custGeom>
            <a:avLst/>
            <a:gdLst/>
            <a:ahLst/>
            <a:cxnLst/>
            <a:rect l="l" t="t" r="r" b="b"/>
            <a:pathLst>
              <a:path w="2074333" h="417286">
                <a:moveTo>
                  <a:pt x="52161" y="0"/>
                </a:moveTo>
                <a:lnTo>
                  <a:pt x="2022173" y="0"/>
                </a:lnTo>
                <a:quadBezTo>
                  <a:pt x="2074333" y="0"/>
                  <a:pt x="2074333" y="52161"/>
                </a:quadBezTo>
                <a:lnTo>
                  <a:pt x="2074333" y="365125"/>
                </a:lnTo>
                <a:quadBezTo>
                  <a:pt x="2074333" y="417286"/>
                  <a:pt x="2022173" y="417286"/>
                </a:quadBezTo>
                <a:lnTo>
                  <a:pt x="52161" y="417286"/>
                </a:lnTo>
                <a:quadBezTo>
                  <a:pt x="0" y="417286"/>
                  <a:pt x="0" y="365125"/>
                </a:quadBezTo>
                <a:lnTo>
                  <a:pt x="0" y="52161"/>
                </a:lnTo>
                <a:quadBezTo>
                  <a:pt x="0" y="0"/>
                  <a:pt x="52161" y="0"/>
                </a:quadBezTo>
                <a:close/>
              </a:path>
            </a:pathLst>
          </a:custGeom>
          <a:solidFill>
            <a:srgbClr val="1860ED"/>
          </a:solidFill>
          <a:ln/>
        </p:spPr>
        <p:txBody>
          <a:bodyPr/>
          <a:lstStyle/>
          <a:p>
            <a:endParaRPr lang="en-GB"/>
          </a:p>
        </p:txBody>
      </p:sp>
      <p:sp>
        <p:nvSpPr>
          <p:cNvPr id="3" name="Text 1"/>
          <p:cNvSpPr/>
          <p:nvPr/>
        </p:nvSpPr>
        <p:spPr>
          <a:xfrm>
            <a:off x="598766" y="4372765"/>
            <a:ext cx="2074333" cy="417286"/>
          </a:xfrm>
          <a:prstGeom prst="rect">
            <a:avLst/>
          </a:prstGeom>
          <a:noFill/>
          <a:ln/>
        </p:spPr>
        <p:txBody>
          <a:bodyPr wrap="square" rtlCol="0" anchor="ctr"/>
          <a:lstStyle/>
          <a:p>
            <a:pPr marL="0" indent="0">
              <a:spcBef>
                <a:spcPts val="360"/>
              </a:spcBef>
              <a:buNone/>
            </a:pPr>
            <a:r>
              <a:rPr lang="en-US" sz="1152" dirty="0">
                <a:solidFill>
                  <a:srgbClr val="AAC7FF"/>
                </a:solidFill>
                <a:latin typeface="Arial" pitchFamily="34" charset="0"/>
                <a:ea typeface="Arial" pitchFamily="34" charset="-122"/>
                <a:cs typeface="Arial" pitchFamily="34" charset="-120"/>
              </a:rPr>
              <a:t>Gamma</a:t>
            </a:r>
            <a:endParaRPr lang="en-US" sz="1152" dirty="0"/>
          </a:p>
        </p:txBody>
      </p:sp>
      <p:sp>
        <p:nvSpPr>
          <p:cNvPr id="4" name="Text 2"/>
          <p:cNvSpPr/>
          <p:nvPr/>
        </p:nvSpPr>
        <p:spPr>
          <a:xfrm>
            <a:off x="2673099" y="4380311"/>
            <a:ext cx="2969362" cy="667512"/>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152" dirty="0">
                <a:solidFill>
                  <a:srgbClr val="AAC7FF"/>
                </a:solidFill>
                <a:latin typeface="Arial" pitchFamily="34" charset="0"/>
                <a:ea typeface="Arial" pitchFamily="34" charset="-122"/>
                <a:cs typeface="Arial" pitchFamily="34" charset="-120"/>
              </a:rPr>
              <a:t>Γιώργος Τ. Χριστοφίδης</a:t>
            </a:r>
            <a:endParaRPr lang="en-US" sz="1152" dirty="0"/>
          </a:p>
          <a:p>
            <a:pPr marL="0" indent="0">
              <a:lnSpc>
                <a:spcPct val="120000"/>
              </a:lnSpc>
              <a:spcBef>
                <a:spcPts val="360"/>
              </a:spcBef>
              <a:buNone/>
            </a:pPr>
            <a:r>
              <a:rPr lang="en-US" sz="1152" dirty="0">
                <a:solidFill>
                  <a:srgbClr val="AAC7FF"/>
                </a:solidFill>
                <a:latin typeface="Arial" pitchFamily="34" charset="0"/>
                <a:ea typeface="Arial" pitchFamily="34" charset="-122"/>
                <a:cs typeface="Arial" pitchFamily="34" charset="-120"/>
              </a:rPr>
              <a:t>Δικηγόρος - Ειδικό διδακτικό Προσωπικό</a:t>
            </a:r>
            <a:endParaRPr lang="en-US" sz="1152" dirty="0"/>
          </a:p>
        </p:txBody>
      </p:sp>
      <p:pic>
        <p:nvPicPr>
          <p:cNvPr id="5" name="Image 0" descr="https://img.gamma.design/file/template/511/20260410103852A320.png"/>
          <p:cNvPicPr>
            <a:picLocks noChangeAspect="1"/>
          </p:cNvPicPr>
          <p:nvPr/>
        </p:nvPicPr>
        <p:blipFill>
          <a:blip r:embed="rId3"/>
          <a:stretch>
            <a:fillRect/>
          </a:stretch>
        </p:blipFill>
        <p:spPr>
          <a:xfrm flipH="1">
            <a:off x="5268773" y="770735"/>
            <a:ext cx="3875469" cy="3602030"/>
          </a:xfrm>
          <a:prstGeom prst="rect">
            <a:avLst/>
          </a:prstGeom>
        </p:spPr>
      </p:pic>
      <p:sp>
        <p:nvSpPr>
          <p:cNvPr id="6" name="Text 3"/>
          <p:cNvSpPr/>
          <p:nvPr/>
        </p:nvSpPr>
        <p:spPr>
          <a:xfrm>
            <a:off x="598766" y="1899821"/>
            <a:ext cx="4788889" cy="1960388"/>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3888" b="1" dirty="0">
                <a:solidFill>
                  <a:srgbClr val="FFFFFF"/>
                </a:solidFill>
                <a:latin typeface="Arial" pitchFamily="34" charset="0"/>
                <a:ea typeface="Arial" pitchFamily="34" charset="-122"/>
                <a:cs typeface="Arial" pitchFamily="34" charset="-120"/>
              </a:rPr>
              <a:t>Τεχνητή νοημοσύνη στη δικαιοσύνη</a:t>
            </a:r>
            <a:endParaRPr lang="en-US" sz="1152"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3600A538.png"/>
          <p:cNvPicPr>
            <a:picLocks noChangeAspect="1"/>
          </p:cNvPicPr>
          <p:nvPr/>
        </p:nvPicPr>
        <p:blipFill>
          <a:blip r:embed="rId3"/>
          <a:stretch>
            <a:fillRect/>
          </a:stretch>
        </p:blipFill>
        <p:spPr>
          <a:xfrm>
            <a:off x="5561920" y="-832437"/>
            <a:ext cx="3582080" cy="5143500"/>
          </a:xfrm>
          <a:prstGeom prst="rect">
            <a:avLst/>
          </a:prstGeom>
        </p:spPr>
      </p:pic>
      <p:pic>
        <p:nvPicPr>
          <p:cNvPr id="3" name="Image 1" descr="https://img.gamma.design/file/template/511/20260410113600A538.png"/>
          <p:cNvPicPr>
            <a:picLocks noChangeAspect="1"/>
          </p:cNvPicPr>
          <p:nvPr/>
        </p:nvPicPr>
        <p:blipFill>
          <a:blip r:embed="rId3"/>
          <a:stretch>
            <a:fillRect/>
          </a:stretch>
        </p:blipFill>
        <p:spPr>
          <a:xfrm flipH="1">
            <a:off x="0" y="-1631064"/>
            <a:ext cx="3582080" cy="5143500"/>
          </a:xfrm>
          <a:prstGeom prst="rect">
            <a:avLst/>
          </a:prstGeom>
        </p:spPr>
      </p:pic>
      <p:pic>
        <p:nvPicPr>
          <p:cNvPr id="4" name="Image 2" descr="https://img.gamma.design/file/template/511/20260410113110A523.jpg"/>
          <p:cNvPicPr>
            <a:picLocks noChangeAspect="1"/>
          </p:cNvPicPr>
          <p:nvPr/>
        </p:nvPicPr>
        <p:blipFill>
          <a:blip r:embed="rId4"/>
          <a:stretch>
            <a:fillRect/>
          </a:stretch>
        </p:blipFill>
        <p:spPr>
          <a:xfrm>
            <a:off x="390449" y="2880215"/>
            <a:ext cx="8362790" cy="1817998"/>
          </a:xfrm>
          <a:prstGeom prst="rect">
            <a:avLst/>
          </a:prstGeom>
        </p:spPr>
      </p:pic>
      <p:sp>
        <p:nvSpPr>
          <p:cNvPr id="5" name="Text 0"/>
          <p:cNvSpPr/>
          <p:nvPr/>
        </p:nvSpPr>
        <p:spPr>
          <a:xfrm>
            <a:off x="390449" y="292608"/>
            <a:ext cx="8363102" cy="709517"/>
          </a:xfrm>
          <a:prstGeom prst="rect">
            <a:avLst/>
          </a:prstGeom>
          <a:noFill/>
          <a:ln/>
        </p:spPr>
        <p:txBody>
          <a:bodyPr wrap="square" lIns="91440" tIns="91440" rIns="91440" bIns="91440" rtlCol="0" anchor="t">
            <a:spAutoFit/>
          </a:bodyPr>
          <a:lstStyle/>
          <a:p>
            <a:pPr marL="0" indent="0" algn="ctr">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Υποστηρικτικά συστήματα τεχνητής νοημοσύνης στη δικαστηριακή πρακτική</a:t>
            </a:r>
            <a:endParaRPr lang="en-US" sz="1152" dirty="0"/>
          </a:p>
        </p:txBody>
      </p:sp>
      <p:sp>
        <p:nvSpPr>
          <p:cNvPr id="6" name="Text 1"/>
          <p:cNvSpPr/>
          <p:nvPr/>
        </p:nvSpPr>
        <p:spPr>
          <a:xfrm>
            <a:off x="2229307" y="1073506"/>
            <a:ext cx="4685386" cy="1135428"/>
          </a:xfrm>
          <a:prstGeom prst="rect">
            <a:avLst/>
          </a:prstGeom>
          <a:noFill/>
          <a:ln/>
        </p:spPr>
        <p:txBody>
          <a:bodyPr wrap="square" lIns="91440" tIns="91440" rIns="91440" bIns="91440" rtlCol="0" anchor="t">
            <a:spAutoFit/>
          </a:bodyPr>
          <a:lstStyle/>
          <a:p>
            <a:pPr marL="0" indent="0">
              <a:lnSpc>
                <a:spcPct val="112000"/>
              </a:lnSpc>
              <a:spcBef>
                <a:spcPts val="360"/>
              </a:spcBef>
              <a:buNone/>
            </a:pPr>
            <a:r>
              <a:rPr lang="en-US" sz="1440" dirty="0">
                <a:solidFill>
                  <a:srgbClr val="1860ED"/>
                </a:solidFill>
                <a:latin typeface="Arial" pitchFamily="34" charset="0"/>
                <a:ea typeface="Arial" pitchFamily="34" charset="-122"/>
                <a:cs typeface="Arial" pitchFamily="34" charset="-120"/>
              </a:rPr>
              <a:t>Αυτοματοποιημένη νομική έρευνα και ανάλυση</a:t>
            </a:r>
            <a:endParaRPr lang="en-US" sz="1152" dirty="0"/>
          </a:p>
          <a:p>
            <a:pPr marL="254000" indent="-254000">
              <a:lnSpc>
                <a:spcPct val="112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Τα υποστηρικτικά συστήματα διευκολύνουν τη δουλειά των νομικών, χωρίς να επηρεάζουν άμεσα τη δικαστική κρίση, αλλά μπορούν να επηρεάσουν έμμεσα την επιχειρηματολογία.</a:t>
            </a:r>
            <a:endParaRPr lang="en-US" sz="1152" dirty="0"/>
          </a:p>
        </p:txBody>
      </p:sp>
      <p:pic>
        <p:nvPicPr>
          <p:cNvPr id="7" name="Image 3" descr="https://img.gamma.design/file/template/511/20260410112008A482.png"/>
          <p:cNvPicPr>
            <a:picLocks noChangeAspect="1"/>
          </p:cNvPicPr>
          <p:nvPr/>
        </p:nvPicPr>
        <p:blipFill>
          <a:blip r:embed="rId5"/>
          <a:stretch>
            <a:fillRect/>
          </a:stretch>
        </p:blipFill>
        <p:spPr>
          <a:xfrm>
            <a:off x="2054362" y="1225624"/>
            <a:ext cx="202378" cy="1924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0850A436.png"/>
          <p:cNvPicPr>
            <a:picLocks noChangeAspect="1"/>
          </p:cNvPicPr>
          <p:nvPr/>
        </p:nvPicPr>
        <p:blipFill>
          <a:blip r:embed="rId3"/>
          <a:stretch>
            <a:fillRect/>
          </a:stretch>
        </p:blipFill>
        <p:spPr>
          <a:xfrm>
            <a:off x="0" y="0"/>
            <a:ext cx="9144000" cy="2213730"/>
          </a:xfrm>
          <a:prstGeom prst="rect">
            <a:avLst/>
          </a:prstGeom>
        </p:spPr>
      </p:pic>
      <p:sp>
        <p:nvSpPr>
          <p:cNvPr id="3" name="Text 0"/>
          <p:cNvSpPr/>
          <p:nvPr/>
        </p:nvSpPr>
        <p:spPr>
          <a:xfrm>
            <a:off x="393147" y="2571750"/>
            <a:ext cx="2485571" cy="1499473"/>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Διαχειριστικά συστήματα τεχνητής νοημοσύνης στη δικαιοσύνη και ζητήματα διαφάνειας</a:t>
            </a:r>
            <a:endParaRPr lang="en-US" sz="1152" dirty="0"/>
          </a:p>
        </p:txBody>
      </p:sp>
      <p:sp>
        <p:nvSpPr>
          <p:cNvPr id="4" name="Shape 1"/>
          <p:cNvSpPr/>
          <p:nvPr/>
        </p:nvSpPr>
        <p:spPr>
          <a:xfrm>
            <a:off x="3108528" y="2571750"/>
            <a:ext cx="2691190" cy="2243667"/>
          </a:xfrm>
          <a:custGeom>
            <a:avLst/>
            <a:gdLst/>
            <a:ahLst/>
            <a:cxnLst/>
            <a:rect l="l" t="t" r="r" b="b"/>
            <a:pathLst>
              <a:path w="2691190" h="2243667">
                <a:moveTo>
                  <a:pt x="73061" y="0"/>
                </a:moveTo>
                <a:lnTo>
                  <a:pt x="2618130" y="0"/>
                </a:lnTo>
                <a:quadBezTo>
                  <a:pt x="2691190" y="0"/>
                  <a:pt x="2691190" y="73061"/>
                </a:quadBezTo>
                <a:lnTo>
                  <a:pt x="2691190" y="2170606"/>
                </a:lnTo>
                <a:quadBezTo>
                  <a:pt x="2691190" y="2243667"/>
                  <a:pt x="2618130" y="2243667"/>
                </a:quadBezTo>
                <a:lnTo>
                  <a:pt x="73061" y="2243667"/>
                </a:lnTo>
                <a:quadBezTo>
                  <a:pt x="0" y="2243667"/>
                  <a:pt x="0" y="2170606"/>
                </a:quadBezTo>
                <a:lnTo>
                  <a:pt x="0" y="73061"/>
                </a:lnTo>
                <a:quadBezTo>
                  <a:pt x="0" y="0"/>
                  <a:pt x="73061" y="0"/>
                </a:quadBezTo>
                <a:close/>
              </a:path>
            </a:pathLst>
          </a:custGeom>
          <a:solidFill>
            <a:srgbClr val="0F2E6A"/>
          </a:solidFill>
          <a:ln w="9144">
            <a:solidFill>
              <a:srgbClr val="1860ED"/>
            </a:solidFill>
            <a:prstDash val="solid"/>
          </a:ln>
        </p:spPr>
        <p:txBody>
          <a:bodyPr/>
          <a:lstStyle/>
          <a:p>
            <a:endParaRPr lang="en-GB"/>
          </a:p>
        </p:txBody>
      </p:sp>
      <p:sp>
        <p:nvSpPr>
          <p:cNvPr id="5" name="Shape 2"/>
          <p:cNvSpPr/>
          <p:nvPr/>
        </p:nvSpPr>
        <p:spPr>
          <a:xfrm>
            <a:off x="3187147" y="2655091"/>
            <a:ext cx="368905" cy="362857"/>
          </a:xfrm>
          <a:custGeom>
            <a:avLst/>
            <a:gdLst/>
            <a:ahLst/>
            <a:cxnLst/>
            <a:rect l="l" t="t" r="r" b="b"/>
            <a:pathLst>
              <a:path w="368905" h="362857">
                <a:moveTo>
                  <a:pt x="184452" y="0"/>
                </a:moveTo>
                <a:cubicBezTo>
                  <a:pt x="286254" y="0"/>
                  <a:pt x="368905" y="81295"/>
                  <a:pt x="368905" y="181429"/>
                </a:cubicBezTo>
                <a:cubicBezTo>
                  <a:pt x="368905" y="281562"/>
                  <a:pt x="286254" y="362857"/>
                  <a:pt x="184452" y="362857"/>
                </a:cubicBezTo>
                <a:cubicBezTo>
                  <a:pt x="82650" y="362857"/>
                  <a:pt x="0" y="281562"/>
                  <a:pt x="0" y="181429"/>
                </a:cubicBezTo>
                <a:cubicBezTo>
                  <a:pt x="0" y="81295"/>
                  <a:pt x="82650" y="0"/>
                  <a:pt x="184452" y="0"/>
                </a:cubicBezTo>
                <a:close/>
              </a:path>
            </a:pathLst>
          </a:custGeom>
          <a:solidFill>
            <a:srgbClr val="1860ED"/>
          </a:solidFill>
          <a:ln/>
        </p:spPr>
        <p:txBody>
          <a:bodyPr/>
          <a:lstStyle/>
          <a:p>
            <a:endParaRPr lang="en-GB"/>
          </a:p>
        </p:txBody>
      </p:sp>
      <p:pic>
        <p:nvPicPr>
          <p:cNvPr id="6" name="Image 1" descr="https://img.gamma.design/file/template/511/20260410111250A456.png"/>
          <p:cNvPicPr>
            <a:picLocks noChangeAspect="1"/>
          </p:cNvPicPr>
          <p:nvPr/>
        </p:nvPicPr>
        <p:blipFill>
          <a:blip r:embed="rId4"/>
          <a:stretch>
            <a:fillRect/>
          </a:stretch>
        </p:blipFill>
        <p:spPr>
          <a:xfrm>
            <a:off x="3280159" y="2725921"/>
            <a:ext cx="182880" cy="221198"/>
          </a:xfrm>
          <a:prstGeom prst="rect">
            <a:avLst/>
          </a:prstGeom>
        </p:spPr>
      </p:pic>
      <p:sp>
        <p:nvSpPr>
          <p:cNvPr id="7" name="Text 3"/>
          <p:cNvSpPr/>
          <p:nvPr/>
        </p:nvSpPr>
        <p:spPr>
          <a:xfrm>
            <a:off x="3196218" y="3017949"/>
            <a:ext cx="2515810" cy="1756791"/>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440" dirty="0">
                <a:solidFill>
                  <a:srgbClr val="1860ED"/>
                </a:solidFill>
                <a:latin typeface="Arial" pitchFamily="34" charset="0"/>
                <a:ea typeface="Arial" pitchFamily="34" charset="-122"/>
                <a:cs typeface="Arial" pitchFamily="34" charset="-120"/>
              </a:rPr>
              <a:t>Αλγοριθμική διαχείριση δικαστικών υποθέσεων</a:t>
            </a:r>
            <a:endParaRPr lang="en-US" sz="1152" dirty="0"/>
          </a:p>
          <a:p>
            <a:pPr marL="254000" indent="-254000">
              <a:lnSpc>
                <a:spcPct val="96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Τα διαχειριστικά συστήματα οργανώνουν τη λειτουργία των δικαστηρίων, όπως η κατανομή υποθέσεων, εγείροντας ζητήματα περί διαφάνειας και φυσικού δικαστή.</a:t>
            </a:r>
            <a:endParaRPr lang="en-US" sz="1152" dirty="0"/>
          </a:p>
        </p:txBody>
      </p:sp>
      <p:sp>
        <p:nvSpPr>
          <p:cNvPr id="8" name="Shape 4"/>
          <p:cNvSpPr/>
          <p:nvPr/>
        </p:nvSpPr>
        <p:spPr>
          <a:xfrm>
            <a:off x="5963730" y="2571750"/>
            <a:ext cx="2691190" cy="2243667"/>
          </a:xfrm>
          <a:custGeom>
            <a:avLst/>
            <a:gdLst/>
            <a:ahLst/>
            <a:cxnLst/>
            <a:rect l="l" t="t" r="r" b="b"/>
            <a:pathLst>
              <a:path w="2691190" h="2243667">
                <a:moveTo>
                  <a:pt x="73061" y="0"/>
                </a:moveTo>
                <a:lnTo>
                  <a:pt x="2618130" y="0"/>
                </a:lnTo>
                <a:quadBezTo>
                  <a:pt x="2691190" y="0"/>
                  <a:pt x="2691190" y="73061"/>
                </a:quadBezTo>
                <a:lnTo>
                  <a:pt x="2691190" y="2170606"/>
                </a:lnTo>
                <a:quadBezTo>
                  <a:pt x="2691190" y="2243667"/>
                  <a:pt x="2618130" y="2243667"/>
                </a:quadBezTo>
                <a:lnTo>
                  <a:pt x="73061" y="2243667"/>
                </a:lnTo>
                <a:quadBezTo>
                  <a:pt x="0" y="2243667"/>
                  <a:pt x="0" y="2170606"/>
                </a:quadBezTo>
                <a:lnTo>
                  <a:pt x="0" y="73061"/>
                </a:lnTo>
                <a:quadBezTo>
                  <a:pt x="0" y="0"/>
                  <a:pt x="73061" y="0"/>
                </a:quadBezTo>
                <a:close/>
              </a:path>
            </a:pathLst>
          </a:custGeom>
          <a:solidFill>
            <a:srgbClr val="0F2E6A"/>
          </a:solidFill>
          <a:ln w="9144">
            <a:solidFill>
              <a:srgbClr val="1860ED"/>
            </a:solidFill>
            <a:prstDash val="solid"/>
          </a:ln>
        </p:spPr>
        <p:txBody>
          <a:bodyPr/>
          <a:lstStyle/>
          <a:p>
            <a:endParaRPr lang="en-GB"/>
          </a:p>
        </p:txBody>
      </p:sp>
      <p:sp>
        <p:nvSpPr>
          <p:cNvPr id="9" name="Shape 5"/>
          <p:cNvSpPr/>
          <p:nvPr/>
        </p:nvSpPr>
        <p:spPr>
          <a:xfrm>
            <a:off x="6042349" y="2655091"/>
            <a:ext cx="368905" cy="362857"/>
          </a:xfrm>
          <a:custGeom>
            <a:avLst/>
            <a:gdLst/>
            <a:ahLst/>
            <a:cxnLst/>
            <a:rect l="l" t="t" r="r" b="b"/>
            <a:pathLst>
              <a:path w="368905" h="362857">
                <a:moveTo>
                  <a:pt x="184452" y="0"/>
                </a:moveTo>
                <a:cubicBezTo>
                  <a:pt x="286254" y="0"/>
                  <a:pt x="368905" y="81295"/>
                  <a:pt x="368905" y="181429"/>
                </a:cubicBezTo>
                <a:cubicBezTo>
                  <a:pt x="368905" y="281562"/>
                  <a:pt x="286254" y="362857"/>
                  <a:pt x="184452" y="362857"/>
                </a:cubicBezTo>
                <a:cubicBezTo>
                  <a:pt x="82650" y="362857"/>
                  <a:pt x="0" y="281562"/>
                  <a:pt x="0" y="181429"/>
                </a:cubicBezTo>
                <a:cubicBezTo>
                  <a:pt x="0" y="81295"/>
                  <a:pt x="82650" y="0"/>
                  <a:pt x="184452" y="0"/>
                </a:cubicBezTo>
                <a:close/>
              </a:path>
            </a:pathLst>
          </a:custGeom>
          <a:solidFill>
            <a:srgbClr val="1860ED"/>
          </a:solidFill>
          <a:ln/>
        </p:spPr>
        <p:txBody>
          <a:bodyPr/>
          <a:lstStyle/>
          <a:p>
            <a:endParaRPr lang="en-GB"/>
          </a:p>
        </p:txBody>
      </p:sp>
      <p:sp>
        <p:nvSpPr>
          <p:cNvPr id="10" name="Text 6"/>
          <p:cNvSpPr/>
          <p:nvPr/>
        </p:nvSpPr>
        <p:spPr>
          <a:xfrm>
            <a:off x="6051420" y="3017949"/>
            <a:ext cx="2515810" cy="1756791"/>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440" dirty="0">
                <a:solidFill>
                  <a:srgbClr val="1860ED"/>
                </a:solidFill>
                <a:latin typeface="Arial" pitchFamily="34" charset="0"/>
                <a:ea typeface="Arial" pitchFamily="34" charset="-122"/>
                <a:cs typeface="Arial" pitchFamily="34" charset="-120"/>
              </a:rPr>
              <a:t>Αυτοματοποιημένες διοικητικές αποφάσεις</a:t>
            </a:r>
            <a:endParaRPr lang="en-US" sz="1152" dirty="0"/>
          </a:p>
          <a:p>
            <a:pPr marL="254000" indent="-254000">
              <a:lnSpc>
                <a:spcPct val="96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Χρήση συστημάτων όπως το SLPS για τυχαία ανάθεση υποθέσεων, με αναγκαίες εγγυήσεις κατά της αυθαίρετης παρέμβασης και διασφάλιση της ανεξαρτησίας της δικαιοσύνης.</a:t>
            </a:r>
            <a:endParaRPr lang="en-US" sz="1152" dirty="0"/>
          </a:p>
        </p:txBody>
      </p:sp>
      <p:pic>
        <p:nvPicPr>
          <p:cNvPr id="11" name="Image 2" descr="https://img.gamma.design/file/template/511/20260410111254A457.png"/>
          <p:cNvPicPr>
            <a:picLocks noChangeAspect="1"/>
          </p:cNvPicPr>
          <p:nvPr/>
        </p:nvPicPr>
        <p:blipFill>
          <a:blip r:embed="rId5"/>
          <a:stretch>
            <a:fillRect/>
          </a:stretch>
        </p:blipFill>
        <p:spPr>
          <a:xfrm>
            <a:off x="6137175" y="2721712"/>
            <a:ext cx="179251" cy="2113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35255A217.png"/>
          <p:cNvPicPr>
            <a:picLocks noChangeAspect="1"/>
          </p:cNvPicPr>
          <p:nvPr/>
        </p:nvPicPr>
        <p:blipFill>
          <a:blip r:embed="rId3"/>
          <a:stretch>
            <a:fillRect/>
          </a:stretch>
        </p:blipFill>
        <p:spPr>
          <a:xfrm>
            <a:off x="0" y="0"/>
            <a:ext cx="3609474" cy="5143500"/>
          </a:xfrm>
          <a:prstGeom prst="rect">
            <a:avLst/>
          </a:prstGeom>
        </p:spPr>
      </p:pic>
      <p:sp>
        <p:nvSpPr>
          <p:cNvPr id="3" name="Text 0"/>
          <p:cNvSpPr/>
          <p:nvPr/>
        </p:nvSpPr>
        <p:spPr>
          <a:xfrm>
            <a:off x="3894381" y="412436"/>
            <a:ext cx="4744148"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Αυτοματοποιημένα συστήματα στη δικαστική διαδικασία και επαγγελματική ευθύνη</a:t>
            </a:r>
            <a:endParaRPr lang="en-US" sz="1152" dirty="0"/>
          </a:p>
        </p:txBody>
      </p:sp>
      <p:sp>
        <p:nvSpPr>
          <p:cNvPr id="4" name="Shape 1"/>
          <p:cNvSpPr/>
          <p:nvPr/>
        </p:nvSpPr>
        <p:spPr>
          <a:xfrm>
            <a:off x="4018692" y="1244744"/>
            <a:ext cx="3669492" cy="1043351"/>
          </a:xfrm>
          <a:custGeom>
            <a:avLst/>
            <a:gdLst/>
            <a:ahLst/>
            <a:cxnLst/>
            <a:rect l="l" t="t" r="r" b="b"/>
            <a:pathLst>
              <a:path w="3669492" h="1043351">
                <a:moveTo>
                  <a:pt x="69813" y="0"/>
                </a:moveTo>
                <a:lnTo>
                  <a:pt x="3599679" y="0"/>
                </a:lnTo>
                <a:quadBezTo>
                  <a:pt x="3669492" y="0"/>
                  <a:pt x="3669492" y="69813"/>
                </a:quadBezTo>
                <a:lnTo>
                  <a:pt x="3669492" y="973538"/>
                </a:lnTo>
                <a:quadBezTo>
                  <a:pt x="3669492" y="1043351"/>
                  <a:pt x="3599679"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5" name="Text 2"/>
          <p:cNvSpPr/>
          <p:nvPr/>
        </p:nvSpPr>
        <p:spPr>
          <a:xfrm>
            <a:off x="4018692" y="1244744"/>
            <a:ext cx="3669492"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Συστήματα υποστήριξης αποφάσεων</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Εργαλεία πρόβλεψης έκβασης, αξιολόγησης επικινδυνότητας και προτάσεων ποινών επηρεάζουν άμεσα τη δικαστική κρίση, δημιουργώντας κινδύνους αλγοριθμικής μεροληψίας.</a:t>
            </a:r>
            <a:endParaRPr lang="en-US" sz="1152" dirty="0"/>
          </a:p>
        </p:txBody>
      </p:sp>
      <p:sp>
        <p:nvSpPr>
          <p:cNvPr id="6" name="Shape 3"/>
          <p:cNvSpPr/>
          <p:nvPr/>
        </p:nvSpPr>
        <p:spPr>
          <a:xfrm>
            <a:off x="4018692" y="2434276"/>
            <a:ext cx="4162551" cy="1043351"/>
          </a:xfrm>
          <a:custGeom>
            <a:avLst/>
            <a:gdLst/>
            <a:ahLst/>
            <a:cxnLst/>
            <a:rect l="l" t="t" r="r" b="b"/>
            <a:pathLst>
              <a:path w="4162551" h="1043351">
                <a:moveTo>
                  <a:pt x="69813" y="0"/>
                </a:moveTo>
                <a:lnTo>
                  <a:pt x="4092738" y="0"/>
                </a:lnTo>
                <a:quadBezTo>
                  <a:pt x="4162551" y="0"/>
                  <a:pt x="4162551" y="69813"/>
                </a:quadBezTo>
                <a:lnTo>
                  <a:pt x="4162551" y="973538"/>
                </a:lnTo>
                <a:quadBezTo>
                  <a:pt x="4162551" y="1043351"/>
                  <a:pt x="4092738"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7" name="Text 4"/>
          <p:cNvSpPr/>
          <p:nvPr/>
        </p:nvSpPr>
        <p:spPr>
          <a:xfrm>
            <a:off x="4018692" y="2434276"/>
            <a:ext cx="4162551"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Πλήρως αυτοματοποιημένα συστήματα</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Συστήματα που λαμβάνουν αποφάσεις χωρίς ανθρώπινη παρέμβαση συγκρούονται με αρχές του κράτους δικαίου, προκαλώντας έντονη θεωρητική και κανονιστική ανησυχία.</a:t>
            </a:r>
            <a:endParaRPr lang="en-US" sz="1152" dirty="0"/>
          </a:p>
        </p:txBody>
      </p:sp>
      <p:sp>
        <p:nvSpPr>
          <p:cNvPr id="8" name="Shape 5"/>
          <p:cNvSpPr/>
          <p:nvPr/>
        </p:nvSpPr>
        <p:spPr>
          <a:xfrm>
            <a:off x="4018692" y="3623809"/>
            <a:ext cx="4681223" cy="1043351"/>
          </a:xfrm>
          <a:custGeom>
            <a:avLst/>
            <a:gdLst/>
            <a:ahLst/>
            <a:cxnLst/>
            <a:rect l="l" t="t" r="r" b="b"/>
            <a:pathLst>
              <a:path w="4681223" h="1043351">
                <a:moveTo>
                  <a:pt x="69813" y="0"/>
                </a:moveTo>
                <a:lnTo>
                  <a:pt x="4611410" y="0"/>
                </a:lnTo>
                <a:quadBezTo>
                  <a:pt x="4681223" y="0"/>
                  <a:pt x="4681223" y="69813"/>
                </a:quadBezTo>
                <a:lnTo>
                  <a:pt x="4681223" y="973538"/>
                </a:lnTo>
                <a:quadBezTo>
                  <a:pt x="4681223" y="1043351"/>
                  <a:pt x="4611410"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9" name="Text 6"/>
          <p:cNvSpPr/>
          <p:nvPr/>
        </p:nvSpPr>
        <p:spPr>
          <a:xfrm>
            <a:off x="4018692" y="3623809"/>
            <a:ext cx="4681223"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Νομολογία και επαγγελματική αμέλεια</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Δικηγόροι παραμένουν υπεύθυνοι για τη χρήση ΤΝ, η αμέλεια ή η μη επαλήθευση των outputs μπορεί να θεμελιώσει αστική ευθύνη και επαγγελματική αμέλεια.</a:t>
            </a:r>
            <a:endParaRPr lang="en-US" sz="1152"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03</a:t>
            </a:r>
            <a:endParaRPr lang="en-US" sz="1152" dirty="0"/>
          </a:p>
        </p:txBody>
      </p:sp>
      <p:sp>
        <p:nvSpPr>
          <p:cNvPr id="5" name="Text 1"/>
          <p:cNvSpPr/>
          <p:nvPr/>
        </p:nvSpPr>
        <p:spPr>
          <a:xfrm>
            <a:off x="1197480" y="2571750"/>
            <a:ext cx="3374520" cy="1104424"/>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Προβλήματα και Κίνδυνοι</a:t>
            </a:r>
            <a:endParaRPr lang="en-US" sz="1152"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3838A553.jpg"/>
          <p:cNvPicPr>
            <a:picLocks noChangeAspect="1"/>
          </p:cNvPicPr>
          <p:nvPr/>
        </p:nvPicPr>
        <p:blipFill>
          <a:blip r:embed="rId3"/>
          <a:stretch>
            <a:fillRect/>
          </a:stretch>
        </p:blipFill>
        <p:spPr>
          <a:xfrm>
            <a:off x="0" y="0"/>
            <a:ext cx="3427181" cy="5143500"/>
          </a:xfrm>
          <a:prstGeom prst="rect">
            <a:avLst/>
          </a:prstGeom>
        </p:spPr>
      </p:pic>
      <p:sp>
        <p:nvSpPr>
          <p:cNvPr id="3" name="Text 0"/>
          <p:cNvSpPr/>
          <p:nvPr/>
        </p:nvSpPr>
        <p:spPr>
          <a:xfrm>
            <a:off x="3894381" y="670153"/>
            <a:ext cx="4744148"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Αλγοριθμική μεροληψία και διαφάνεια στη δικαστική διαδικασία</a:t>
            </a:r>
            <a:endParaRPr lang="en-US" sz="1152" dirty="0"/>
          </a:p>
        </p:txBody>
      </p:sp>
      <p:sp>
        <p:nvSpPr>
          <p:cNvPr id="4" name="Shape 1"/>
          <p:cNvSpPr/>
          <p:nvPr/>
        </p:nvSpPr>
        <p:spPr>
          <a:xfrm>
            <a:off x="4003180" y="1565177"/>
            <a:ext cx="4635349" cy="1147447"/>
          </a:xfrm>
          <a:custGeom>
            <a:avLst/>
            <a:gdLst/>
            <a:ahLst/>
            <a:cxnLst/>
            <a:rect l="l" t="t" r="r" b="b"/>
            <a:pathLst>
              <a:path w="4635349" h="1147447">
                <a:moveTo>
                  <a:pt x="37364" y="0"/>
                </a:moveTo>
                <a:lnTo>
                  <a:pt x="4597985" y="0"/>
                </a:lnTo>
                <a:quadBezTo>
                  <a:pt x="4635349" y="0"/>
                  <a:pt x="4635349" y="37364"/>
                </a:quadBezTo>
                <a:lnTo>
                  <a:pt x="4635349" y="1110082"/>
                </a:lnTo>
                <a:quadBezTo>
                  <a:pt x="4635349" y="1147447"/>
                  <a:pt x="4597985" y="1147447"/>
                </a:quadBezTo>
                <a:lnTo>
                  <a:pt x="37364" y="1147447"/>
                </a:lnTo>
                <a:quadBezTo>
                  <a:pt x="0" y="1147447"/>
                  <a:pt x="0" y="1110082"/>
                </a:quadBezTo>
                <a:lnTo>
                  <a:pt x="0" y="37364"/>
                </a:lnTo>
                <a:quadBezTo>
                  <a:pt x="0" y="0"/>
                  <a:pt x="37364" y="0"/>
                </a:quadBezTo>
                <a:close/>
              </a:path>
            </a:pathLst>
          </a:custGeom>
          <a:solidFill>
            <a:srgbClr val="FFFFFF">
              <a:alpha val="0"/>
            </a:srgbClr>
          </a:solidFill>
          <a:ln w="9144">
            <a:solidFill>
              <a:srgbClr val="1860ED"/>
            </a:solidFill>
            <a:prstDash val="solid"/>
          </a:ln>
        </p:spPr>
        <p:txBody>
          <a:bodyPr/>
          <a:lstStyle/>
          <a:p>
            <a:endParaRPr lang="en-GB"/>
          </a:p>
        </p:txBody>
      </p:sp>
      <p:sp>
        <p:nvSpPr>
          <p:cNvPr id="5" name="Text 2"/>
          <p:cNvSpPr/>
          <p:nvPr/>
        </p:nvSpPr>
        <p:spPr>
          <a:xfrm>
            <a:off x="4003180" y="1565177"/>
            <a:ext cx="4635349" cy="1147447"/>
          </a:xfrm>
          <a:prstGeom prst="rect">
            <a:avLst/>
          </a:prstGeom>
          <a:noFill/>
          <a:ln/>
        </p:spPr>
        <p:txBody>
          <a:bodyPr wrap="square" rtlCol="0" anchor="t"/>
          <a:lstStyle/>
          <a:p>
            <a:pPr marL="0" indent="0">
              <a:spcBef>
                <a:spcPts val="360"/>
              </a:spcBef>
              <a:buNone/>
            </a:pPr>
            <a:r>
              <a:rPr lang="en-US" sz="1440" dirty="0">
                <a:solidFill>
                  <a:srgbClr val="1860ED"/>
                </a:solidFill>
                <a:latin typeface="Arial" pitchFamily="34" charset="0"/>
                <a:ea typeface="Arial" pitchFamily="34" charset="-122"/>
                <a:cs typeface="Arial" pitchFamily="34" charset="-120"/>
              </a:rPr>
              <a:t>Κίνδυνος εμφάνισης μεροληψίας από αλγορίθμους</a:t>
            </a:r>
            <a:endParaRPr lang="en-US" sz="1152" dirty="0"/>
          </a:p>
          <a:p>
            <a:pPr marL="254000" indent="-254000">
              <a:spcBef>
                <a:spcPts val="10"/>
              </a:spcBef>
              <a:buSzPct val="100000"/>
              <a:buChar char="•"/>
            </a:pPr>
            <a:r>
              <a:rPr lang="en-US" sz="1152" dirty="0">
                <a:solidFill>
                  <a:srgbClr val="FFFFFF"/>
                </a:solidFill>
                <a:latin typeface="Arial" pitchFamily="34" charset="0"/>
                <a:ea typeface="Arial" pitchFamily="34" charset="-122"/>
                <a:cs typeface="Arial" pitchFamily="34" charset="-120"/>
              </a:rPr>
              <a:t>Τα συστήματα ΤΝ μπορούν να ενσωματώσουν ή να ενισχύσουν υπάρχουσες κοινωνικές μεροληψίες, προκαλώντας αθέλητες διακρίσεις στη δικαστική απόφαση, όπως φάνηκε και στην υπόθεση COMPAS.</a:t>
            </a:r>
            <a:endParaRPr lang="en-US" sz="1152" dirty="0"/>
          </a:p>
        </p:txBody>
      </p:sp>
      <p:sp>
        <p:nvSpPr>
          <p:cNvPr id="6" name="Shape 3"/>
          <p:cNvSpPr/>
          <p:nvPr/>
        </p:nvSpPr>
        <p:spPr>
          <a:xfrm>
            <a:off x="3996776" y="1556356"/>
            <a:ext cx="0" cy="1165412"/>
          </a:xfrm>
          <a:custGeom>
            <a:avLst/>
            <a:gdLst/>
            <a:ahLst/>
            <a:cxnLst/>
            <a:rect l="l" t="t" r="r" b="b"/>
            <a:pathLst>
              <a:path h="1165412">
                <a:moveTo>
                  <a:pt x="0" y="0"/>
                </a:moveTo>
                <a:lnTo>
                  <a:pt x="0" y="1165412"/>
                </a:lnTo>
              </a:path>
            </a:pathLst>
          </a:custGeom>
          <a:noFill/>
          <a:ln w="54864">
            <a:solidFill>
              <a:srgbClr val="1860ED"/>
            </a:solidFill>
            <a:prstDash val="solid"/>
            <a:headEnd type="none"/>
            <a:tailEnd type="none"/>
          </a:ln>
        </p:spPr>
        <p:txBody>
          <a:bodyPr/>
          <a:lstStyle/>
          <a:p>
            <a:endParaRPr lang="en-GB"/>
          </a:p>
        </p:txBody>
      </p:sp>
      <p:sp>
        <p:nvSpPr>
          <p:cNvPr id="7" name="Shape 4"/>
          <p:cNvSpPr/>
          <p:nvPr/>
        </p:nvSpPr>
        <p:spPr>
          <a:xfrm>
            <a:off x="4003180" y="2905273"/>
            <a:ext cx="4635349" cy="1147447"/>
          </a:xfrm>
          <a:custGeom>
            <a:avLst/>
            <a:gdLst/>
            <a:ahLst/>
            <a:cxnLst/>
            <a:rect l="l" t="t" r="r" b="b"/>
            <a:pathLst>
              <a:path w="4635349" h="1147447">
                <a:moveTo>
                  <a:pt x="37364" y="0"/>
                </a:moveTo>
                <a:lnTo>
                  <a:pt x="4597985" y="0"/>
                </a:lnTo>
                <a:quadBezTo>
                  <a:pt x="4635349" y="0"/>
                  <a:pt x="4635349" y="37364"/>
                </a:quadBezTo>
                <a:lnTo>
                  <a:pt x="4635349" y="1110082"/>
                </a:lnTo>
                <a:quadBezTo>
                  <a:pt x="4635349" y="1147447"/>
                  <a:pt x="4597985" y="1147447"/>
                </a:quadBezTo>
                <a:lnTo>
                  <a:pt x="37364" y="1147447"/>
                </a:lnTo>
                <a:quadBezTo>
                  <a:pt x="0" y="1147447"/>
                  <a:pt x="0" y="1110082"/>
                </a:quadBezTo>
                <a:lnTo>
                  <a:pt x="0" y="37364"/>
                </a:lnTo>
                <a:quadBezTo>
                  <a:pt x="0" y="0"/>
                  <a:pt x="37364" y="0"/>
                </a:quadBezTo>
                <a:close/>
              </a:path>
            </a:pathLst>
          </a:custGeom>
          <a:solidFill>
            <a:srgbClr val="FFFFFF">
              <a:alpha val="0"/>
            </a:srgbClr>
          </a:solidFill>
          <a:ln w="9144">
            <a:solidFill>
              <a:srgbClr val="1860ED"/>
            </a:solidFill>
            <a:prstDash val="solid"/>
          </a:ln>
        </p:spPr>
        <p:txBody>
          <a:bodyPr/>
          <a:lstStyle/>
          <a:p>
            <a:endParaRPr lang="en-GB"/>
          </a:p>
        </p:txBody>
      </p:sp>
      <p:sp>
        <p:nvSpPr>
          <p:cNvPr id="8" name="Text 5"/>
          <p:cNvSpPr/>
          <p:nvPr/>
        </p:nvSpPr>
        <p:spPr>
          <a:xfrm>
            <a:off x="4003180" y="2905273"/>
            <a:ext cx="4635349" cy="1147447"/>
          </a:xfrm>
          <a:prstGeom prst="rect">
            <a:avLst/>
          </a:prstGeom>
          <a:noFill/>
          <a:ln/>
        </p:spPr>
        <p:txBody>
          <a:bodyPr wrap="square" rtlCol="0" anchor="t"/>
          <a:lstStyle/>
          <a:p>
            <a:pPr marL="0" indent="0">
              <a:spcBef>
                <a:spcPts val="360"/>
              </a:spcBef>
              <a:buNone/>
            </a:pPr>
            <a:r>
              <a:rPr lang="en-US" sz="1440" dirty="0">
                <a:solidFill>
                  <a:srgbClr val="1860ED"/>
                </a:solidFill>
                <a:latin typeface="Arial" pitchFamily="34" charset="0"/>
                <a:ea typeface="Arial" pitchFamily="34" charset="-122"/>
                <a:cs typeface="Arial" pitchFamily="34" charset="-120"/>
              </a:rPr>
              <a:t>Προβλήματα διαφάνειας στη λειτουργία συστημάτων</a:t>
            </a:r>
            <a:endParaRPr lang="en-US" sz="1152" dirty="0"/>
          </a:p>
          <a:p>
            <a:pPr marL="254000" indent="-254000">
              <a:spcBef>
                <a:spcPts val="10"/>
              </a:spcBef>
              <a:buSzPct val="100000"/>
              <a:buChar char="•"/>
            </a:pPr>
            <a:r>
              <a:rPr lang="en-US" sz="1152" dirty="0">
                <a:solidFill>
                  <a:srgbClr val="FFFFFF"/>
                </a:solidFill>
                <a:latin typeface="Arial" pitchFamily="34" charset="0"/>
                <a:ea typeface="Arial" pitchFamily="34" charset="-122"/>
                <a:cs typeface="Arial" pitchFamily="34" charset="-120"/>
              </a:rPr>
              <a:t>Η έλλειψη διαφάνειας στον τρόπο που λειτουργούν οι αλγόριθμοι δυσχεραίνει τον έλεγχο της ορθότητας και της αμεροληψίας, επηρεάζοντας θεμελιώδη δικαιώματα των διαδίκων.</a:t>
            </a:r>
            <a:endParaRPr lang="en-US" sz="1152" dirty="0"/>
          </a:p>
        </p:txBody>
      </p:sp>
      <p:sp>
        <p:nvSpPr>
          <p:cNvPr id="9" name="Shape 6"/>
          <p:cNvSpPr/>
          <p:nvPr/>
        </p:nvSpPr>
        <p:spPr>
          <a:xfrm>
            <a:off x="3996776" y="2896452"/>
            <a:ext cx="0" cy="1165412"/>
          </a:xfrm>
          <a:custGeom>
            <a:avLst/>
            <a:gdLst/>
            <a:ahLst/>
            <a:cxnLst/>
            <a:rect l="l" t="t" r="r" b="b"/>
            <a:pathLst>
              <a:path h="1165412">
                <a:moveTo>
                  <a:pt x="0" y="0"/>
                </a:moveTo>
                <a:lnTo>
                  <a:pt x="0" y="1165412"/>
                </a:lnTo>
              </a:path>
            </a:pathLst>
          </a:custGeom>
          <a:noFill/>
          <a:ln w="54864">
            <a:solidFill>
              <a:srgbClr val="1860ED"/>
            </a:solidFill>
            <a:prstDash val="solid"/>
            <a:headEnd type="none"/>
            <a:tailEnd type="none"/>
          </a:ln>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44619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Δικαστικά παραδείγματα και διεθνής νομολογία για τη χρήση ΤΝ</a:t>
            </a:r>
            <a:endParaRPr lang="en-US" sz="1152" dirty="0"/>
          </a:p>
        </p:txBody>
      </p:sp>
      <p:sp>
        <p:nvSpPr>
          <p:cNvPr id="3" name="Shape 1"/>
          <p:cNvSpPr/>
          <p:nvPr/>
        </p:nvSpPr>
        <p:spPr>
          <a:xfrm>
            <a:off x="465663" y="1261020"/>
            <a:ext cx="3701143" cy="211311"/>
          </a:xfrm>
          <a:custGeom>
            <a:avLst/>
            <a:gdLst/>
            <a:ahLst/>
            <a:cxnLst/>
            <a:rect l="l" t="t" r="r" b="b"/>
            <a:pathLst>
              <a:path w="3701143" h="211311">
                <a:moveTo>
                  <a:pt x="0" y="0"/>
                </a:moveTo>
                <a:lnTo>
                  <a:pt x="3701143" y="0"/>
                </a:lnTo>
                <a:lnTo>
                  <a:pt x="3701143" y="211311"/>
                </a:lnTo>
                <a:lnTo>
                  <a:pt x="0" y="211311"/>
                </a:lnTo>
                <a:close/>
              </a:path>
            </a:pathLst>
          </a:custGeom>
          <a:solidFill>
            <a:srgbClr val="416AB9"/>
          </a:solidFill>
          <a:ln/>
        </p:spPr>
        <p:txBody>
          <a:bodyPr/>
          <a:lstStyle/>
          <a:p>
            <a:endParaRPr lang="en-GB"/>
          </a:p>
        </p:txBody>
      </p:sp>
      <p:sp>
        <p:nvSpPr>
          <p:cNvPr id="4" name="Shape 2"/>
          <p:cNvSpPr/>
          <p:nvPr/>
        </p:nvSpPr>
        <p:spPr>
          <a:xfrm rot="5400000">
            <a:off x="4144856" y="1193785"/>
            <a:ext cx="358588" cy="345782"/>
          </a:xfrm>
          <a:custGeom>
            <a:avLst/>
            <a:gdLst/>
            <a:ahLst/>
            <a:cxnLst/>
            <a:rect l="l" t="t" r="r" b="b"/>
            <a:pathLst>
              <a:path w="358588" h="345782">
                <a:moveTo>
                  <a:pt x="179294" y="0"/>
                </a:moveTo>
                <a:lnTo>
                  <a:pt x="0" y="345782"/>
                </a:lnTo>
                <a:lnTo>
                  <a:pt x="358588" y="345782"/>
                </a:lnTo>
                <a:close/>
              </a:path>
            </a:pathLst>
          </a:custGeom>
          <a:solidFill>
            <a:srgbClr val="416AB9"/>
          </a:solidFill>
          <a:ln/>
        </p:spPr>
        <p:txBody>
          <a:bodyPr/>
          <a:lstStyle/>
          <a:p>
            <a:endParaRPr lang="en-GB"/>
          </a:p>
        </p:txBody>
      </p:sp>
      <p:sp>
        <p:nvSpPr>
          <p:cNvPr id="5" name="Shape 3"/>
          <p:cNvSpPr/>
          <p:nvPr/>
        </p:nvSpPr>
        <p:spPr>
          <a:xfrm>
            <a:off x="4635022" y="1081726"/>
            <a:ext cx="3701143" cy="211311"/>
          </a:xfrm>
          <a:custGeom>
            <a:avLst/>
            <a:gdLst/>
            <a:ahLst/>
            <a:cxnLst/>
            <a:rect l="l" t="t" r="r" b="b"/>
            <a:pathLst>
              <a:path w="3701143" h="211311">
                <a:moveTo>
                  <a:pt x="0" y="0"/>
                </a:moveTo>
                <a:lnTo>
                  <a:pt x="3701143" y="0"/>
                </a:lnTo>
                <a:lnTo>
                  <a:pt x="3701143" y="211311"/>
                </a:lnTo>
                <a:lnTo>
                  <a:pt x="0" y="211311"/>
                </a:lnTo>
                <a:close/>
              </a:path>
            </a:pathLst>
          </a:custGeom>
          <a:solidFill>
            <a:srgbClr val="416AB9"/>
          </a:solidFill>
          <a:ln/>
        </p:spPr>
        <p:txBody>
          <a:bodyPr/>
          <a:lstStyle/>
          <a:p>
            <a:endParaRPr lang="en-GB"/>
          </a:p>
        </p:txBody>
      </p:sp>
      <p:sp>
        <p:nvSpPr>
          <p:cNvPr id="6" name="Shape 4"/>
          <p:cNvSpPr/>
          <p:nvPr/>
        </p:nvSpPr>
        <p:spPr>
          <a:xfrm rot="5400000">
            <a:off x="8314214" y="1014491"/>
            <a:ext cx="358588" cy="345782"/>
          </a:xfrm>
          <a:custGeom>
            <a:avLst/>
            <a:gdLst/>
            <a:ahLst/>
            <a:cxnLst/>
            <a:rect l="l" t="t" r="r" b="b"/>
            <a:pathLst>
              <a:path w="358588" h="345782">
                <a:moveTo>
                  <a:pt x="179294" y="0"/>
                </a:moveTo>
                <a:lnTo>
                  <a:pt x="0" y="345782"/>
                </a:lnTo>
                <a:lnTo>
                  <a:pt x="358588" y="345782"/>
                </a:lnTo>
                <a:close/>
              </a:path>
            </a:pathLst>
          </a:custGeom>
          <a:solidFill>
            <a:srgbClr val="416AB9"/>
          </a:solidFill>
          <a:ln/>
        </p:spPr>
        <p:txBody>
          <a:bodyPr/>
          <a:lstStyle/>
          <a:p>
            <a:endParaRPr lang="en-GB"/>
          </a:p>
        </p:txBody>
      </p:sp>
      <p:sp>
        <p:nvSpPr>
          <p:cNvPr id="7" name="Text 5"/>
          <p:cNvSpPr/>
          <p:nvPr/>
        </p:nvSpPr>
        <p:spPr>
          <a:xfrm>
            <a:off x="465663" y="1545970"/>
            <a:ext cx="3866919"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Υπόθεση Mata v. Avianca (ΗΠΑ, 2023)</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Στην υπόθεση Mata, δικηγόρος χρησιμοποίησε ΤΝ για ψευδείς παραπομπές, με αποτέλεσμα κυρώσεις από το δικαστήριο και ανάδειξη των κινδύνων ανεξέλεγκτης χρήσης.</a:t>
            </a:r>
            <a:endParaRPr lang="en-US" sz="1152" dirty="0"/>
          </a:p>
        </p:txBody>
      </p:sp>
      <p:sp>
        <p:nvSpPr>
          <p:cNvPr id="8" name="Text 6"/>
          <p:cNvSpPr/>
          <p:nvPr/>
        </p:nvSpPr>
        <p:spPr>
          <a:xfrm>
            <a:off x="4635022" y="1366676"/>
            <a:ext cx="3866919"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Ayinde v Haringey LBC (Ηνωμένο Βασίλειο, 2025)</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χρήση ΤΝ χωρίς έλεγχο οδήγησε σε πειθαρχικές κυρώσεις, ενώ υπογραμμίστηκε η επαγγελματική υποχρέωση επαλήθευσης από το δικηγόρο κάθε στοιχείου που υποβάλλεται.</a:t>
            </a:r>
            <a:endParaRPr lang="en-US" sz="1152" dirty="0"/>
          </a:p>
        </p:txBody>
      </p:sp>
      <p:sp>
        <p:nvSpPr>
          <p:cNvPr id="9" name="Shape 7"/>
          <p:cNvSpPr/>
          <p:nvPr/>
        </p:nvSpPr>
        <p:spPr>
          <a:xfrm>
            <a:off x="471632" y="3087771"/>
            <a:ext cx="3701143" cy="211311"/>
          </a:xfrm>
          <a:custGeom>
            <a:avLst/>
            <a:gdLst/>
            <a:ahLst/>
            <a:cxnLst/>
            <a:rect l="l" t="t" r="r" b="b"/>
            <a:pathLst>
              <a:path w="3701143" h="211311">
                <a:moveTo>
                  <a:pt x="0" y="0"/>
                </a:moveTo>
                <a:lnTo>
                  <a:pt x="3701143" y="0"/>
                </a:lnTo>
                <a:lnTo>
                  <a:pt x="3701143" y="211311"/>
                </a:lnTo>
                <a:lnTo>
                  <a:pt x="0" y="211311"/>
                </a:lnTo>
                <a:close/>
              </a:path>
            </a:pathLst>
          </a:custGeom>
          <a:solidFill>
            <a:srgbClr val="416AB9"/>
          </a:solidFill>
          <a:ln/>
        </p:spPr>
        <p:txBody>
          <a:bodyPr/>
          <a:lstStyle/>
          <a:p>
            <a:endParaRPr lang="en-GB"/>
          </a:p>
        </p:txBody>
      </p:sp>
      <p:sp>
        <p:nvSpPr>
          <p:cNvPr id="10" name="Shape 8"/>
          <p:cNvSpPr/>
          <p:nvPr/>
        </p:nvSpPr>
        <p:spPr>
          <a:xfrm rot="5400000">
            <a:off x="4150824" y="3020536"/>
            <a:ext cx="358588" cy="345782"/>
          </a:xfrm>
          <a:custGeom>
            <a:avLst/>
            <a:gdLst/>
            <a:ahLst/>
            <a:cxnLst/>
            <a:rect l="l" t="t" r="r" b="b"/>
            <a:pathLst>
              <a:path w="358588" h="345782">
                <a:moveTo>
                  <a:pt x="179294" y="0"/>
                </a:moveTo>
                <a:lnTo>
                  <a:pt x="0" y="345782"/>
                </a:lnTo>
                <a:lnTo>
                  <a:pt x="358588" y="345782"/>
                </a:lnTo>
                <a:close/>
              </a:path>
            </a:pathLst>
          </a:custGeom>
          <a:solidFill>
            <a:srgbClr val="416AB9"/>
          </a:solidFill>
          <a:ln/>
        </p:spPr>
        <p:txBody>
          <a:bodyPr/>
          <a:lstStyle/>
          <a:p>
            <a:endParaRPr lang="en-GB"/>
          </a:p>
        </p:txBody>
      </p:sp>
      <p:sp>
        <p:nvSpPr>
          <p:cNvPr id="11" name="Shape 9"/>
          <p:cNvSpPr/>
          <p:nvPr/>
        </p:nvSpPr>
        <p:spPr>
          <a:xfrm>
            <a:off x="4640991" y="2908477"/>
            <a:ext cx="3701143" cy="211311"/>
          </a:xfrm>
          <a:custGeom>
            <a:avLst/>
            <a:gdLst/>
            <a:ahLst/>
            <a:cxnLst/>
            <a:rect l="l" t="t" r="r" b="b"/>
            <a:pathLst>
              <a:path w="3701143" h="211311">
                <a:moveTo>
                  <a:pt x="0" y="0"/>
                </a:moveTo>
                <a:lnTo>
                  <a:pt x="3701143" y="0"/>
                </a:lnTo>
                <a:lnTo>
                  <a:pt x="3701143" y="211311"/>
                </a:lnTo>
                <a:lnTo>
                  <a:pt x="0" y="211311"/>
                </a:lnTo>
                <a:close/>
              </a:path>
            </a:pathLst>
          </a:custGeom>
          <a:solidFill>
            <a:srgbClr val="416AB9"/>
          </a:solidFill>
          <a:ln/>
        </p:spPr>
        <p:txBody>
          <a:bodyPr/>
          <a:lstStyle/>
          <a:p>
            <a:endParaRPr lang="en-GB"/>
          </a:p>
        </p:txBody>
      </p:sp>
      <p:sp>
        <p:nvSpPr>
          <p:cNvPr id="12" name="Shape 10"/>
          <p:cNvSpPr/>
          <p:nvPr/>
        </p:nvSpPr>
        <p:spPr>
          <a:xfrm rot="5400000">
            <a:off x="8320183" y="2841242"/>
            <a:ext cx="358588" cy="345782"/>
          </a:xfrm>
          <a:custGeom>
            <a:avLst/>
            <a:gdLst/>
            <a:ahLst/>
            <a:cxnLst/>
            <a:rect l="l" t="t" r="r" b="b"/>
            <a:pathLst>
              <a:path w="358588" h="345782">
                <a:moveTo>
                  <a:pt x="179294" y="0"/>
                </a:moveTo>
                <a:lnTo>
                  <a:pt x="0" y="345782"/>
                </a:lnTo>
                <a:lnTo>
                  <a:pt x="358588" y="345782"/>
                </a:lnTo>
                <a:close/>
              </a:path>
            </a:pathLst>
          </a:custGeom>
          <a:solidFill>
            <a:srgbClr val="416AB9"/>
          </a:solidFill>
          <a:ln/>
        </p:spPr>
        <p:txBody>
          <a:bodyPr/>
          <a:lstStyle/>
          <a:p>
            <a:endParaRPr lang="en-GB"/>
          </a:p>
        </p:txBody>
      </p:sp>
      <p:sp>
        <p:nvSpPr>
          <p:cNvPr id="13" name="Text 11"/>
          <p:cNvSpPr/>
          <p:nvPr/>
        </p:nvSpPr>
        <p:spPr>
          <a:xfrm>
            <a:off x="471632" y="3372721"/>
            <a:ext cx="3866919"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Υπόθεση Fletcher (5th Circuit, ΗΠΑ)</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Δικηγόρος τιμωρήθηκε για μη επαλήθευση στοιχείων που παρείχε η ΤΝ, δείχνοντας ότι η ευθύνη για ακρίβεια παραμένει στον επαγγελματία, ακόμα και σε εφετειακό επίπεδο.</a:t>
            </a:r>
            <a:endParaRPr lang="en-US" sz="1152" dirty="0"/>
          </a:p>
        </p:txBody>
      </p:sp>
      <p:sp>
        <p:nvSpPr>
          <p:cNvPr id="14" name="Text 12"/>
          <p:cNvSpPr/>
          <p:nvPr/>
        </p:nvSpPr>
        <p:spPr>
          <a:xfrm>
            <a:off x="4640991" y="3193427"/>
            <a:ext cx="3866919" cy="891254"/>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Υπόθεση C-159/2025 (ΔΕΕ, ΕΕ)</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Εξετάζεται εάν η αυτοματοποιημένη ανάθεση υποθέσεων με ΤΝ παραβιάζει την αρχή του ανεξάρτητου και αμερόληπτου δικαστηρίου, χωρίς τελική απόφαση ακόμη.</a:t>
            </a:r>
            <a:endParaRPr lang="en-US" sz="1152"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21D42"/>
        </a:solidFill>
        <a:effectLst/>
      </p:bgPr>
    </p:bg>
    <p:spTree>
      <p:nvGrpSpPr>
        <p:cNvPr id="1" name=""/>
        <p:cNvGrpSpPr/>
        <p:nvPr/>
      </p:nvGrpSpPr>
      <p:grpSpPr>
        <a:xfrm>
          <a:off x="0" y="0"/>
          <a:ext cx="0" cy="0"/>
          <a:chOff x="0" y="0"/>
          <a:chExt cx="0" cy="0"/>
        </a:xfrm>
      </p:grpSpPr>
      <p:sp>
        <p:nvSpPr>
          <p:cNvPr id="2" name="Shape 0"/>
          <p:cNvSpPr/>
          <p:nvPr/>
        </p:nvSpPr>
        <p:spPr>
          <a:xfrm rot="10800000">
            <a:off x="2085478"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3" name="Text 1"/>
          <p:cNvSpPr/>
          <p:nvPr/>
        </p:nvSpPr>
        <p:spPr>
          <a:xfrm>
            <a:off x="390449" y="292608"/>
            <a:ext cx="8363102" cy="44619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Επαγγελματική ευθύνη και υποχρεώσεις των δικηγόρων στη χρήση ΤΝ</a:t>
            </a:r>
            <a:endParaRPr lang="en-US" sz="1152" dirty="0"/>
          </a:p>
        </p:txBody>
      </p:sp>
      <p:sp>
        <p:nvSpPr>
          <p:cNvPr id="4" name="Shape 2"/>
          <p:cNvSpPr/>
          <p:nvPr/>
        </p:nvSpPr>
        <p:spPr>
          <a:xfrm>
            <a:off x="449419" y="1147020"/>
            <a:ext cx="2708622" cy="3182471"/>
          </a:xfrm>
          <a:custGeom>
            <a:avLst/>
            <a:gdLst/>
            <a:ahLst/>
            <a:cxnLst/>
            <a:rect l="l" t="t" r="r" b="b"/>
            <a:pathLst>
              <a:path w="2708622" h="3182471">
                <a:moveTo>
                  <a:pt x="87072" y="0"/>
                </a:moveTo>
                <a:lnTo>
                  <a:pt x="2621550" y="0"/>
                </a:lnTo>
                <a:quadBezTo>
                  <a:pt x="2708622" y="0"/>
                  <a:pt x="2708622" y="87072"/>
                </a:quadBezTo>
                <a:lnTo>
                  <a:pt x="2708622" y="3095398"/>
                </a:lnTo>
                <a:quadBezTo>
                  <a:pt x="2708622" y="3182471"/>
                  <a:pt x="2621550" y="3182471"/>
                </a:quadBezTo>
                <a:lnTo>
                  <a:pt x="87072" y="3182471"/>
                </a:lnTo>
                <a:quadBezTo>
                  <a:pt x="0" y="3182471"/>
                  <a:pt x="0" y="3095398"/>
                </a:quadBezTo>
                <a:lnTo>
                  <a:pt x="0" y="87072"/>
                </a:lnTo>
                <a:quadBezTo>
                  <a:pt x="0" y="0"/>
                  <a:pt x="87072" y="0"/>
                </a:quadBezTo>
                <a:close/>
              </a:path>
            </a:pathLst>
          </a:custGeom>
          <a:solidFill>
            <a:srgbClr val="1860ED"/>
          </a:solidFill>
          <a:ln/>
        </p:spPr>
        <p:txBody>
          <a:bodyPr/>
          <a:lstStyle/>
          <a:p>
            <a:endParaRPr lang="en-GB"/>
          </a:p>
        </p:txBody>
      </p:sp>
      <p:sp>
        <p:nvSpPr>
          <p:cNvPr id="5" name="Shape 3"/>
          <p:cNvSpPr/>
          <p:nvPr/>
        </p:nvSpPr>
        <p:spPr>
          <a:xfrm>
            <a:off x="321768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6" name="Shape 4"/>
          <p:cNvSpPr/>
          <p:nvPr/>
        </p:nvSpPr>
        <p:spPr>
          <a:xfrm>
            <a:off x="598595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7" name="Shape 5"/>
          <p:cNvSpPr/>
          <p:nvPr/>
        </p:nvSpPr>
        <p:spPr>
          <a:xfrm>
            <a:off x="467445" y="4759452"/>
            <a:ext cx="8209109" cy="0"/>
          </a:xfrm>
          <a:custGeom>
            <a:avLst/>
            <a:gdLst/>
            <a:ahLst/>
            <a:cxnLst/>
            <a:rect l="l" t="t" r="r" b="b"/>
            <a:pathLst>
              <a:path w="8209109">
                <a:moveTo>
                  <a:pt x="0" y="0"/>
                </a:moveTo>
                <a:lnTo>
                  <a:pt x="8209109" y="0"/>
                </a:lnTo>
              </a:path>
            </a:pathLst>
          </a:custGeom>
          <a:noFill/>
          <a:ln w="18288">
            <a:solidFill>
              <a:srgbClr val="FE5900"/>
            </a:solidFill>
            <a:prstDash val="solid"/>
            <a:headEnd type="none"/>
            <a:tailEnd type="none"/>
          </a:ln>
        </p:spPr>
        <p:txBody>
          <a:bodyPr/>
          <a:lstStyle/>
          <a:p>
            <a:endParaRPr lang="en-GB"/>
          </a:p>
        </p:txBody>
      </p:sp>
      <p:sp>
        <p:nvSpPr>
          <p:cNvPr id="8" name="Text 6"/>
          <p:cNvSpPr/>
          <p:nvPr/>
        </p:nvSpPr>
        <p:spPr>
          <a:xfrm>
            <a:off x="545825" y="2273284"/>
            <a:ext cx="2515810" cy="1521905"/>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Καθήκον επαλήθευσης των αποτελεσμάτων ΤΝ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Ο δικηγόρος παραμένει πλήρως υπεύθυνος για την ακρίβεια των στοιχείων που χρησιμοποιεί, με υποχρέωση ελέγχου και μη μεταβίβασης της νομικής κρίσης στην ΤΝ.</a:t>
            </a:r>
            <a:endParaRPr lang="en-US" sz="1152" dirty="0"/>
          </a:p>
        </p:txBody>
      </p:sp>
      <p:pic>
        <p:nvPicPr>
          <p:cNvPr id="9" name="Image 0" descr="https://img.gamma.design/file/template/511/20260410115242A030.jpg"/>
          <p:cNvPicPr>
            <a:picLocks noChangeAspect="1"/>
          </p:cNvPicPr>
          <p:nvPr/>
        </p:nvPicPr>
        <p:blipFill>
          <a:blip r:embed="rId3"/>
          <a:stretch>
            <a:fillRect/>
          </a:stretch>
        </p:blipFill>
        <p:spPr>
          <a:xfrm>
            <a:off x="545825" y="1268164"/>
            <a:ext cx="2515810" cy="1005120"/>
          </a:xfrm>
          <a:prstGeom prst="rect">
            <a:avLst/>
          </a:prstGeom>
        </p:spPr>
      </p:pic>
      <p:pic>
        <p:nvPicPr>
          <p:cNvPr id="10" name="Image 1" descr="https://img.gamma.design/file/template/511/20260410115249A032.jpg"/>
          <p:cNvPicPr>
            <a:picLocks noChangeAspect="1"/>
          </p:cNvPicPr>
          <p:nvPr/>
        </p:nvPicPr>
        <p:blipFill>
          <a:blip r:embed="rId4"/>
          <a:stretch>
            <a:fillRect/>
          </a:stretch>
        </p:blipFill>
        <p:spPr>
          <a:xfrm>
            <a:off x="6082365" y="1268164"/>
            <a:ext cx="2515810" cy="1005120"/>
          </a:xfrm>
          <a:prstGeom prst="rect">
            <a:avLst/>
          </a:prstGeom>
        </p:spPr>
      </p:pic>
      <p:pic>
        <p:nvPicPr>
          <p:cNvPr id="11" name="Image 2" descr="https://img.gamma.design/file/template/511/20260410115254A033.jpg"/>
          <p:cNvPicPr>
            <a:picLocks noChangeAspect="1"/>
          </p:cNvPicPr>
          <p:nvPr/>
        </p:nvPicPr>
        <p:blipFill>
          <a:blip r:embed="rId5"/>
          <a:stretch>
            <a:fillRect/>
          </a:stretch>
        </p:blipFill>
        <p:spPr>
          <a:xfrm>
            <a:off x="3314095" y="1268164"/>
            <a:ext cx="2515810" cy="1005120"/>
          </a:xfrm>
          <a:prstGeom prst="rect">
            <a:avLst/>
          </a:prstGeom>
        </p:spPr>
      </p:pic>
      <p:sp>
        <p:nvSpPr>
          <p:cNvPr id="12" name="Shape 7"/>
          <p:cNvSpPr/>
          <p:nvPr/>
        </p:nvSpPr>
        <p:spPr>
          <a:xfrm rot="10800000">
            <a:off x="4975187"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3" name="Shape 8"/>
          <p:cNvSpPr/>
          <p:nvPr/>
        </p:nvSpPr>
        <p:spPr>
          <a:xfrm rot="10800000">
            <a:off x="7845686"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4" name="Text 9"/>
          <p:cNvSpPr/>
          <p:nvPr/>
        </p:nvSpPr>
        <p:spPr>
          <a:xfrm>
            <a:off x="3314095" y="2273284"/>
            <a:ext cx="2515810" cy="1521905"/>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Υποχρέωση τήρησης επαγγελματικού απορρήτου</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χρήση ΤΝ δεν αίρει την υποχρέωση προστασίας των προσωπικών δεδομένων και το επαγγελματικό απόρρητο των πελατών πρέπει να διαφυλάσσεται αυστηρά.</a:t>
            </a:r>
            <a:endParaRPr lang="en-US" sz="1152" dirty="0"/>
          </a:p>
        </p:txBody>
      </p:sp>
      <p:sp>
        <p:nvSpPr>
          <p:cNvPr id="15" name="Text 10"/>
          <p:cNvSpPr/>
          <p:nvPr/>
        </p:nvSpPr>
        <p:spPr>
          <a:xfrm>
            <a:off x="6082365" y="2273284"/>
            <a:ext cx="2515810" cy="1521905"/>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Ανάδειξη τεχνολογικής επάρκειας ως νέο πρότυπο</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εμφάνιση ΤΝ καθιερώνει υποχρέωση τεχνολογικής επάρκειας για τους δικηγόρους, οι οποίοι πρέπει να κατανοούν τους κινδύνους και τα όρια των συστημάτων που χρησιμοποιούν.</a:t>
            </a:r>
            <a:endParaRPr lang="en-US" sz="1152"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44619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Κίνδυνοι παραπλάνησης και επιπτώσεις στην απονομή δικαιοσύνης</a:t>
            </a:r>
            <a:endParaRPr lang="en-US" sz="1152" dirty="0"/>
          </a:p>
        </p:txBody>
      </p:sp>
      <p:sp>
        <p:nvSpPr>
          <p:cNvPr id="3" name="Shape 1"/>
          <p:cNvSpPr/>
          <p:nvPr/>
        </p:nvSpPr>
        <p:spPr>
          <a:xfrm>
            <a:off x="569936" y="1444414"/>
            <a:ext cx="1383126" cy="755597"/>
          </a:xfrm>
          <a:custGeom>
            <a:avLst/>
            <a:gdLst/>
            <a:ahLst/>
            <a:cxnLst/>
            <a:rect l="l" t="t" r="r" b="b"/>
            <a:pathLst>
              <a:path w="1383126" h="755597">
                <a:moveTo>
                  <a:pt x="47225" y="0"/>
                </a:moveTo>
                <a:lnTo>
                  <a:pt x="1335901" y="0"/>
                </a:lnTo>
                <a:quadBezTo>
                  <a:pt x="1383126" y="0"/>
                  <a:pt x="1383126" y="47225"/>
                </a:quadBezTo>
                <a:lnTo>
                  <a:pt x="1383126" y="708372"/>
                </a:lnTo>
                <a:quadBezTo>
                  <a:pt x="1383126" y="755597"/>
                  <a:pt x="133590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4" name="Text 2"/>
          <p:cNvSpPr/>
          <p:nvPr/>
        </p:nvSpPr>
        <p:spPr>
          <a:xfrm>
            <a:off x="569936" y="1444414"/>
            <a:ext cx="1383126"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1</a:t>
            </a:r>
            <a:endParaRPr lang="en-US" sz="1152" dirty="0"/>
          </a:p>
        </p:txBody>
      </p:sp>
      <p:sp>
        <p:nvSpPr>
          <p:cNvPr id="5" name="Text 3"/>
          <p:cNvSpPr/>
          <p:nvPr/>
        </p:nvSpPr>
        <p:spPr>
          <a:xfrm>
            <a:off x="2081129" y="1446023"/>
            <a:ext cx="6037658" cy="76523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Παραπλανητικά αποτελέσματα λόγω hallucinations</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ΤΝ μπορεί να δημιουργήσει ανύπαρκτες παραπομπές ή ψευδή δεδομένα, παραπλανώντας δικαστήρια και διαδίκους, με σοβαρές επιπτώσεις στην ορθή απονομή δικαιοσύνης.</a:t>
            </a:r>
            <a:endParaRPr lang="en-US" sz="1152" dirty="0"/>
          </a:p>
        </p:txBody>
      </p:sp>
      <p:sp>
        <p:nvSpPr>
          <p:cNvPr id="6" name="Shape 4"/>
          <p:cNvSpPr/>
          <p:nvPr/>
        </p:nvSpPr>
        <p:spPr>
          <a:xfrm>
            <a:off x="2061207" y="2209155"/>
            <a:ext cx="6044773" cy="0"/>
          </a:xfrm>
          <a:custGeom>
            <a:avLst/>
            <a:gdLst/>
            <a:ahLst/>
            <a:cxnLst/>
            <a:rect l="l" t="t" r="r" b="b"/>
            <a:pathLst>
              <a:path w="6044773">
                <a:moveTo>
                  <a:pt x="0" y="0"/>
                </a:moveTo>
                <a:lnTo>
                  <a:pt x="6044773" y="0"/>
                </a:lnTo>
              </a:path>
            </a:pathLst>
          </a:custGeom>
          <a:noFill/>
          <a:ln w="18288">
            <a:solidFill>
              <a:srgbClr val="1860ED"/>
            </a:solidFill>
            <a:prstDash val="solid"/>
            <a:headEnd type="none"/>
            <a:tailEnd type="none"/>
          </a:ln>
        </p:spPr>
        <p:txBody>
          <a:bodyPr/>
          <a:lstStyle/>
          <a:p>
            <a:endParaRPr lang="en-GB"/>
          </a:p>
        </p:txBody>
      </p:sp>
      <p:sp>
        <p:nvSpPr>
          <p:cNvPr id="7" name="Shape 5"/>
          <p:cNvSpPr/>
          <p:nvPr/>
        </p:nvSpPr>
        <p:spPr>
          <a:xfrm>
            <a:off x="569936" y="2536149"/>
            <a:ext cx="2010655" cy="755597"/>
          </a:xfrm>
          <a:custGeom>
            <a:avLst/>
            <a:gdLst/>
            <a:ahLst/>
            <a:cxnLst/>
            <a:rect l="l" t="t" r="r" b="b"/>
            <a:pathLst>
              <a:path w="2010655" h="755597">
                <a:moveTo>
                  <a:pt x="47225" y="0"/>
                </a:moveTo>
                <a:lnTo>
                  <a:pt x="1963431" y="0"/>
                </a:lnTo>
                <a:quadBezTo>
                  <a:pt x="2010655" y="0"/>
                  <a:pt x="2010655" y="47225"/>
                </a:quadBezTo>
                <a:lnTo>
                  <a:pt x="2010655" y="708372"/>
                </a:lnTo>
                <a:quadBezTo>
                  <a:pt x="2010655" y="755597"/>
                  <a:pt x="196343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8" name="Text 6"/>
          <p:cNvSpPr/>
          <p:nvPr/>
        </p:nvSpPr>
        <p:spPr>
          <a:xfrm>
            <a:off x="569936" y="2536149"/>
            <a:ext cx="2010655"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2</a:t>
            </a:r>
            <a:endParaRPr lang="en-US" sz="1152" dirty="0"/>
          </a:p>
        </p:txBody>
      </p:sp>
      <p:sp>
        <p:nvSpPr>
          <p:cNvPr id="9" name="Text 7"/>
          <p:cNvSpPr/>
          <p:nvPr/>
        </p:nvSpPr>
        <p:spPr>
          <a:xfrm>
            <a:off x="2721465" y="2537757"/>
            <a:ext cx="5439263" cy="91882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Κίνδυνος πειθαρχικών και ποινικών κυρώσεων</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παράλειψη ελέγχου των αποτελεσμάτων της ΤΝ μπορεί να οδηγήσει σε πειθαρχικές ή και ποινικές κυρώσεις για τον δικηγόρο, ανάλογα με τη σοβαρότητα της παραπλάνησης.</a:t>
            </a:r>
            <a:endParaRPr lang="en-US" sz="1152" dirty="0"/>
          </a:p>
        </p:txBody>
      </p:sp>
      <p:sp>
        <p:nvSpPr>
          <p:cNvPr id="10" name="Shape 8"/>
          <p:cNvSpPr/>
          <p:nvPr/>
        </p:nvSpPr>
        <p:spPr>
          <a:xfrm>
            <a:off x="2715062" y="3282601"/>
            <a:ext cx="5430050" cy="0"/>
          </a:xfrm>
          <a:custGeom>
            <a:avLst/>
            <a:gdLst/>
            <a:ahLst/>
            <a:cxnLst/>
            <a:rect l="l" t="t" r="r" b="b"/>
            <a:pathLst>
              <a:path w="5430050">
                <a:moveTo>
                  <a:pt x="0" y="0"/>
                </a:moveTo>
                <a:lnTo>
                  <a:pt x="5430050" y="0"/>
                </a:lnTo>
              </a:path>
            </a:pathLst>
          </a:custGeom>
          <a:noFill/>
          <a:ln w="18288">
            <a:solidFill>
              <a:srgbClr val="1860ED"/>
            </a:solidFill>
            <a:prstDash val="solid"/>
            <a:headEnd type="none"/>
            <a:tailEnd type="none"/>
          </a:ln>
        </p:spPr>
        <p:txBody>
          <a:bodyPr/>
          <a:lstStyle/>
          <a:p>
            <a:endParaRPr lang="en-GB"/>
          </a:p>
        </p:txBody>
      </p:sp>
      <p:sp>
        <p:nvSpPr>
          <p:cNvPr id="11" name="Shape 9"/>
          <p:cNvSpPr/>
          <p:nvPr/>
        </p:nvSpPr>
        <p:spPr>
          <a:xfrm>
            <a:off x="569936" y="3618739"/>
            <a:ext cx="2497311" cy="755597"/>
          </a:xfrm>
          <a:custGeom>
            <a:avLst/>
            <a:gdLst/>
            <a:ahLst/>
            <a:cxnLst/>
            <a:rect l="l" t="t" r="r" b="b"/>
            <a:pathLst>
              <a:path w="2497311" h="755597">
                <a:moveTo>
                  <a:pt x="47225" y="0"/>
                </a:moveTo>
                <a:lnTo>
                  <a:pt x="2450086" y="0"/>
                </a:lnTo>
                <a:quadBezTo>
                  <a:pt x="2497311" y="0"/>
                  <a:pt x="2497311" y="47225"/>
                </a:quadBezTo>
                <a:lnTo>
                  <a:pt x="2497311" y="708372"/>
                </a:lnTo>
                <a:quadBezTo>
                  <a:pt x="2497311" y="755597"/>
                  <a:pt x="2450086"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12" name="Text 10"/>
          <p:cNvSpPr/>
          <p:nvPr/>
        </p:nvSpPr>
        <p:spPr>
          <a:xfrm>
            <a:off x="569936" y="3618739"/>
            <a:ext cx="2497311"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3</a:t>
            </a:r>
            <a:endParaRPr lang="en-US" sz="1152" dirty="0"/>
          </a:p>
        </p:txBody>
      </p:sp>
      <p:sp>
        <p:nvSpPr>
          <p:cNvPr id="13" name="Text 11"/>
          <p:cNvSpPr/>
          <p:nvPr/>
        </p:nvSpPr>
        <p:spPr>
          <a:xfrm>
            <a:off x="3176104" y="3620348"/>
            <a:ext cx="4984625" cy="91882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Υπονόμευση εμπιστοσύνης στο δικαστικό σύστημα</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ανεξέλεγκτη χρήση ΤΝ χωρίς επαλήθευση υπονομεύει την εμπιστοσύνη των πολιτών στη δικαιοσύνη και μπορεί να οδηγήσει σε αμφισβήτηση της αμεροληψίας και ανεξαρτησίας.</a:t>
            </a:r>
            <a:endParaRPr lang="en-US" sz="1152" dirty="0"/>
          </a:p>
        </p:txBody>
      </p:sp>
      <p:sp>
        <p:nvSpPr>
          <p:cNvPr id="14" name="Shape 12"/>
          <p:cNvSpPr/>
          <p:nvPr/>
        </p:nvSpPr>
        <p:spPr>
          <a:xfrm>
            <a:off x="3227331" y="4365192"/>
            <a:ext cx="4904975" cy="0"/>
          </a:xfrm>
          <a:custGeom>
            <a:avLst/>
            <a:gdLst/>
            <a:ahLst/>
            <a:cxnLst/>
            <a:rect l="l" t="t" r="r" b="b"/>
            <a:pathLst>
              <a:path w="4904975">
                <a:moveTo>
                  <a:pt x="0" y="0"/>
                </a:moveTo>
                <a:lnTo>
                  <a:pt x="4904975" y="0"/>
                </a:lnTo>
              </a:path>
            </a:pathLst>
          </a:custGeom>
          <a:noFill/>
          <a:ln w="18288">
            <a:solidFill>
              <a:srgbClr val="1860ED"/>
            </a:solidFill>
            <a:prstDash val="solid"/>
            <a:headEnd type="none"/>
            <a:tailEnd type="none"/>
          </a:ln>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04</a:t>
            </a:r>
            <a:endParaRPr lang="en-US" sz="1152" dirty="0"/>
          </a:p>
        </p:txBody>
      </p:sp>
      <p:sp>
        <p:nvSpPr>
          <p:cNvPr id="5" name="Text 1"/>
          <p:cNvSpPr/>
          <p:nvPr/>
        </p:nvSpPr>
        <p:spPr>
          <a:xfrm>
            <a:off x="1197480" y="2571750"/>
            <a:ext cx="3374520" cy="1104424"/>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Διεθνείς Κανονισμοί</a:t>
            </a:r>
            <a:endParaRPr lang="en-US" sz="1152"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0850A436.png"/>
          <p:cNvPicPr>
            <a:picLocks noChangeAspect="1"/>
          </p:cNvPicPr>
          <p:nvPr/>
        </p:nvPicPr>
        <p:blipFill>
          <a:blip r:embed="rId3"/>
          <a:stretch>
            <a:fillRect/>
          </a:stretch>
        </p:blipFill>
        <p:spPr>
          <a:xfrm>
            <a:off x="0" y="0"/>
            <a:ext cx="9144000" cy="2213730"/>
          </a:xfrm>
          <a:prstGeom prst="rect">
            <a:avLst/>
          </a:prstGeom>
        </p:spPr>
      </p:pic>
      <p:sp>
        <p:nvSpPr>
          <p:cNvPr id="3" name="Text 0"/>
          <p:cNvSpPr/>
          <p:nvPr/>
        </p:nvSpPr>
        <p:spPr>
          <a:xfrm>
            <a:off x="393147" y="2571750"/>
            <a:ext cx="2485571" cy="1762792"/>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Σχέση της λειτουργικής ταξινόμησης ΤΝ με τον AI Act και την κανονιστική προσέγγιση</a:t>
            </a:r>
            <a:endParaRPr lang="en-US" sz="1152" dirty="0"/>
          </a:p>
        </p:txBody>
      </p:sp>
      <p:sp>
        <p:nvSpPr>
          <p:cNvPr id="4" name="Shape 1"/>
          <p:cNvSpPr/>
          <p:nvPr/>
        </p:nvSpPr>
        <p:spPr>
          <a:xfrm>
            <a:off x="3108528" y="2571750"/>
            <a:ext cx="2691190" cy="2243667"/>
          </a:xfrm>
          <a:custGeom>
            <a:avLst/>
            <a:gdLst/>
            <a:ahLst/>
            <a:cxnLst/>
            <a:rect l="l" t="t" r="r" b="b"/>
            <a:pathLst>
              <a:path w="2691190" h="2243667">
                <a:moveTo>
                  <a:pt x="73061" y="0"/>
                </a:moveTo>
                <a:lnTo>
                  <a:pt x="2618130" y="0"/>
                </a:lnTo>
                <a:quadBezTo>
                  <a:pt x="2691190" y="0"/>
                  <a:pt x="2691190" y="73061"/>
                </a:quadBezTo>
                <a:lnTo>
                  <a:pt x="2691190" y="2170606"/>
                </a:lnTo>
                <a:quadBezTo>
                  <a:pt x="2691190" y="2243667"/>
                  <a:pt x="2618130" y="2243667"/>
                </a:quadBezTo>
                <a:lnTo>
                  <a:pt x="73061" y="2243667"/>
                </a:lnTo>
                <a:quadBezTo>
                  <a:pt x="0" y="2243667"/>
                  <a:pt x="0" y="2170606"/>
                </a:quadBezTo>
                <a:lnTo>
                  <a:pt x="0" y="73061"/>
                </a:lnTo>
                <a:quadBezTo>
                  <a:pt x="0" y="0"/>
                  <a:pt x="73061" y="0"/>
                </a:quadBezTo>
                <a:close/>
              </a:path>
            </a:pathLst>
          </a:custGeom>
          <a:solidFill>
            <a:srgbClr val="0F2E6A"/>
          </a:solidFill>
          <a:ln w="9144">
            <a:solidFill>
              <a:srgbClr val="1860ED"/>
            </a:solidFill>
            <a:prstDash val="solid"/>
          </a:ln>
        </p:spPr>
        <p:txBody>
          <a:bodyPr/>
          <a:lstStyle/>
          <a:p>
            <a:endParaRPr lang="en-GB"/>
          </a:p>
        </p:txBody>
      </p:sp>
      <p:sp>
        <p:nvSpPr>
          <p:cNvPr id="5" name="Shape 2"/>
          <p:cNvSpPr/>
          <p:nvPr/>
        </p:nvSpPr>
        <p:spPr>
          <a:xfrm>
            <a:off x="3187147" y="2655091"/>
            <a:ext cx="368905" cy="362857"/>
          </a:xfrm>
          <a:custGeom>
            <a:avLst/>
            <a:gdLst/>
            <a:ahLst/>
            <a:cxnLst/>
            <a:rect l="l" t="t" r="r" b="b"/>
            <a:pathLst>
              <a:path w="368905" h="362857">
                <a:moveTo>
                  <a:pt x="184452" y="0"/>
                </a:moveTo>
                <a:cubicBezTo>
                  <a:pt x="286254" y="0"/>
                  <a:pt x="368905" y="81295"/>
                  <a:pt x="368905" y="181429"/>
                </a:cubicBezTo>
                <a:cubicBezTo>
                  <a:pt x="368905" y="281562"/>
                  <a:pt x="286254" y="362857"/>
                  <a:pt x="184452" y="362857"/>
                </a:cubicBezTo>
                <a:cubicBezTo>
                  <a:pt x="82650" y="362857"/>
                  <a:pt x="0" y="281562"/>
                  <a:pt x="0" y="181429"/>
                </a:cubicBezTo>
                <a:cubicBezTo>
                  <a:pt x="0" y="81295"/>
                  <a:pt x="82650" y="0"/>
                  <a:pt x="184452" y="0"/>
                </a:cubicBezTo>
                <a:close/>
              </a:path>
            </a:pathLst>
          </a:custGeom>
          <a:solidFill>
            <a:srgbClr val="1860ED"/>
          </a:solidFill>
          <a:ln/>
        </p:spPr>
        <p:txBody>
          <a:bodyPr/>
          <a:lstStyle/>
          <a:p>
            <a:endParaRPr lang="en-GB"/>
          </a:p>
        </p:txBody>
      </p:sp>
      <p:pic>
        <p:nvPicPr>
          <p:cNvPr id="6" name="Image 1" descr="https://img.gamma.design/file/template/511/20260410111250A456.png"/>
          <p:cNvPicPr>
            <a:picLocks noChangeAspect="1"/>
          </p:cNvPicPr>
          <p:nvPr/>
        </p:nvPicPr>
        <p:blipFill>
          <a:blip r:embed="rId4"/>
          <a:stretch>
            <a:fillRect/>
          </a:stretch>
        </p:blipFill>
        <p:spPr>
          <a:xfrm>
            <a:off x="3280159" y="2725921"/>
            <a:ext cx="182880" cy="221198"/>
          </a:xfrm>
          <a:prstGeom prst="rect">
            <a:avLst/>
          </a:prstGeom>
        </p:spPr>
      </p:pic>
      <p:sp>
        <p:nvSpPr>
          <p:cNvPr id="7" name="Text 3"/>
          <p:cNvSpPr/>
          <p:nvPr/>
        </p:nvSpPr>
        <p:spPr>
          <a:xfrm>
            <a:off x="3196218" y="3017949"/>
            <a:ext cx="2515810" cy="2107692"/>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440" dirty="0">
                <a:solidFill>
                  <a:srgbClr val="1860ED"/>
                </a:solidFill>
                <a:latin typeface="Arial" pitchFamily="34" charset="0"/>
                <a:ea typeface="Arial" pitchFamily="34" charset="-122"/>
                <a:cs typeface="Arial" pitchFamily="34" charset="-120"/>
              </a:rPr>
              <a:t>Συμπληρωματικός ρόλος της ταξινόμησης</a:t>
            </a:r>
            <a:endParaRPr lang="en-US" sz="1152" dirty="0"/>
          </a:p>
          <a:p>
            <a:pPr marL="254000" indent="-254000">
              <a:lnSpc>
                <a:spcPct val="96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Η λειτουργική ταξινόμηση προσφέρει ένα εργαλείο ερμηνείας για τον AI Act, επιτρέποντας τη διαφοροποίηση των επιπέδων κινδύνου και ενισχύοντας την κανονιστική προσέγγιση, χωρίς να είναι δεσμευτική.</a:t>
            </a:r>
            <a:endParaRPr lang="en-US" sz="1152" dirty="0"/>
          </a:p>
        </p:txBody>
      </p:sp>
      <p:sp>
        <p:nvSpPr>
          <p:cNvPr id="8" name="Shape 4"/>
          <p:cNvSpPr/>
          <p:nvPr/>
        </p:nvSpPr>
        <p:spPr>
          <a:xfrm>
            <a:off x="5963730" y="2571750"/>
            <a:ext cx="2691190" cy="2243667"/>
          </a:xfrm>
          <a:custGeom>
            <a:avLst/>
            <a:gdLst/>
            <a:ahLst/>
            <a:cxnLst/>
            <a:rect l="l" t="t" r="r" b="b"/>
            <a:pathLst>
              <a:path w="2691190" h="2243667">
                <a:moveTo>
                  <a:pt x="73061" y="0"/>
                </a:moveTo>
                <a:lnTo>
                  <a:pt x="2618130" y="0"/>
                </a:lnTo>
                <a:quadBezTo>
                  <a:pt x="2691190" y="0"/>
                  <a:pt x="2691190" y="73061"/>
                </a:quadBezTo>
                <a:lnTo>
                  <a:pt x="2691190" y="2170606"/>
                </a:lnTo>
                <a:quadBezTo>
                  <a:pt x="2691190" y="2243667"/>
                  <a:pt x="2618130" y="2243667"/>
                </a:quadBezTo>
                <a:lnTo>
                  <a:pt x="73061" y="2243667"/>
                </a:lnTo>
                <a:quadBezTo>
                  <a:pt x="0" y="2243667"/>
                  <a:pt x="0" y="2170606"/>
                </a:quadBezTo>
                <a:lnTo>
                  <a:pt x="0" y="73061"/>
                </a:lnTo>
                <a:quadBezTo>
                  <a:pt x="0" y="0"/>
                  <a:pt x="73061" y="0"/>
                </a:quadBezTo>
                <a:close/>
              </a:path>
            </a:pathLst>
          </a:custGeom>
          <a:solidFill>
            <a:srgbClr val="0F2E6A"/>
          </a:solidFill>
          <a:ln w="9144">
            <a:solidFill>
              <a:srgbClr val="1860ED"/>
            </a:solidFill>
            <a:prstDash val="solid"/>
          </a:ln>
        </p:spPr>
        <p:txBody>
          <a:bodyPr/>
          <a:lstStyle/>
          <a:p>
            <a:endParaRPr lang="en-GB"/>
          </a:p>
        </p:txBody>
      </p:sp>
      <p:sp>
        <p:nvSpPr>
          <p:cNvPr id="9" name="Shape 5"/>
          <p:cNvSpPr/>
          <p:nvPr/>
        </p:nvSpPr>
        <p:spPr>
          <a:xfrm>
            <a:off x="6042349" y="2655091"/>
            <a:ext cx="368905" cy="362857"/>
          </a:xfrm>
          <a:custGeom>
            <a:avLst/>
            <a:gdLst/>
            <a:ahLst/>
            <a:cxnLst/>
            <a:rect l="l" t="t" r="r" b="b"/>
            <a:pathLst>
              <a:path w="368905" h="362857">
                <a:moveTo>
                  <a:pt x="184452" y="0"/>
                </a:moveTo>
                <a:cubicBezTo>
                  <a:pt x="286254" y="0"/>
                  <a:pt x="368905" y="81295"/>
                  <a:pt x="368905" y="181429"/>
                </a:cubicBezTo>
                <a:cubicBezTo>
                  <a:pt x="368905" y="281562"/>
                  <a:pt x="286254" y="362857"/>
                  <a:pt x="184452" y="362857"/>
                </a:cubicBezTo>
                <a:cubicBezTo>
                  <a:pt x="82650" y="362857"/>
                  <a:pt x="0" y="281562"/>
                  <a:pt x="0" y="181429"/>
                </a:cubicBezTo>
                <a:cubicBezTo>
                  <a:pt x="0" y="81295"/>
                  <a:pt x="82650" y="0"/>
                  <a:pt x="184452" y="0"/>
                </a:cubicBezTo>
                <a:close/>
              </a:path>
            </a:pathLst>
          </a:custGeom>
          <a:solidFill>
            <a:srgbClr val="1860ED"/>
          </a:solidFill>
          <a:ln/>
        </p:spPr>
        <p:txBody>
          <a:bodyPr/>
          <a:lstStyle/>
          <a:p>
            <a:endParaRPr lang="en-GB"/>
          </a:p>
        </p:txBody>
      </p:sp>
      <p:sp>
        <p:nvSpPr>
          <p:cNvPr id="10" name="Text 6"/>
          <p:cNvSpPr/>
          <p:nvPr/>
        </p:nvSpPr>
        <p:spPr>
          <a:xfrm>
            <a:off x="6051420" y="3017949"/>
            <a:ext cx="2515810" cy="18882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440" dirty="0">
                <a:solidFill>
                  <a:srgbClr val="1860ED"/>
                </a:solidFill>
                <a:latin typeface="Arial" pitchFamily="34" charset="0"/>
                <a:ea typeface="Arial" pitchFamily="34" charset="-122"/>
                <a:cs typeface="Arial" pitchFamily="34" charset="-120"/>
              </a:rPr>
              <a:t>Ταξινόμηση βάσει κινδύνου</a:t>
            </a:r>
            <a:endParaRPr lang="en-US" sz="1152" dirty="0"/>
          </a:p>
          <a:p>
            <a:pPr marL="254000" indent="-254000">
              <a:lnSpc>
                <a:spcPct val="96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Ο AI Act υιοθετεί ταξινόμηση βάσει κινδύνου, ενώ η λειτουργική ταξινόμηση βασίζεται στον ρόλο της ΤΝ στη δικαστική διαδικασία, επιτρέποντας καλύτερη ερμηνεία του κανονιστικού πλαισίου.</a:t>
            </a:r>
            <a:endParaRPr lang="en-US" sz="1152" dirty="0"/>
          </a:p>
        </p:txBody>
      </p:sp>
      <p:pic>
        <p:nvPicPr>
          <p:cNvPr id="11" name="Image 2" descr="https://img.gamma.design/file/template/511/20260410111254A457.png"/>
          <p:cNvPicPr>
            <a:picLocks noChangeAspect="1"/>
          </p:cNvPicPr>
          <p:nvPr/>
        </p:nvPicPr>
        <p:blipFill>
          <a:blip r:embed="rId5"/>
          <a:stretch>
            <a:fillRect/>
          </a:stretch>
        </p:blipFill>
        <p:spPr>
          <a:xfrm>
            <a:off x="6137175" y="2721712"/>
            <a:ext cx="179251" cy="2113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2125738" y="323494"/>
            <a:ext cx="4892524" cy="592503"/>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304" b="1" dirty="0">
                <a:solidFill>
                  <a:srgbClr val="EBF2FF"/>
                </a:solidFill>
                <a:latin typeface="Arial" pitchFamily="34" charset="0"/>
                <a:ea typeface="Arial" pitchFamily="34" charset="-122"/>
                <a:cs typeface="Arial" pitchFamily="34" charset="-120"/>
              </a:rPr>
              <a:t>TABLE OF CONTENTS</a:t>
            </a:r>
            <a:endParaRPr lang="en-US" sz="1152" dirty="0"/>
          </a:p>
        </p:txBody>
      </p:sp>
      <p:sp>
        <p:nvSpPr>
          <p:cNvPr id="3" name="Text 1"/>
          <p:cNvSpPr/>
          <p:nvPr/>
        </p:nvSpPr>
        <p:spPr>
          <a:xfrm>
            <a:off x="2772470" y="1132714"/>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01</a:t>
            </a:r>
            <a:endParaRPr lang="en-US" sz="1152" dirty="0"/>
          </a:p>
        </p:txBody>
      </p:sp>
      <p:sp>
        <p:nvSpPr>
          <p:cNvPr id="4" name="Text 2"/>
          <p:cNvSpPr/>
          <p:nvPr/>
        </p:nvSpPr>
        <p:spPr>
          <a:xfrm>
            <a:off x="1910685" y="1831141"/>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Εισαγωγή στην ΤΝ</a:t>
            </a:r>
            <a:endParaRPr lang="en-US" sz="1152" dirty="0"/>
          </a:p>
        </p:txBody>
      </p:sp>
      <p:sp>
        <p:nvSpPr>
          <p:cNvPr id="5" name="Text 3"/>
          <p:cNvSpPr/>
          <p:nvPr/>
        </p:nvSpPr>
        <p:spPr>
          <a:xfrm>
            <a:off x="5609530" y="1132714"/>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02</a:t>
            </a:r>
            <a:endParaRPr lang="en-US" sz="1152" dirty="0"/>
          </a:p>
        </p:txBody>
      </p:sp>
      <p:sp>
        <p:nvSpPr>
          <p:cNvPr id="6" name="Text 4"/>
          <p:cNvSpPr/>
          <p:nvPr/>
        </p:nvSpPr>
        <p:spPr>
          <a:xfrm>
            <a:off x="4747744" y="1831141"/>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Λειτουργική Ταξινόμηση</a:t>
            </a:r>
            <a:endParaRPr lang="en-US" sz="1152" dirty="0"/>
          </a:p>
        </p:txBody>
      </p:sp>
      <p:sp>
        <p:nvSpPr>
          <p:cNvPr id="7" name="Text 5"/>
          <p:cNvSpPr/>
          <p:nvPr/>
        </p:nvSpPr>
        <p:spPr>
          <a:xfrm>
            <a:off x="2772470" y="2372182"/>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03</a:t>
            </a:r>
            <a:endParaRPr lang="en-US" sz="1152" dirty="0"/>
          </a:p>
        </p:txBody>
      </p:sp>
      <p:sp>
        <p:nvSpPr>
          <p:cNvPr id="8" name="Text 6"/>
          <p:cNvSpPr/>
          <p:nvPr/>
        </p:nvSpPr>
        <p:spPr>
          <a:xfrm>
            <a:off x="1910685" y="3070609"/>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Προβλήματα και Κίνδυνοι</a:t>
            </a:r>
            <a:endParaRPr lang="en-US" sz="1152" dirty="0"/>
          </a:p>
        </p:txBody>
      </p:sp>
      <p:sp>
        <p:nvSpPr>
          <p:cNvPr id="9" name="Text 7"/>
          <p:cNvSpPr/>
          <p:nvPr/>
        </p:nvSpPr>
        <p:spPr>
          <a:xfrm>
            <a:off x="5609530" y="2372182"/>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04</a:t>
            </a:r>
            <a:endParaRPr lang="en-US" sz="1152" dirty="0"/>
          </a:p>
        </p:txBody>
      </p:sp>
      <p:sp>
        <p:nvSpPr>
          <p:cNvPr id="10" name="Text 8"/>
          <p:cNvSpPr/>
          <p:nvPr/>
        </p:nvSpPr>
        <p:spPr>
          <a:xfrm>
            <a:off x="4747744" y="3070609"/>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Διεθνείς Κανονισμοί</a:t>
            </a:r>
            <a:endParaRPr lang="en-US" sz="1152" dirty="0"/>
          </a:p>
        </p:txBody>
      </p:sp>
      <p:sp>
        <p:nvSpPr>
          <p:cNvPr id="11" name="Text 9"/>
          <p:cNvSpPr/>
          <p:nvPr/>
        </p:nvSpPr>
        <p:spPr>
          <a:xfrm>
            <a:off x="2772470" y="3611650"/>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05</a:t>
            </a:r>
            <a:endParaRPr lang="en-US" sz="1152" dirty="0"/>
          </a:p>
        </p:txBody>
      </p:sp>
      <p:sp>
        <p:nvSpPr>
          <p:cNvPr id="12" name="Text 10"/>
          <p:cNvSpPr/>
          <p:nvPr/>
        </p:nvSpPr>
        <p:spPr>
          <a:xfrm>
            <a:off x="1910685" y="4310078"/>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Πρακτικές Εφαρμογές</a:t>
            </a:r>
            <a:endParaRPr lang="en-US" sz="1152" dirty="0"/>
          </a:p>
        </p:txBody>
      </p:sp>
      <p:sp>
        <p:nvSpPr>
          <p:cNvPr id="13" name="Text 11"/>
          <p:cNvSpPr/>
          <p:nvPr/>
        </p:nvSpPr>
        <p:spPr>
          <a:xfrm>
            <a:off x="5609530" y="3611650"/>
            <a:ext cx="762000" cy="841248"/>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3456" b="1" dirty="0">
                <a:solidFill>
                  <a:srgbClr val="1860ED"/>
                </a:solidFill>
                <a:latin typeface="Arial" pitchFamily="34" charset="0"/>
                <a:ea typeface="Arial" pitchFamily="34" charset="-122"/>
                <a:cs typeface="Arial" pitchFamily="34" charset="-120"/>
              </a:rPr>
              <a:t>06</a:t>
            </a:r>
            <a:endParaRPr lang="en-US" sz="1152" dirty="0"/>
          </a:p>
        </p:txBody>
      </p:sp>
      <p:sp>
        <p:nvSpPr>
          <p:cNvPr id="14" name="Text 12"/>
          <p:cNvSpPr/>
          <p:nvPr/>
        </p:nvSpPr>
        <p:spPr>
          <a:xfrm>
            <a:off x="4747744" y="4310078"/>
            <a:ext cx="2485571" cy="402336"/>
          </a:xfrm>
          <a:prstGeom prst="rect">
            <a:avLst/>
          </a:prstGeom>
          <a:noFill/>
          <a:ln/>
        </p:spPr>
        <p:txBody>
          <a:bodyPr wrap="square" lIns="91440" tIns="91440" rIns="91440" bIns="91440" rtlCol="0" anchor="t">
            <a:spAutoFit/>
          </a:bodyPr>
          <a:lstStyle/>
          <a:p>
            <a:pPr marL="0" indent="0" algn="ctr">
              <a:lnSpc>
                <a:spcPct val="120000"/>
              </a:lnSpc>
              <a:spcBef>
                <a:spcPts val="360"/>
              </a:spcBef>
              <a:buNone/>
            </a:pPr>
            <a:r>
              <a:rPr lang="en-US" sz="1152" dirty="0">
                <a:solidFill>
                  <a:srgbClr val="FFFFFF"/>
                </a:solidFill>
                <a:latin typeface="Arial" pitchFamily="34" charset="0"/>
                <a:ea typeface="Arial" pitchFamily="34" charset="-122"/>
                <a:cs typeface="Arial" pitchFamily="34" charset="-120"/>
              </a:rPr>
              <a:t>Συμπεράσματα</a:t>
            </a:r>
            <a:endParaRPr lang="en-US" sz="1152" dirty="0"/>
          </a:p>
        </p:txBody>
      </p:sp>
      <p:pic>
        <p:nvPicPr>
          <p:cNvPr id="15" name="Image 0" descr="https://img.gamma.design/file/template/511/20260410104800A349.png"/>
          <p:cNvPicPr>
            <a:picLocks noChangeAspect="1"/>
          </p:cNvPicPr>
          <p:nvPr/>
        </p:nvPicPr>
        <p:blipFill>
          <a:blip r:embed="rId3">
            <a:alphaModFix amt="40000"/>
          </a:blip>
          <a:stretch>
            <a:fillRect/>
          </a:stretch>
        </p:blipFill>
        <p:spPr>
          <a:xfrm>
            <a:off x="0" y="16695"/>
            <a:ext cx="9144000" cy="51101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2358A493.png"/>
          <p:cNvPicPr>
            <a:picLocks noChangeAspect="1"/>
          </p:cNvPicPr>
          <p:nvPr/>
        </p:nvPicPr>
        <p:blipFill>
          <a:blip r:embed="rId3">
            <a:alphaModFix amt="30000"/>
          </a:blip>
          <a:stretch>
            <a:fillRect/>
          </a:stretch>
        </p:blipFill>
        <p:spPr>
          <a:xfrm rot="-5400000" flipH="1">
            <a:off x="-1159105" y="1340125"/>
            <a:ext cx="5949938" cy="3606821"/>
          </a:xfrm>
          <a:prstGeom prst="rect">
            <a:avLst/>
          </a:prstGeom>
        </p:spPr>
      </p:pic>
      <p:pic>
        <p:nvPicPr>
          <p:cNvPr id="3" name="Image 1" descr="https://img.gamma.design/file/template/511/20260410112358A493.png"/>
          <p:cNvPicPr>
            <a:picLocks noChangeAspect="1"/>
          </p:cNvPicPr>
          <p:nvPr/>
        </p:nvPicPr>
        <p:blipFill>
          <a:blip r:embed="rId3">
            <a:alphaModFix amt="15000"/>
          </a:blip>
          <a:stretch>
            <a:fillRect/>
          </a:stretch>
        </p:blipFill>
        <p:spPr>
          <a:xfrm rot="-5400000">
            <a:off x="4365621" y="365121"/>
            <a:ext cx="5949938" cy="3606821"/>
          </a:xfrm>
          <a:prstGeom prst="rect">
            <a:avLst/>
          </a:prstGeom>
        </p:spPr>
      </p:pic>
      <p:pic>
        <p:nvPicPr>
          <p:cNvPr id="4" name="Image 2" descr="https://img.gamma.design/file/template/511/20260410111741A478.jpg"/>
          <p:cNvPicPr>
            <a:picLocks noChangeAspect="1"/>
          </p:cNvPicPr>
          <p:nvPr/>
        </p:nvPicPr>
        <p:blipFill>
          <a:blip r:embed="rId4"/>
          <a:stretch>
            <a:fillRect/>
          </a:stretch>
        </p:blipFill>
        <p:spPr>
          <a:xfrm>
            <a:off x="1100892" y="866226"/>
            <a:ext cx="2518383" cy="3411049"/>
          </a:xfrm>
          <a:prstGeom prst="rect">
            <a:avLst/>
          </a:prstGeom>
        </p:spPr>
      </p:pic>
      <p:sp>
        <p:nvSpPr>
          <p:cNvPr id="5" name="Text 0"/>
          <p:cNvSpPr/>
          <p:nvPr/>
        </p:nvSpPr>
        <p:spPr>
          <a:xfrm>
            <a:off x="4016045" y="926287"/>
            <a:ext cx="4142232"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Διαφάνεια στη χρήση ΤΝ και τα θεμελιώδη δικαιώματα στην απονομή δικαιοσύνης</a:t>
            </a:r>
            <a:endParaRPr lang="en-US" sz="1152" dirty="0"/>
          </a:p>
        </p:txBody>
      </p:sp>
      <p:sp>
        <p:nvSpPr>
          <p:cNvPr id="6" name="Text 1"/>
          <p:cNvSpPr/>
          <p:nvPr/>
        </p:nvSpPr>
        <p:spPr>
          <a:xfrm>
            <a:off x="4286069" y="1778187"/>
            <a:ext cx="3872208" cy="1800939"/>
          </a:xfrm>
          <a:prstGeom prst="rect">
            <a:avLst/>
          </a:prstGeom>
          <a:noFill/>
          <a:ln/>
        </p:spPr>
        <p:txBody>
          <a:bodyPr wrap="square" lIns="91440" tIns="91440" rIns="91440" bIns="91440" rtlCol="0" anchor="t">
            <a:spAutoFit/>
          </a:bodyPr>
          <a:lstStyle/>
          <a:p>
            <a:pPr marL="0" indent="0">
              <a:lnSpc>
                <a:spcPct val="112000"/>
              </a:lnSpc>
              <a:spcBef>
                <a:spcPts val="360"/>
              </a:spcBef>
              <a:buNone/>
            </a:pPr>
            <a:r>
              <a:rPr lang="en-US" sz="1440" dirty="0">
                <a:solidFill>
                  <a:srgbClr val="1860ED"/>
                </a:solidFill>
                <a:latin typeface="Arial" pitchFamily="34" charset="0"/>
                <a:ea typeface="Arial" pitchFamily="34" charset="-122"/>
                <a:cs typeface="Arial" pitchFamily="34" charset="-120"/>
              </a:rPr>
              <a:t>Αντίκτυπος στην ανεξαρτησία και τη δίκαιη διαδικασία</a:t>
            </a:r>
            <a:endParaRPr lang="en-US" sz="1152" dirty="0"/>
          </a:p>
          <a:p>
            <a:pPr marL="254000" indent="-254000">
              <a:lnSpc>
                <a:spcPct val="112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Η χρήση ΤΝ, ειδικά σε αυτοματοποιημένα συστήματα, ενέχει κινδύνους για την ανεξαρτησία, τη διαφάνεια και τη δίκαιη διαδικασία, ενισχύοντας την ανάγκη για ανθρώπινο έλεγχο και προστασία δικαιωμάτων.</a:t>
            </a:r>
            <a:endParaRPr lang="en-US" sz="1152" dirty="0"/>
          </a:p>
        </p:txBody>
      </p:sp>
      <p:pic>
        <p:nvPicPr>
          <p:cNvPr id="7" name="Image 3" descr="https://img.gamma.design/file/template/511/20260410112008A482.png"/>
          <p:cNvPicPr>
            <a:picLocks noChangeAspect="1"/>
          </p:cNvPicPr>
          <p:nvPr/>
        </p:nvPicPr>
        <p:blipFill>
          <a:blip r:embed="rId5"/>
          <a:stretch>
            <a:fillRect/>
          </a:stretch>
        </p:blipFill>
        <p:spPr>
          <a:xfrm>
            <a:off x="4083691" y="1930305"/>
            <a:ext cx="202378" cy="1924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42408A103.jpg"/>
          <p:cNvPicPr>
            <a:picLocks noChangeAspect="1"/>
          </p:cNvPicPr>
          <p:nvPr/>
        </p:nvPicPr>
        <p:blipFill>
          <a:blip r:embed="rId3"/>
          <a:stretch>
            <a:fillRect/>
          </a:stretch>
        </p:blipFill>
        <p:spPr>
          <a:xfrm>
            <a:off x="0" y="0"/>
            <a:ext cx="3020184" cy="5143500"/>
          </a:xfrm>
          <a:prstGeom prst="rect">
            <a:avLst/>
          </a:prstGeom>
        </p:spPr>
      </p:pic>
      <p:sp>
        <p:nvSpPr>
          <p:cNvPr id="3" name="Text 0"/>
          <p:cNvSpPr/>
          <p:nvPr/>
        </p:nvSpPr>
        <p:spPr>
          <a:xfrm>
            <a:off x="3328136" y="412436"/>
            <a:ext cx="5467926"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Διεθνής σύγκριση κανονισμών και νομολογίας για την τεχνητή νοημοσύνη στη δικαιοσύνη</a:t>
            </a:r>
            <a:endParaRPr lang="en-US" sz="1152" dirty="0"/>
          </a:p>
        </p:txBody>
      </p:sp>
      <p:sp>
        <p:nvSpPr>
          <p:cNvPr id="4" name="Shape 1"/>
          <p:cNvSpPr/>
          <p:nvPr/>
        </p:nvSpPr>
        <p:spPr>
          <a:xfrm>
            <a:off x="6072216" y="1309705"/>
            <a:ext cx="0" cy="3835613"/>
          </a:xfrm>
          <a:custGeom>
            <a:avLst/>
            <a:gdLst/>
            <a:ahLst/>
            <a:cxnLst/>
            <a:rect l="l" t="t" r="r" b="b"/>
            <a:pathLst>
              <a:path h="3835613">
                <a:moveTo>
                  <a:pt x="0" y="3835613"/>
                </a:moveTo>
                <a:lnTo>
                  <a:pt x="0" y="0"/>
                </a:lnTo>
              </a:path>
            </a:pathLst>
          </a:custGeom>
          <a:noFill/>
          <a:ln w="9144">
            <a:solidFill>
              <a:srgbClr val="223A69"/>
            </a:solidFill>
            <a:prstDash val="solid"/>
            <a:headEnd type="none"/>
            <a:tailEnd type="none"/>
          </a:ln>
        </p:spPr>
        <p:txBody>
          <a:bodyPr/>
          <a:lstStyle/>
          <a:p>
            <a:endParaRPr lang="en-GB"/>
          </a:p>
        </p:txBody>
      </p:sp>
      <p:sp>
        <p:nvSpPr>
          <p:cNvPr id="5" name="Shape 2"/>
          <p:cNvSpPr/>
          <p:nvPr/>
        </p:nvSpPr>
        <p:spPr>
          <a:xfrm>
            <a:off x="5980776" y="1469007"/>
            <a:ext cx="182880" cy="182880"/>
          </a:xfrm>
          <a:custGeom>
            <a:avLst/>
            <a:gdLst/>
            <a:ahLst/>
            <a:cxnLst/>
            <a:rect l="l" t="t" r="r" b="b"/>
            <a:pathLst>
              <a:path w="182880" h="182880">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1860ED"/>
          </a:solidFill>
          <a:ln/>
        </p:spPr>
        <p:txBody>
          <a:bodyPr/>
          <a:lstStyle/>
          <a:p>
            <a:endParaRPr lang="en-GB"/>
          </a:p>
        </p:txBody>
      </p:sp>
      <p:sp>
        <p:nvSpPr>
          <p:cNvPr id="6" name="Shape 3"/>
          <p:cNvSpPr/>
          <p:nvPr/>
        </p:nvSpPr>
        <p:spPr>
          <a:xfrm>
            <a:off x="5711835" y="1560447"/>
            <a:ext cx="268941" cy="0"/>
          </a:xfrm>
          <a:custGeom>
            <a:avLst/>
            <a:gdLst/>
            <a:ahLst/>
            <a:cxnLst/>
            <a:rect l="l" t="t" r="r" b="b"/>
            <a:pathLst>
              <a:path w="268941">
                <a:moveTo>
                  <a:pt x="268941" y="0"/>
                </a:moveTo>
                <a:lnTo>
                  <a:pt x="0" y="0"/>
                </a:lnTo>
              </a:path>
            </a:pathLst>
          </a:custGeom>
          <a:noFill/>
          <a:ln w="9144">
            <a:solidFill>
              <a:srgbClr val="1860ED"/>
            </a:solidFill>
            <a:prstDash val="solid"/>
            <a:headEnd type="none"/>
            <a:tailEnd type="none"/>
          </a:ln>
        </p:spPr>
        <p:txBody>
          <a:bodyPr/>
          <a:lstStyle/>
          <a:p>
            <a:endParaRPr lang="en-GB"/>
          </a:p>
        </p:txBody>
      </p:sp>
      <p:sp>
        <p:nvSpPr>
          <p:cNvPr id="7" name="Text 4"/>
          <p:cNvSpPr/>
          <p:nvPr/>
        </p:nvSpPr>
        <p:spPr>
          <a:xfrm>
            <a:off x="3328136" y="1261981"/>
            <a:ext cx="2386117" cy="1816227"/>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ΗΠΑ: Νομολογιακές κυρώσεις στη χρήση ΤΝ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Στις ΗΠΑ καταγράφηκαν πολλές περιπτώσεις κυρώσεων σε δικηγόρους που χρησιμοποίησαν ΤΝ χωρίς επαλήθευση, με χαρακτηριστικές αποφάσεις όπως Mata v. Avianca και Fletcher, καταδεικνύοντας την ανάγκη ελέγχου.</a:t>
            </a:r>
            <a:endParaRPr lang="en-US" sz="1152" dirty="0"/>
          </a:p>
        </p:txBody>
      </p:sp>
      <p:sp>
        <p:nvSpPr>
          <p:cNvPr id="8" name="Shape 5"/>
          <p:cNvSpPr/>
          <p:nvPr/>
        </p:nvSpPr>
        <p:spPr>
          <a:xfrm>
            <a:off x="5980776" y="2330387"/>
            <a:ext cx="182880" cy="182880"/>
          </a:xfrm>
          <a:custGeom>
            <a:avLst/>
            <a:gdLst/>
            <a:ahLst/>
            <a:cxnLst/>
            <a:rect l="l" t="t" r="r" b="b"/>
            <a:pathLst>
              <a:path w="182880" h="182880">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4C7DDD"/>
          </a:solidFill>
          <a:ln/>
        </p:spPr>
        <p:txBody>
          <a:bodyPr/>
          <a:lstStyle/>
          <a:p>
            <a:endParaRPr lang="en-GB"/>
          </a:p>
        </p:txBody>
      </p:sp>
      <p:sp>
        <p:nvSpPr>
          <p:cNvPr id="9" name="Shape 6"/>
          <p:cNvSpPr/>
          <p:nvPr/>
        </p:nvSpPr>
        <p:spPr>
          <a:xfrm>
            <a:off x="6131984" y="2421827"/>
            <a:ext cx="268941" cy="0"/>
          </a:xfrm>
          <a:custGeom>
            <a:avLst/>
            <a:gdLst/>
            <a:ahLst/>
            <a:cxnLst/>
            <a:rect l="l" t="t" r="r" b="b"/>
            <a:pathLst>
              <a:path w="268941">
                <a:moveTo>
                  <a:pt x="268941" y="0"/>
                </a:moveTo>
                <a:lnTo>
                  <a:pt x="0" y="0"/>
                </a:lnTo>
              </a:path>
            </a:pathLst>
          </a:custGeom>
          <a:noFill/>
          <a:ln w="9144">
            <a:solidFill>
              <a:srgbClr val="4C7DDD"/>
            </a:solidFill>
            <a:prstDash val="solid"/>
            <a:headEnd type="none"/>
            <a:tailEnd type="none"/>
          </a:ln>
        </p:spPr>
        <p:txBody>
          <a:bodyPr/>
          <a:lstStyle/>
          <a:p>
            <a:endParaRPr lang="en-GB"/>
          </a:p>
        </p:txBody>
      </p:sp>
      <p:sp>
        <p:nvSpPr>
          <p:cNvPr id="10" name="Text 7"/>
          <p:cNvSpPr/>
          <p:nvPr/>
        </p:nvSpPr>
        <p:spPr>
          <a:xfrm>
            <a:off x="6409945" y="2123361"/>
            <a:ext cx="2386117" cy="166906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Ηνωμένο Βασίλειο: Πειθαρχικός έλεγχος</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Στο Ηνωμένο Βασίλειο, η χρήση ΤΝ χωρίς διασταύρωση στοιχείων οδηγεί σε πειθαρχικές κυρώσεις και υποχρέωση για επαγγελματική υπευθυνότητα, σύμφωνα με αποφάσεις όπως Ayinde v Haringey LBC.</a:t>
            </a:r>
            <a:endParaRPr lang="en-US" sz="1152" dirty="0"/>
          </a:p>
        </p:txBody>
      </p:sp>
      <p:sp>
        <p:nvSpPr>
          <p:cNvPr id="11" name="Shape 8"/>
          <p:cNvSpPr/>
          <p:nvPr/>
        </p:nvSpPr>
        <p:spPr>
          <a:xfrm>
            <a:off x="5980776" y="3191767"/>
            <a:ext cx="182880" cy="182880"/>
          </a:xfrm>
          <a:custGeom>
            <a:avLst/>
            <a:gdLst/>
            <a:ahLst/>
            <a:cxnLst/>
            <a:rect l="l" t="t" r="r" b="b"/>
            <a:pathLst>
              <a:path w="182880" h="182880">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1860ED"/>
          </a:solidFill>
          <a:ln/>
        </p:spPr>
        <p:txBody>
          <a:bodyPr/>
          <a:lstStyle/>
          <a:p>
            <a:endParaRPr lang="en-GB"/>
          </a:p>
        </p:txBody>
      </p:sp>
      <p:sp>
        <p:nvSpPr>
          <p:cNvPr id="12" name="Shape 9"/>
          <p:cNvSpPr/>
          <p:nvPr/>
        </p:nvSpPr>
        <p:spPr>
          <a:xfrm>
            <a:off x="5711835" y="3283207"/>
            <a:ext cx="268941" cy="0"/>
          </a:xfrm>
          <a:custGeom>
            <a:avLst/>
            <a:gdLst/>
            <a:ahLst/>
            <a:cxnLst/>
            <a:rect l="l" t="t" r="r" b="b"/>
            <a:pathLst>
              <a:path w="268941">
                <a:moveTo>
                  <a:pt x="268941" y="0"/>
                </a:moveTo>
                <a:lnTo>
                  <a:pt x="0" y="0"/>
                </a:lnTo>
              </a:path>
            </a:pathLst>
          </a:custGeom>
          <a:noFill/>
          <a:ln w="9144">
            <a:solidFill>
              <a:srgbClr val="1860ED"/>
            </a:solidFill>
            <a:prstDash val="solid"/>
            <a:headEnd type="none"/>
            <a:tailEnd type="none"/>
          </a:ln>
        </p:spPr>
        <p:txBody>
          <a:bodyPr/>
          <a:lstStyle/>
          <a:p>
            <a:endParaRPr lang="en-GB"/>
          </a:p>
        </p:txBody>
      </p:sp>
      <p:sp>
        <p:nvSpPr>
          <p:cNvPr id="13" name="Text 10"/>
          <p:cNvSpPr/>
          <p:nvPr/>
        </p:nvSpPr>
        <p:spPr>
          <a:xfrm>
            <a:off x="3328136" y="2984741"/>
            <a:ext cx="2386117" cy="2005394"/>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Ευρωπαϊκή Ένωση: Αλγοριθμική διαχείριση υποθέσεων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Στην ΕΕ εξετάζονται ζητήματα αλγοριθμικής ανάθεσης υποθέσεων και η ανάγκη εγγυήσεων για τη μη αυθαίρετη χρήση, όπως στην εκκρεμή υπόθεση Rowicz C-159/2025, που αφορά τη διαφάνεια και ανεξαρτησία.</a:t>
            </a:r>
            <a:endParaRPr lang="en-US" sz="1152" dirty="0"/>
          </a:p>
        </p:txBody>
      </p:sp>
      <p:sp>
        <p:nvSpPr>
          <p:cNvPr id="14" name="Shape 11"/>
          <p:cNvSpPr/>
          <p:nvPr/>
        </p:nvSpPr>
        <p:spPr>
          <a:xfrm>
            <a:off x="5980776" y="4053147"/>
            <a:ext cx="182880" cy="182880"/>
          </a:xfrm>
          <a:custGeom>
            <a:avLst/>
            <a:gdLst/>
            <a:ahLst/>
            <a:cxnLst/>
            <a:rect l="l" t="t" r="r" b="b"/>
            <a:pathLst>
              <a:path w="182880" h="182880">
                <a:moveTo>
                  <a:pt x="91440" y="0"/>
                </a:moveTo>
                <a:cubicBezTo>
                  <a:pt x="141907" y="0"/>
                  <a:pt x="182880" y="40973"/>
                  <a:pt x="182880" y="91440"/>
                </a:cubicBezTo>
                <a:cubicBezTo>
                  <a:pt x="182880" y="141907"/>
                  <a:pt x="141907" y="182880"/>
                  <a:pt x="91440" y="182880"/>
                </a:cubicBezTo>
                <a:cubicBezTo>
                  <a:pt x="40973" y="182880"/>
                  <a:pt x="0" y="141907"/>
                  <a:pt x="0" y="91440"/>
                </a:cubicBezTo>
                <a:cubicBezTo>
                  <a:pt x="0" y="40973"/>
                  <a:pt x="40973" y="0"/>
                  <a:pt x="91440" y="0"/>
                </a:cubicBezTo>
                <a:close/>
              </a:path>
            </a:pathLst>
          </a:custGeom>
          <a:solidFill>
            <a:srgbClr val="4C7DDD"/>
          </a:solidFill>
          <a:ln/>
        </p:spPr>
        <p:txBody>
          <a:bodyPr/>
          <a:lstStyle/>
          <a:p>
            <a:endParaRPr lang="en-GB"/>
          </a:p>
        </p:txBody>
      </p:sp>
      <p:sp>
        <p:nvSpPr>
          <p:cNvPr id="15" name="Shape 12"/>
          <p:cNvSpPr/>
          <p:nvPr/>
        </p:nvSpPr>
        <p:spPr>
          <a:xfrm>
            <a:off x="6131984" y="4144587"/>
            <a:ext cx="268941" cy="0"/>
          </a:xfrm>
          <a:custGeom>
            <a:avLst/>
            <a:gdLst/>
            <a:ahLst/>
            <a:cxnLst/>
            <a:rect l="l" t="t" r="r" b="b"/>
            <a:pathLst>
              <a:path w="268941">
                <a:moveTo>
                  <a:pt x="268941" y="0"/>
                </a:moveTo>
                <a:lnTo>
                  <a:pt x="0" y="0"/>
                </a:lnTo>
              </a:path>
            </a:pathLst>
          </a:custGeom>
          <a:noFill/>
          <a:ln w="9144">
            <a:solidFill>
              <a:srgbClr val="4C7DDD"/>
            </a:solidFill>
            <a:prstDash val="solid"/>
            <a:headEnd type="none"/>
            <a:tailEnd type="none"/>
          </a:ln>
        </p:spPr>
        <p:txBody>
          <a:bodyPr/>
          <a:lstStyle/>
          <a:p>
            <a:endParaRPr lang="en-GB"/>
          </a:p>
        </p:txBody>
      </p:sp>
      <p:sp>
        <p:nvSpPr>
          <p:cNvPr id="16" name="Text 13"/>
          <p:cNvSpPr/>
          <p:nvPr/>
        </p:nvSpPr>
        <p:spPr>
          <a:xfrm>
            <a:off x="6409945" y="3846122"/>
            <a:ext cx="2386117" cy="1858232"/>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Καναδάς, Αυστραλία, Νέα Ζηλανδία: Τεχνολογική επάρκεια δικηγόρων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Δικαστήρια σε Καναδά, Αυστραλία και Νέα Ζηλανδία υιοθετούν υποχρεώσεις τεχνολογικής επάρκειας για δικηγόρους, με έμφαση στον ανθρώπινο έλεγχο των outputs της ΤΝ και την αποφυγή παραπλάνησης.</a:t>
            </a:r>
            <a:endParaRPr lang="en-US" sz="1152"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3600A538.png"/>
          <p:cNvPicPr>
            <a:picLocks noChangeAspect="1"/>
          </p:cNvPicPr>
          <p:nvPr/>
        </p:nvPicPr>
        <p:blipFill>
          <a:blip r:embed="rId3"/>
          <a:stretch>
            <a:fillRect/>
          </a:stretch>
        </p:blipFill>
        <p:spPr>
          <a:xfrm>
            <a:off x="5561920" y="-832437"/>
            <a:ext cx="3582080" cy="5143500"/>
          </a:xfrm>
          <a:prstGeom prst="rect">
            <a:avLst/>
          </a:prstGeom>
        </p:spPr>
      </p:pic>
      <p:pic>
        <p:nvPicPr>
          <p:cNvPr id="3" name="Image 1" descr="https://img.gamma.design/file/template/511/20260410113600A538.png"/>
          <p:cNvPicPr>
            <a:picLocks noChangeAspect="1"/>
          </p:cNvPicPr>
          <p:nvPr/>
        </p:nvPicPr>
        <p:blipFill>
          <a:blip r:embed="rId3"/>
          <a:stretch>
            <a:fillRect/>
          </a:stretch>
        </p:blipFill>
        <p:spPr>
          <a:xfrm flipH="1">
            <a:off x="0" y="-1631064"/>
            <a:ext cx="3582080" cy="5143500"/>
          </a:xfrm>
          <a:prstGeom prst="rect">
            <a:avLst/>
          </a:prstGeom>
        </p:spPr>
      </p:pic>
      <p:pic>
        <p:nvPicPr>
          <p:cNvPr id="4" name="Image 2" descr="https://img.gamma.design/file/template/511/20260410113110A523.jpg"/>
          <p:cNvPicPr>
            <a:picLocks noChangeAspect="1"/>
          </p:cNvPicPr>
          <p:nvPr/>
        </p:nvPicPr>
        <p:blipFill>
          <a:blip r:embed="rId4"/>
          <a:stretch>
            <a:fillRect/>
          </a:stretch>
        </p:blipFill>
        <p:spPr>
          <a:xfrm>
            <a:off x="390449" y="2880215"/>
            <a:ext cx="8362790" cy="1817998"/>
          </a:xfrm>
          <a:prstGeom prst="rect">
            <a:avLst/>
          </a:prstGeom>
        </p:spPr>
      </p:pic>
      <p:sp>
        <p:nvSpPr>
          <p:cNvPr id="5" name="Text 0"/>
          <p:cNvSpPr/>
          <p:nvPr/>
        </p:nvSpPr>
        <p:spPr>
          <a:xfrm>
            <a:off x="390449" y="292608"/>
            <a:ext cx="8363102" cy="709517"/>
          </a:xfrm>
          <a:prstGeom prst="rect">
            <a:avLst/>
          </a:prstGeom>
          <a:noFill/>
          <a:ln/>
        </p:spPr>
        <p:txBody>
          <a:bodyPr wrap="square" lIns="91440" tIns="91440" rIns="91440" bIns="91440" rtlCol="0" anchor="t">
            <a:spAutoFit/>
          </a:bodyPr>
          <a:lstStyle/>
          <a:p>
            <a:pPr marL="0" indent="0" algn="ctr">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Προτάσεις για ρύθμιση και επαγγελματική ευθύνη στη χρήση ΤΝ στη δικαστική πρακτική</a:t>
            </a:r>
            <a:endParaRPr lang="en-US" sz="1152" dirty="0"/>
          </a:p>
        </p:txBody>
      </p:sp>
      <p:sp>
        <p:nvSpPr>
          <p:cNvPr id="6" name="Text 1"/>
          <p:cNvSpPr/>
          <p:nvPr/>
        </p:nvSpPr>
        <p:spPr>
          <a:xfrm>
            <a:off x="2229307" y="1073506"/>
            <a:ext cx="4685386" cy="1596200"/>
          </a:xfrm>
          <a:prstGeom prst="rect">
            <a:avLst/>
          </a:prstGeom>
          <a:noFill/>
          <a:ln/>
        </p:spPr>
        <p:txBody>
          <a:bodyPr wrap="square" lIns="91440" tIns="91440" rIns="91440" bIns="91440" rtlCol="0" anchor="t">
            <a:spAutoFit/>
          </a:bodyPr>
          <a:lstStyle/>
          <a:p>
            <a:pPr marL="0" indent="0">
              <a:lnSpc>
                <a:spcPct val="112000"/>
              </a:lnSpc>
              <a:spcBef>
                <a:spcPts val="360"/>
              </a:spcBef>
              <a:buNone/>
            </a:pPr>
            <a:r>
              <a:rPr lang="en-US" sz="1440" dirty="0">
                <a:solidFill>
                  <a:srgbClr val="1860ED"/>
                </a:solidFill>
                <a:latin typeface="Arial" pitchFamily="34" charset="0"/>
                <a:ea typeface="Arial" pitchFamily="34" charset="-122"/>
                <a:cs typeface="Arial" pitchFamily="34" charset="-120"/>
              </a:rPr>
              <a:t>Υποχρεώσεις επαλήθευσης και τεχνολογικής επάρκειας</a:t>
            </a:r>
            <a:endParaRPr lang="en-US" sz="1152" dirty="0"/>
          </a:p>
          <a:p>
            <a:pPr marL="254000" indent="-254000">
              <a:lnSpc>
                <a:spcPct val="112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Οι δικηγόροι πρέπει να διασφαλίζουν την ακρίβεια των ΤΝ outputs, να μην μεταβιβάζουν την νομική τους κρίση σε συστήματα ΤΝ και να τηρούν υψηλές προδιαγραφές τεχνολογικής επάρκειας και επαγγελματικής ευθύνης.</a:t>
            </a:r>
            <a:endParaRPr lang="en-US" sz="1152" dirty="0"/>
          </a:p>
        </p:txBody>
      </p:sp>
      <p:pic>
        <p:nvPicPr>
          <p:cNvPr id="7" name="Image 3" descr="https://img.gamma.design/file/template/511/20260410112008A482.png"/>
          <p:cNvPicPr>
            <a:picLocks noChangeAspect="1"/>
          </p:cNvPicPr>
          <p:nvPr/>
        </p:nvPicPr>
        <p:blipFill>
          <a:blip r:embed="rId5"/>
          <a:stretch>
            <a:fillRect/>
          </a:stretch>
        </p:blipFill>
        <p:spPr>
          <a:xfrm>
            <a:off x="2054362" y="1225624"/>
            <a:ext cx="202378" cy="1924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05</a:t>
            </a:r>
            <a:endParaRPr lang="en-US" sz="1152" dirty="0"/>
          </a:p>
        </p:txBody>
      </p:sp>
      <p:sp>
        <p:nvSpPr>
          <p:cNvPr id="5" name="Text 1"/>
          <p:cNvSpPr/>
          <p:nvPr/>
        </p:nvSpPr>
        <p:spPr>
          <a:xfrm>
            <a:off x="1197480" y="2571750"/>
            <a:ext cx="3374520" cy="1104424"/>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Πρακτικές Εφαρμογές</a:t>
            </a:r>
            <a:endParaRPr lang="en-US" sz="1152"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41753A068.png"/>
          <p:cNvPicPr>
            <a:picLocks noChangeAspect="1"/>
          </p:cNvPicPr>
          <p:nvPr/>
        </p:nvPicPr>
        <p:blipFill>
          <a:blip r:embed="rId3"/>
          <a:stretch>
            <a:fillRect/>
          </a:stretch>
        </p:blipFill>
        <p:spPr>
          <a:xfrm>
            <a:off x="0" y="0"/>
            <a:ext cx="9144000" cy="1650492"/>
          </a:xfrm>
          <a:prstGeom prst="rect">
            <a:avLst/>
          </a:prstGeom>
        </p:spPr>
      </p:pic>
      <p:sp>
        <p:nvSpPr>
          <p:cNvPr id="3" name="Text 0"/>
          <p:cNvSpPr/>
          <p:nvPr/>
        </p:nvSpPr>
        <p:spPr>
          <a:xfrm>
            <a:off x="390449" y="1650492"/>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Δικαστικές υποθέσεις που αφορούν τη χρήση τεχνητής νοημοσύνης από δικηγόρους</a:t>
            </a:r>
            <a:endParaRPr lang="en-US" sz="1152" dirty="0"/>
          </a:p>
        </p:txBody>
      </p:sp>
      <p:sp>
        <p:nvSpPr>
          <p:cNvPr id="4" name="Text 1"/>
          <p:cNvSpPr/>
          <p:nvPr/>
        </p:nvSpPr>
        <p:spPr>
          <a:xfrm>
            <a:off x="390449" y="2198723"/>
            <a:ext cx="390605" cy="42976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296" dirty="0">
                <a:solidFill>
                  <a:srgbClr val="416AB9"/>
                </a:solidFill>
                <a:latin typeface="Arial" pitchFamily="34" charset="0"/>
                <a:ea typeface="Arial" pitchFamily="34" charset="-122"/>
                <a:cs typeface="Arial" pitchFamily="34" charset="-120"/>
              </a:rPr>
              <a:t>01</a:t>
            </a:r>
            <a:endParaRPr lang="en-US" sz="1152" dirty="0"/>
          </a:p>
        </p:txBody>
      </p:sp>
      <p:sp>
        <p:nvSpPr>
          <p:cNvPr id="5" name="Shape 2"/>
          <p:cNvSpPr/>
          <p:nvPr/>
        </p:nvSpPr>
        <p:spPr>
          <a:xfrm>
            <a:off x="473692" y="2544823"/>
            <a:ext cx="4040521" cy="0"/>
          </a:xfrm>
          <a:custGeom>
            <a:avLst/>
            <a:gdLst/>
            <a:ahLst/>
            <a:cxnLst/>
            <a:rect l="l" t="t" r="r" b="b"/>
            <a:pathLst>
              <a:path w="4040521">
                <a:moveTo>
                  <a:pt x="0" y="0"/>
                </a:moveTo>
                <a:lnTo>
                  <a:pt x="4040521" y="0"/>
                </a:lnTo>
              </a:path>
            </a:pathLst>
          </a:custGeom>
          <a:noFill/>
          <a:ln w="9144">
            <a:solidFill>
              <a:srgbClr val="1860ED"/>
            </a:solidFill>
            <a:prstDash val="solid"/>
            <a:headEnd type="none"/>
            <a:tailEnd type="none"/>
          </a:ln>
        </p:spPr>
        <p:txBody>
          <a:bodyPr/>
          <a:lstStyle/>
          <a:p>
            <a:endParaRPr lang="en-GB"/>
          </a:p>
        </p:txBody>
      </p:sp>
      <p:sp>
        <p:nvSpPr>
          <p:cNvPr id="6" name="Text 3"/>
          <p:cNvSpPr/>
          <p:nvPr/>
        </p:nvSpPr>
        <p:spPr>
          <a:xfrm>
            <a:off x="390449" y="2553167"/>
            <a:ext cx="4121427"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Υπόθεση Mata v. Avianca</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Στην υπόθεση αυτή δικηγόρος χρησιμοποίησε το ChatGPT για νομική έρευνα, υποβάλλοντας ψευδείς υποθέσεις, γεγονός που οδήγησε σε κυρώσεις και αποτέλεσε ορόσημο για την ανάγκη επαλήθευσης των αποτελεσμάτων AI στη δικαστική πρακτική.</a:t>
            </a:r>
            <a:endParaRPr lang="en-US" sz="1152" dirty="0"/>
          </a:p>
        </p:txBody>
      </p:sp>
      <p:sp>
        <p:nvSpPr>
          <p:cNvPr id="7" name="Text 4"/>
          <p:cNvSpPr/>
          <p:nvPr/>
        </p:nvSpPr>
        <p:spPr>
          <a:xfrm>
            <a:off x="4629786" y="2198723"/>
            <a:ext cx="390605" cy="42976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296" dirty="0">
                <a:solidFill>
                  <a:srgbClr val="416AB9"/>
                </a:solidFill>
                <a:latin typeface="Arial" pitchFamily="34" charset="0"/>
                <a:ea typeface="Arial" pitchFamily="34" charset="-122"/>
                <a:cs typeface="Arial" pitchFamily="34" charset="-120"/>
              </a:rPr>
              <a:t>03</a:t>
            </a:r>
            <a:endParaRPr lang="en-US" sz="1152" dirty="0"/>
          </a:p>
        </p:txBody>
      </p:sp>
      <p:sp>
        <p:nvSpPr>
          <p:cNvPr id="8" name="Shape 5"/>
          <p:cNvSpPr/>
          <p:nvPr/>
        </p:nvSpPr>
        <p:spPr>
          <a:xfrm>
            <a:off x="4713030" y="2544823"/>
            <a:ext cx="4040521" cy="0"/>
          </a:xfrm>
          <a:custGeom>
            <a:avLst/>
            <a:gdLst/>
            <a:ahLst/>
            <a:cxnLst/>
            <a:rect l="l" t="t" r="r" b="b"/>
            <a:pathLst>
              <a:path w="4040521">
                <a:moveTo>
                  <a:pt x="0" y="0"/>
                </a:moveTo>
                <a:lnTo>
                  <a:pt x="4040521" y="0"/>
                </a:lnTo>
              </a:path>
            </a:pathLst>
          </a:custGeom>
          <a:noFill/>
          <a:ln w="9144">
            <a:solidFill>
              <a:srgbClr val="1860ED"/>
            </a:solidFill>
            <a:prstDash val="solid"/>
            <a:headEnd type="none"/>
            <a:tailEnd type="none"/>
          </a:ln>
        </p:spPr>
        <p:txBody>
          <a:bodyPr/>
          <a:lstStyle/>
          <a:p>
            <a:endParaRPr lang="en-GB"/>
          </a:p>
        </p:txBody>
      </p:sp>
      <p:sp>
        <p:nvSpPr>
          <p:cNvPr id="9" name="Text 6"/>
          <p:cNvSpPr/>
          <p:nvPr/>
        </p:nvSpPr>
        <p:spPr>
          <a:xfrm>
            <a:off x="4629786" y="2553167"/>
            <a:ext cx="4121427"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Ayinde v Haringey LBC</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Το Δικαστήριο εντόπισε μη ελεγμένες δηλώσεις μαρτύρων που δημιουργήθηκαν με ΤΝ και παρέπεμψε τον δικηγόρο σε πειθαρχικές κυρώσεις, υπογραμμίζοντας την ευθύνη για έλεγχο και εγκυρότητα των πληροφοριών που υποβάλλονται.</a:t>
            </a:r>
            <a:endParaRPr lang="en-US" sz="1152" dirty="0"/>
          </a:p>
        </p:txBody>
      </p:sp>
      <p:sp>
        <p:nvSpPr>
          <p:cNvPr id="10" name="Text 7"/>
          <p:cNvSpPr/>
          <p:nvPr/>
        </p:nvSpPr>
        <p:spPr>
          <a:xfrm>
            <a:off x="390449" y="3513205"/>
            <a:ext cx="390605" cy="42976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296" dirty="0">
                <a:solidFill>
                  <a:srgbClr val="416AB9"/>
                </a:solidFill>
                <a:latin typeface="Arial" pitchFamily="34" charset="0"/>
                <a:ea typeface="Arial" pitchFamily="34" charset="-122"/>
                <a:cs typeface="Arial" pitchFamily="34" charset="-120"/>
              </a:rPr>
              <a:t>02</a:t>
            </a:r>
            <a:endParaRPr lang="en-US" sz="1152" dirty="0"/>
          </a:p>
        </p:txBody>
      </p:sp>
      <p:sp>
        <p:nvSpPr>
          <p:cNvPr id="11" name="Shape 8"/>
          <p:cNvSpPr/>
          <p:nvPr/>
        </p:nvSpPr>
        <p:spPr>
          <a:xfrm>
            <a:off x="473692" y="3859305"/>
            <a:ext cx="4040521" cy="0"/>
          </a:xfrm>
          <a:custGeom>
            <a:avLst/>
            <a:gdLst/>
            <a:ahLst/>
            <a:cxnLst/>
            <a:rect l="l" t="t" r="r" b="b"/>
            <a:pathLst>
              <a:path w="4040521">
                <a:moveTo>
                  <a:pt x="0" y="0"/>
                </a:moveTo>
                <a:lnTo>
                  <a:pt x="4040521" y="0"/>
                </a:lnTo>
              </a:path>
            </a:pathLst>
          </a:custGeom>
          <a:noFill/>
          <a:ln w="9144">
            <a:solidFill>
              <a:srgbClr val="1860ED"/>
            </a:solidFill>
            <a:prstDash val="solid"/>
            <a:headEnd type="none"/>
            <a:tailEnd type="none"/>
          </a:ln>
        </p:spPr>
        <p:txBody>
          <a:bodyPr/>
          <a:lstStyle/>
          <a:p>
            <a:endParaRPr lang="en-GB"/>
          </a:p>
        </p:txBody>
      </p:sp>
      <p:sp>
        <p:nvSpPr>
          <p:cNvPr id="12" name="Text 9"/>
          <p:cNvSpPr/>
          <p:nvPr/>
        </p:nvSpPr>
        <p:spPr>
          <a:xfrm>
            <a:off x="390449" y="3867649"/>
            <a:ext cx="4121427"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Απόφαση Robert Fletcher</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Το Εφετείο επέβαλε χρηματική κύρωση σε δικηγόρο που χρησιμοποίησε ΤΝ χωρίς να ελέγξει την ακρίβεια των εγγράφων, επισημαίνοντας την ευθύνη για την επιβεβαίωση των νομικών περιεχομένων και την αποτροπή παραπλανητικών στοιχείων.</a:t>
            </a:r>
            <a:endParaRPr lang="en-US" sz="1152" dirty="0"/>
          </a:p>
        </p:txBody>
      </p:sp>
      <p:sp>
        <p:nvSpPr>
          <p:cNvPr id="13" name="Text 10"/>
          <p:cNvSpPr/>
          <p:nvPr/>
        </p:nvSpPr>
        <p:spPr>
          <a:xfrm>
            <a:off x="4629786" y="3513205"/>
            <a:ext cx="390605" cy="42976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296" dirty="0">
                <a:solidFill>
                  <a:srgbClr val="416AB9"/>
                </a:solidFill>
                <a:latin typeface="Arial" pitchFamily="34" charset="0"/>
                <a:ea typeface="Arial" pitchFamily="34" charset="-122"/>
                <a:cs typeface="Arial" pitchFamily="34" charset="-120"/>
              </a:rPr>
              <a:t>04</a:t>
            </a:r>
            <a:endParaRPr lang="en-US" sz="1152" dirty="0"/>
          </a:p>
        </p:txBody>
      </p:sp>
      <p:sp>
        <p:nvSpPr>
          <p:cNvPr id="14" name="Shape 11"/>
          <p:cNvSpPr/>
          <p:nvPr/>
        </p:nvSpPr>
        <p:spPr>
          <a:xfrm>
            <a:off x="4713030" y="3859305"/>
            <a:ext cx="4040521" cy="0"/>
          </a:xfrm>
          <a:custGeom>
            <a:avLst/>
            <a:gdLst/>
            <a:ahLst/>
            <a:cxnLst/>
            <a:rect l="l" t="t" r="r" b="b"/>
            <a:pathLst>
              <a:path w="4040521">
                <a:moveTo>
                  <a:pt x="0" y="0"/>
                </a:moveTo>
                <a:lnTo>
                  <a:pt x="4040521" y="0"/>
                </a:lnTo>
              </a:path>
            </a:pathLst>
          </a:custGeom>
          <a:noFill/>
          <a:ln w="9144">
            <a:solidFill>
              <a:srgbClr val="1860ED"/>
            </a:solidFill>
            <a:prstDash val="solid"/>
            <a:headEnd type="none"/>
            <a:tailEnd type="none"/>
          </a:ln>
        </p:spPr>
        <p:txBody>
          <a:bodyPr/>
          <a:lstStyle/>
          <a:p>
            <a:endParaRPr lang="en-GB"/>
          </a:p>
        </p:txBody>
      </p:sp>
      <p:sp>
        <p:nvSpPr>
          <p:cNvPr id="15" name="Text 12"/>
          <p:cNvSpPr/>
          <p:nvPr/>
        </p:nvSpPr>
        <p:spPr>
          <a:xfrm>
            <a:off x="4629786" y="3867649"/>
            <a:ext cx="4121427"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Υπόθεση C-159/2025 (Rowicz)</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εκκρεμής υπόθεση στο Δικαστήριο της ΕΕ αφορά την αυτοματοποιημένη κατανομή υποθέσεων και τα ζητήματα διαφάνειας και ανεξαρτησίας, αναδεικνύοντας τις προκλήσεις της αλγοριθμικής διαχείρισης στη δικαστική λειτουργία.</a:t>
            </a:r>
            <a:endParaRPr lang="en-US" sz="1152"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35255A217.png"/>
          <p:cNvPicPr>
            <a:picLocks noChangeAspect="1"/>
          </p:cNvPicPr>
          <p:nvPr/>
        </p:nvPicPr>
        <p:blipFill>
          <a:blip r:embed="rId3"/>
          <a:stretch>
            <a:fillRect/>
          </a:stretch>
        </p:blipFill>
        <p:spPr>
          <a:xfrm>
            <a:off x="0" y="0"/>
            <a:ext cx="3609474" cy="5143500"/>
          </a:xfrm>
          <a:prstGeom prst="rect">
            <a:avLst/>
          </a:prstGeom>
        </p:spPr>
      </p:pic>
      <p:sp>
        <p:nvSpPr>
          <p:cNvPr id="3" name="Text 0"/>
          <p:cNvSpPr/>
          <p:nvPr/>
        </p:nvSpPr>
        <p:spPr>
          <a:xfrm>
            <a:off x="3894381" y="412436"/>
            <a:ext cx="4744148"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Καθοριστικές αποφάσεις και πρακτικές αρχές για τη χρήση τεχνητής νοημοσύνης στη δικαστική διαδικασία</a:t>
            </a:r>
            <a:endParaRPr lang="en-US" sz="1152" dirty="0"/>
          </a:p>
        </p:txBody>
      </p:sp>
      <p:sp>
        <p:nvSpPr>
          <p:cNvPr id="4" name="Shape 1"/>
          <p:cNvSpPr/>
          <p:nvPr/>
        </p:nvSpPr>
        <p:spPr>
          <a:xfrm>
            <a:off x="4018692" y="1244744"/>
            <a:ext cx="3669492" cy="1043351"/>
          </a:xfrm>
          <a:custGeom>
            <a:avLst/>
            <a:gdLst/>
            <a:ahLst/>
            <a:cxnLst/>
            <a:rect l="l" t="t" r="r" b="b"/>
            <a:pathLst>
              <a:path w="3669492" h="1043351">
                <a:moveTo>
                  <a:pt x="69813" y="0"/>
                </a:moveTo>
                <a:lnTo>
                  <a:pt x="3599679" y="0"/>
                </a:lnTo>
                <a:quadBezTo>
                  <a:pt x="3669492" y="0"/>
                  <a:pt x="3669492" y="69813"/>
                </a:quadBezTo>
                <a:lnTo>
                  <a:pt x="3669492" y="973538"/>
                </a:lnTo>
                <a:quadBezTo>
                  <a:pt x="3669492" y="1043351"/>
                  <a:pt x="3599679"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5" name="Text 2"/>
          <p:cNvSpPr/>
          <p:nvPr/>
        </p:nvSpPr>
        <p:spPr>
          <a:xfrm>
            <a:off x="4018692" y="1244744"/>
            <a:ext cx="3669492"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Υποχρέωση επαλήθευσης αποτελεσμάτων</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Οι δικηγόροι πρέπει να ελέγχουν κάθε output ΤΝ πριν την υποβολή σε δικαστήριο, διατηρώντας την τελική ευθύνη για την ακρίβεια και την αυθεντικότητα των νομικών εγγράφων και παραπομπών που χρησιμοποιούν.</a:t>
            </a:r>
            <a:endParaRPr lang="en-US" sz="1152" dirty="0"/>
          </a:p>
        </p:txBody>
      </p:sp>
      <p:sp>
        <p:nvSpPr>
          <p:cNvPr id="6" name="Shape 3"/>
          <p:cNvSpPr/>
          <p:nvPr/>
        </p:nvSpPr>
        <p:spPr>
          <a:xfrm>
            <a:off x="4018692" y="2434276"/>
            <a:ext cx="4162551" cy="1043351"/>
          </a:xfrm>
          <a:custGeom>
            <a:avLst/>
            <a:gdLst/>
            <a:ahLst/>
            <a:cxnLst/>
            <a:rect l="l" t="t" r="r" b="b"/>
            <a:pathLst>
              <a:path w="4162551" h="1043351">
                <a:moveTo>
                  <a:pt x="69813" y="0"/>
                </a:moveTo>
                <a:lnTo>
                  <a:pt x="4092738" y="0"/>
                </a:lnTo>
                <a:quadBezTo>
                  <a:pt x="4162551" y="0"/>
                  <a:pt x="4162551" y="69813"/>
                </a:quadBezTo>
                <a:lnTo>
                  <a:pt x="4162551" y="973538"/>
                </a:lnTo>
                <a:quadBezTo>
                  <a:pt x="4162551" y="1043351"/>
                  <a:pt x="4092738"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7" name="Text 4"/>
          <p:cNvSpPr/>
          <p:nvPr/>
        </p:nvSpPr>
        <p:spPr>
          <a:xfrm>
            <a:off x="4018692" y="2434276"/>
            <a:ext cx="4162551"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Καθήκον επαγγελματικής επάρκειας</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Απαιτείται τεχνολογική επάρκεια από τους δικηγόρους, ώστε να γνωρίζουν τους κινδύνους και τα όρια της ΤΝ, να αξιολογούν τα ευρήματα και να χρησιμοποιούν αξιόπιστες πηγές για την αποφυγή αμέλειας.</a:t>
            </a:r>
            <a:endParaRPr lang="en-US" sz="1152" dirty="0"/>
          </a:p>
        </p:txBody>
      </p:sp>
      <p:sp>
        <p:nvSpPr>
          <p:cNvPr id="8" name="Shape 5"/>
          <p:cNvSpPr/>
          <p:nvPr/>
        </p:nvSpPr>
        <p:spPr>
          <a:xfrm>
            <a:off x="4018692" y="3623809"/>
            <a:ext cx="4681223" cy="1043351"/>
          </a:xfrm>
          <a:custGeom>
            <a:avLst/>
            <a:gdLst/>
            <a:ahLst/>
            <a:cxnLst/>
            <a:rect l="l" t="t" r="r" b="b"/>
            <a:pathLst>
              <a:path w="4681223" h="1043351">
                <a:moveTo>
                  <a:pt x="69813" y="0"/>
                </a:moveTo>
                <a:lnTo>
                  <a:pt x="4611410" y="0"/>
                </a:lnTo>
                <a:quadBezTo>
                  <a:pt x="4681223" y="0"/>
                  <a:pt x="4681223" y="69813"/>
                </a:quadBezTo>
                <a:lnTo>
                  <a:pt x="4681223" y="973538"/>
                </a:lnTo>
                <a:quadBezTo>
                  <a:pt x="4681223" y="1043351"/>
                  <a:pt x="4611410"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9" name="Text 6"/>
          <p:cNvSpPr/>
          <p:nvPr/>
        </p:nvSpPr>
        <p:spPr>
          <a:xfrm>
            <a:off x="4018692" y="3623809"/>
            <a:ext cx="4681223"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Υποχρέωση εμπιστευτικότητας</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χρήση ΤΝ απαιτεί αυστηρή προστασία των δεδομένων πελάτη, με τον δικηγόρο να διασφαλίζει ότι το επαγγελματικό απόρρητο δεν παραβιάζεται μέσω ανεξέλεγκτης εισαγωγής σε τρίτα συστήματα.</a:t>
            </a:r>
            <a:endParaRPr lang="en-US" sz="1152"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Διαχείριση υποθέσεων και λειτουργική ταξινόμηση συστημάτων τεχνητής νοημοσύνης στη δικαιοσύνη</a:t>
            </a:r>
            <a:endParaRPr lang="en-US" sz="1152" dirty="0"/>
          </a:p>
        </p:txBody>
      </p:sp>
      <p:sp>
        <p:nvSpPr>
          <p:cNvPr id="3" name="Shape 1"/>
          <p:cNvSpPr/>
          <p:nvPr/>
        </p:nvSpPr>
        <p:spPr>
          <a:xfrm>
            <a:off x="487614" y="1531094"/>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1860ED"/>
          </a:solidFill>
          <a:ln/>
        </p:spPr>
        <p:txBody>
          <a:bodyPr/>
          <a:lstStyle/>
          <a:p>
            <a:endParaRPr lang="en-GB"/>
          </a:p>
        </p:txBody>
      </p:sp>
      <p:sp>
        <p:nvSpPr>
          <p:cNvPr id="4" name="Text 2"/>
          <p:cNvSpPr/>
          <p:nvPr/>
        </p:nvSpPr>
        <p:spPr>
          <a:xfrm>
            <a:off x="487614" y="1531094"/>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1</a:t>
            </a:r>
            <a:endParaRPr lang="en-US" sz="1152" dirty="0"/>
          </a:p>
        </p:txBody>
      </p:sp>
      <p:sp>
        <p:nvSpPr>
          <p:cNvPr id="5" name="Shape 3"/>
          <p:cNvSpPr/>
          <p:nvPr/>
        </p:nvSpPr>
        <p:spPr>
          <a:xfrm>
            <a:off x="4669165" y="1531094"/>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4C7DDD"/>
          </a:solidFill>
          <a:ln/>
        </p:spPr>
        <p:txBody>
          <a:bodyPr/>
          <a:lstStyle/>
          <a:p>
            <a:endParaRPr lang="en-GB"/>
          </a:p>
        </p:txBody>
      </p:sp>
      <p:sp>
        <p:nvSpPr>
          <p:cNvPr id="6" name="Text 4"/>
          <p:cNvSpPr/>
          <p:nvPr/>
        </p:nvSpPr>
        <p:spPr>
          <a:xfrm>
            <a:off x="4669165" y="1531094"/>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3</a:t>
            </a:r>
            <a:endParaRPr lang="en-US" sz="1152" dirty="0"/>
          </a:p>
        </p:txBody>
      </p:sp>
      <p:sp>
        <p:nvSpPr>
          <p:cNvPr id="7" name="Text 5"/>
          <p:cNvSpPr/>
          <p:nvPr/>
        </p:nvSpPr>
        <p:spPr>
          <a:xfrm>
            <a:off x="487614" y="1883279"/>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Υποστηρικτικά συστήματα ΤΝ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Χρησιμοποιούνται για νομική έρευνα και ανάλυση νομολογίας, διευκολύνοντας το έργο των δικαστικών χωρίς να επηρεάζουν άμεσα τη λήψη αποφάσεων, αλλά μπορούν έμμεσα να διαμορφώσουν τη νομική επιχειρηματολογία.</a:t>
            </a:r>
            <a:endParaRPr lang="en-US" sz="1152" dirty="0"/>
          </a:p>
        </p:txBody>
      </p:sp>
      <p:sp>
        <p:nvSpPr>
          <p:cNvPr id="8" name="Text 6"/>
          <p:cNvSpPr/>
          <p:nvPr/>
        </p:nvSpPr>
        <p:spPr>
          <a:xfrm>
            <a:off x="4669165" y="1883279"/>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Συστήματα υποστήριξης αποφάσεων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Επηρεάζουν τη δικαστική κρίση μέσω εργαλείων πρόβλεψης και αξιολόγησης κινδύνου, συνδέονται με υψηλό κίνδυνο παραβίασης δικαιωμάτων και απαιτούν ιδιαίτερη προσοχή στη χρήση τους.</a:t>
            </a:r>
            <a:endParaRPr lang="en-US" sz="1152" dirty="0"/>
          </a:p>
        </p:txBody>
      </p:sp>
      <p:sp>
        <p:nvSpPr>
          <p:cNvPr id="9" name="Shape 7"/>
          <p:cNvSpPr/>
          <p:nvPr/>
        </p:nvSpPr>
        <p:spPr>
          <a:xfrm>
            <a:off x="390449" y="3153040"/>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4C7DDD"/>
          </a:solidFill>
          <a:ln/>
        </p:spPr>
        <p:txBody>
          <a:bodyPr/>
          <a:lstStyle/>
          <a:p>
            <a:endParaRPr lang="en-GB"/>
          </a:p>
        </p:txBody>
      </p:sp>
      <p:sp>
        <p:nvSpPr>
          <p:cNvPr id="10" name="Text 8"/>
          <p:cNvSpPr/>
          <p:nvPr/>
        </p:nvSpPr>
        <p:spPr>
          <a:xfrm>
            <a:off x="390449" y="3153040"/>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2</a:t>
            </a:r>
            <a:endParaRPr lang="en-US" sz="1152" dirty="0"/>
          </a:p>
        </p:txBody>
      </p:sp>
      <p:sp>
        <p:nvSpPr>
          <p:cNvPr id="11" name="Shape 9"/>
          <p:cNvSpPr/>
          <p:nvPr/>
        </p:nvSpPr>
        <p:spPr>
          <a:xfrm>
            <a:off x="4572000" y="3153040"/>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1860ED"/>
          </a:solidFill>
          <a:ln/>
        </p:spPr>
        <p:txBody>
          <a:bodyPr/>
          <a:lstStyle/>
          <a:p>
            <a:endParaRPr lang="en-GB"/>
          </a:p>
        </p:txBody>
      </p:sp>
      <p:sp>
        <p:nvSpPr>
          <p:cNvPr id="12" name="Text 10"/>
          <p:cNvSpPr/>
          <p:nvPr/>
        </p:nvSpPr>
        <p:spPr>
          <a:xfrm>
            <a:off x="4572000" y="3153040"/>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4</a:t>
            </a:r>
            <a:endParaRPr lang="en-US" sz="1152" dirty="0"/>
          </a:p>
        </p:txBody>
      </p:sp>
      <p:sp>
        <p:nvSpPr>
          <p:cNvPr id="13" name="Text 11"/>
          <p:cNvSpPr/>
          <p:nvPr/>
        </p:nvSpPr>
        <p:spPr>
          <a:xfrm>
            <a:off x="390449" y="3505225"/>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Διαχειριστικά συστήματα</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Αφορούν την οργάνωση της δικαστικής λειτουργίας, όπως την κατανομή υποθέσεων και τη διαχείριση φακέλων, εγείροντας ζητήματα διαφάνειας και συμμόρφωσης με την αρχή του φυσικού δικαστή.</a:t>
            </a:r>
            <a:endParaRPr lang="en-US" sz="1152" dirty="0"/>
          </a:p>
        </p:txBody>
      </p:sp>
      <p:sp>
        <p:nvSpPr>
          <p:cNvPr id="14" name="Text 12"/>
          <p:cNvSpPr/>
          <p:nvPr/>
        </p:nvSpPr>
        <p:spPr>
          <a:xfrm>
            <a:off x="4572000" y="3505225"/>
            <a:ext cx="3961343" cy="1227582"/>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Αυτοματοποιημένα συστήματα λήψης αποφάσεων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Αναλαμβάνουν αποφάσεις χωρίς ανθρώπινη παρέμβαση, θέτοντας σημαντικά νομικά και θεσμικά ζητήματα σχετικά με τη διαφάνεια, την αιτιολόγηση και την προστασία θεμελιωδών δικαιωμάτων.</a:t>
            </a:r>
            <a:endParaRPr lang="en-US" sz="1152"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21D42"/>
        </a:solidFill>
        <a:effectLst/>
      </p:bgPr>
    </p:bg>
    <p:spTree>
      <p:nvGrpSpPr>
        <p:cNvPr id="1" name=""/>
        <p:cNvGrpSpPr/>
        <p:nvPr/>
      </p:nvGrpSpPr>
      <p:grpSpPr>
        <a:xfrm>
          <a:off x="0" y="0"/>
          <a:ext cx="0" cy="0"/>
          <a:chOff x="0" y="0"/>
          <a:chExt cx="0" cy="0"/>
        </a:xfrm>
      </p:grpSpPr>
      <p:sp>
        <p:nvSpPr>
          <p:cNvPr id="2" name="Shape 0"/>
          <p:cNvSpPr/>
          <p:nvPr/>
        </p:nvSpPr>
        <p:spPr>
          <a:xfrm rot="10800000">
            <a:off x="2085478"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3" name="Text 1"/>
          <p:cNvSpPr/>
          <p:nvPr/>
        </p:nvSpPr>
        <p:spPr>
          <a:xfrm>
            <a:off x="390449" y="292608"/>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Προβλέψεις για το μέλλον της τεχνητής νοημοσύνης στη δικαστηριακή πρακτική και τη νομική ευθύνη</a:t>
            </a:r>
            <a:endParaRPr lang="en-US" sz="1152" dirty="0"/>
          </a:p>
        </p:txBody>
      </p:sp>
      <p:sp>
        <p:nvSpPr>
          <p:cNvPr id="4" name="Shape 2"/>
          <p:cNvSpPr/>
          <p:nvPr/>
        </p:nvSpPr>
        <p:spPr>
          <a:xfrm>
            <a:off x="449419" y="1147020"/>
            <a:ext cx="2708622" cy="3182471"/>
          </a:xfrm>
          <a:custGeom>
            <a:avLst/>
            <a:gdLst/>
            <a:ahLst/>
            <a:cxnLst/>
            <a:rect l="l" t="t" r="r" b="b"/>
            <a:pathLst>
              <a:path w="2708622" h="3182471">
                <a:moveTo>
                  <a:pt x="87072" y="0"/>
                </a:moveTo>
                <a:lnTo>
                  <a:pt x="2621550" y="0"/>
                </a:lnTo>
                <a:quadBezTo>
                  <a:pt x="2708622" y="0"/>
                  <a:pt x="2708622" y="87072"/>
                </a:quadBezTo>
                <a:lnTo>
                  <a:pt x="2708622" y="3095398"/>
                </a:lnTo>
                <a:quadBezTo>
                  <a:pt x="2708622" y="3182471"/>
                  <a:pt x="2621550" y="3182471"/>
                </a:quadBezTo>
                <a:lnTo>
                  <a:pt x="87072" y="3182471"/>
                </a:lnTo>
                <a:quadBezTo>
                  <a:pt x="0" y="3182471"/>
                  <a:pt x="0" y="3095398"/>
                </a:quadBezTo>
                <a:lnTo>
                  <a:pt x="0" y="87072"/>
                </a:lnTo>
                <a:quadBezTo>
                  <a:pt x="0" y="0"/>
                  <a:pt x="87072" y="0"/>
                </a:quadBezTo>
                <a:close/>
              </a:path>
            </a:pathLst>
          </a:custGeom>
          <a:solidFill>
            <a:srgbClr val="1860ED"/>
          </a:solidFill>
          <a:ln/>
        </p:spPr>
        <p:txBody>
          <a:bodyPr/>
          <a:lstStyle/>
          <a:p>
            <a:endParaRPr lang="en-GB"/>
          </a:p>
        </p:txBody>
      </p:sp>
      <p:sp>
        <p:nvSpPr>
          <p:cNvPr id="5" name="Shape 3"/>
          <p:cNvSpPr/>
          <p:nvPr/>
        </p:nvSpPr>
        <p:spPr>
          <a:xfrm>
            <a:off x="321768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6" name="Shape 4"/>
          <p:cNvSpPr/>
          <p:nvPr/>
        </p:nvSpPr>
        <p:spPr>
          <a:xfrm>
            <a:off x="598595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7" name="Shape 5"/>
          <p:cNvSpPr/>
          <p:nvPr/>
        </p:nvSpPr>
        <p:spPr>
          <a:xfrm>
            <a:off x="467445" y="4759452"/>
            <a:ext cx="8209109" cy="0"/>
          </a:xfrm>
          <a:custGeom>
            <a:avLst/>
            <a:gdLst/>
            <a:ahLst/>
            <a:cxnLst/>
            <a:rect l="l" t="t" r="r" b="b"/>
            <a:pathLst>
              <a:path w="8209109">
                <a:moveTo>
                  <a:pt x="0" y="0"/>
                </a:moveTo>
                <a:lnTo>
                  <a:pt x="8209109" y="0"/>
                </a:lnTo>
              </a:path>
            </a:pathLst>
          </a:custGeom>
          <a:noFill/>
          <a:ln w="18288">
            <a:solidFill>
              <a:srgbClr val="FE5900"/>
            </a:solidFill>
            <a:prstDash val="solid"/>
            <a:headEnd type="none"/>
            <a:tailEnd type="none"/>
          </a:ln>
        </p:spPr>
        <p:txBody>
          <a:bodyPr/>
          <a:lstStyle/>
          <a:p>
            <a:endParaRPr lang="en-GB"/>
          </a:p>
        </p:txBody>
      </p:sp>
      <p:sp>
        <p:nvSpPr>
          <p:cNvPr id="8" name="Text 6"/>
          <p:cNvSpPr/>
          <p:nvPr/>
        </p:nvSpPr>
        <p:spPr>
          <a:xfrm>
            <a:off x="545825" y="2273284"/>
            <a:ext cx="2515810" cy="1332738"/>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Εξέλιξη κανονιστικού πλαισίου</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λειτουργική ταξινόμηση και οι κατευθυντήριες αρχές αναμένεται να ενσωματωθούν σε νέα νομικά πρότυπα, διασφαλίζοντας ισορροπία μεταξύ τεχνολογικής καινοτομίας και προστασίας του κράτους δικαίου.</a:t>
            </a:r>
            <a:endParaRPr lang="en-US" sz="1152" dirty="0"/>
          </a:p>
        </p:txBody>
      </p:sp>
      <p:pic>
        <p:nvPicPr>
          <p:cNvPr id="9" name="Image 0" descr="https://img.gamma.design/file/template/511/20260410115242A030.jpg"/>
          <p:cNvPicPr>
            <a:picLocks noChangeAspect="1"/>
          </p:cNvPicPr>
          <p:nvPr/>
        </p:nvPicPr>
        <p:blipFill>
          <a:blip r:embed="rId3"/>
          <a:stretch>
            <a:fillRect/>
          </a:stretch>
        </p:blipFill>
        <p:spPr>
          <a:xfrm>
            <a:off x="545825" y="1268164"/>
            <a:ext cx="2515810" cy="1005120"/>
          </a:xfrm>
          <a:prstGeom prst="rect">
            <a:avLst/>
          </a:prstGeom>
        </p:spPr>
      </p:pic>
      <p:pic>
        <p:nvPicPr>
          <p:cNvPr id="10" name="Image 1" descr="https://img.gamma.design/file/template/511/20260410115249A032.jpg"/>
          <p:cNvPicPr>
            <a:picLocks noChangeAspect="1"/>
          </p:cNvPicPr>
          <p:nvPr/>
        </p:nvPicPr>
        <p:blipFill>
          <a:blip r:embed="rId4"/>
          <a:stretch>
            <a:fillRect/>
          </a:stretch>
        </p:blipFill>
        <p:spPr>
          <a:xfrm>
            <a:off x="6082365" y="1268164"/>
            <a:ext cx="2515810" cy="1005120"/>
          </a:xfrm>
          <a:prstGeom prst="rect">
            <a:avLst/>
          </a:prstGeom>
        </p:spPr>
      </p:pic>
      <p:pic>
        <p:nvPicPr>
          <p:cNvPr id="11" name="Image 2" descr="https://img.gamma.design/file/template/511/20260410115254A033.jpg"/>
          <p:cNvPicPr>
            <a:picLocks noChangeAspect="1"/>
          </p:cNvPicPr>
          <p:nvPr/>
        </p:nvPicPr>
        <p:blipFill>
          <a:blip r:embed="rId5"/>
          <a:stretch>
            <a:fillRect/>
          </a:stretch>
        </p:blipFill>
        <p:spPr>
          <a:xfrm>
            <a:off x="3314095" y="1268164"/>
            <a:ext cx="2515810" cy="1005120"/>
          </a:xfrm>
          <a:prstGeom prst="rect">
            <a:avLst/>
          </a:prstGeom>
        </p:spPr>
      </p:pic>
      <p:sp>
        <p:nvSpPr>
          <p:cNvPr id="12" name="Shape 7"/>
          <p:cNvSpPr/>
          <p:nvPr/>
        </p:nvSpPr>
        <p:spPr>
          <a:xfrm rot="10800000">
            <a:off x="4975187"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3" name="Shape 8"/>
          <p:cNvSpPr/>
          <p:nvPr/>
        </p:nvSpPr>
        <p:spPr>
          <a:xfrm rot="10800000">
            <a:off x="7845686"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4" name="Text 9"/>
          <p:cNvSpPr/>
          <p:nvPr/>
        </p:nvSpPr>
        <p:spPr>
          <a:xfrm>
            <a:off x="3314095" y="2273284"/>
            <a:ext cx="2515810" cy="1521905"/>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Νέο νομικό καθήκον τεχνολογικής επάρκειας</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Διαμορφώνεται ένα standard όπου ο δικηγόρος οφείλει να κατανοεί τα όρια της ΤΝ, να ελέγχει τα outputs και να διασφαλίζει την ακρίβεια και την αλήθεια στα νομικά έγγραφα που υποβάλλει.</a:t>
            </a:r>
            <a:endParaRPr lang="en-US" sz="1152" dirty="0"/>
          </a:p>
        </p:txBody>
      </p:sp>
      <p:sp>
        <p:nvSpPr>
          <p:cNvPr id="15" name="Text 10"/>
          <p:cNvSpPr/>
          <p:nvPr/>
        </p:nvSpPr>
        <p:spPr>
          <a:xfrm>
            <a:off x="6082365" y="2273284"/>
            <a:ext cx="2515810" cy="166906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Συμπληρωματική λειτουργία προς τον AI Act</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λειτουργική ταξινόμηση μπορεί να συμπληρώσει το AI Act, προτείνοντας διακριτές κατηγορίες κινδύνου και ενισχύοντας την ερμηνεία των κανονιστικών απαιτήσεων για τη χρήση ΤΝ στη δικαιοσύνη.</a:t>
            </a:r>
            <a:endParaRPr lang="en-US" sz="1152"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06</a:t>
            </a:r>
            <a:endParaRPr lang="en-US" sz="1152" dirty="0"/>
          </a:p>
        </p:txBody>
      </p:sp>
      <p:sp>
        <p:nvSpPr>
          <p:cNvPr id="5" name="Text 1"/>
          <p:cNvSpPr/>
          <p:nvPr/>
        </p:nvSpPr>
        <p:spPr>
          <a:xfrm>
            <a:off x="1197480" y="2571750"/>
            <a:ext cx="3374520" cy="643652"/>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Συμπεράσματα</a:t>
            </a:r>
            <a:endParaRPr lang="en-US" sz="1152"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2358A493.png"/>
          <p:cNvPicPr>
            <a:picLocks noChangeAspect="1"/>
          </p:cNvPicPr>
          <p:nvPr/>
        </p:nvPicPr>
        <p:blipFill>
          <a:blip r:embed="rId3">
            <a:alphaModFix amt="30000"/>
          </a:blip>
          <a:stretch>
            <a:fillRect/>
          </a:stretch>
        </p:blipFill>
        <p:spPr>
          <a:xfrm rot="-5400000" flipH="1">
            <a:off x="-1159105" y="1340125"/>
            <a:ext cx="5949938" cy="3606821"/>
          </a:xfrm>
          <a:prstGeom prst="rect">
            <a:avLst/>
          </a:prstGeom>
        </p:spPr>
      </p:pic>
      <p:pic>
        <p:nvPicPr>
          <p:cNvPr id="3" name="Image 1" descr="https://img.gamma.design/file/template/511/20260410112358A493.png"/>
          <p:cNvPicPr>
            <a:picLocks noChangeAspect="1"/>
          </p:cNvPicPr>
          <p:nvPr/>
        </p:nvPicPr>
        <p:blipFill>
          <a:blip r:embed="rId3">
            <a:alphaModFix amt="15000"/>
          </a:blip>
          <a:stretch>
            <a:fillRect/>
          </a:stretch>
        </p:blipFill>
        <p:spPr>
          <a:xfrm rot="-5400000">
            <a:off x="4365621" y="365121"/>
            <a:ext cx="5949938" cy="3606821"/>
          </a:xfrm>
          <a:prstGeom prst="rect">
            <a:avLst/>
          </a:prstGeom>
        </p:spPr>
      </p:pic>
      <p:pic>
        <p:nvPicPr>
          <p:cNvPr id="4" name="Image 2" descr="https://img.gamma.design/file/template/511/20260410111741A478.jpg"/>
          <p:cNvPicPr>
            <a:picLocks noChangeAspect="1"/>
          </p:cNvPicPr>
          <p:nvPr/>
        </p:nvPicPr>
        <p:blipFill>
          <a:blip r:embed="rId4"/>
          <a:stretch>
            <a:fillRect/>
          </a:stretch>
        </p:blipFill>
        <p:spPr>
          <a:xfrm>
            <a:off x="1100892" y="866226"/>
            <a:ext cx="2518383" cy="3411049"/>
          </a:xfrm>
          <a:prstGeom prst="rect">
            <a:avLst/>
          </a:prstGeom>
        </p:spPr>
      </p:pic>
      <p:sp>
        <p:nvSpPr>
          <p:cNvPr id="5" name="Text 0"/>
          <p:cNvSpPr/>
          <p:nvPr/>
        </p:nvSpPr>
        <p:spPr>
          <a:xfrm>
            <a:off x="4016045" y="926287"/>
            <a:ext cx="4142232"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Ο ρόλος της ανθρώπινης παρέμβασης στη δικαστηριακή πρακτική με ΤΝ</a:t>
            </a:r>
            <a:endParaRPr lang="en-US" sz="1152" dirty="0"/>
          </a:p>
        </p:txBody>
      </p:sp>
      <p:sp>
        <p:nvSpPr>
          <p:cNvPr id="6" name="Text 1"/>
          <p:cNvSpPr/>
          <p:nvPr/>
        </p:nvSpPr>
        <p:spPr>
          <a:xfrm>
            <a:off x="4286069" y="1778187"/>
            <a:ext cx="3872208" cy="1340168"/>
          </a:xfrm>
          <a:prstGeom prst="rect">
            <a:avLst/>
          </a:prstGeom>
          <a:noFill/>
          <a:ln/>
        </p:spPr>
        <p:txBody>
          <a:bodyPr wrap="square" lIns="91440" tIns="91440" rIns="91440" bIns="91440" rtlCol="0" anchor="t">
            <a:spAutoFit/>
          </a:bodyPr>
          <a:lstStyle/>
          <a:p>
            <a:pPr marL="0" indent="0">
              <a:lnSpc>
                <a:spcPct val="112000"/>
              </a:lnSpc>
              <a:spcBef>
                <a:spcPts val="360"/>
              </a:spcBef>
              <a:buNone/>
            </a:pPr>
            <a:r>
              <a:rPr lang="en-US" sz="1440" dirty="0">
                <a:solidFill>
                  <a:srgbClr val="1860ED"/>
                </a:solidFill>
                <a:latin typeface="Arial" pitchFamily="34" charset="0"/>
                <a:ea typeface="Arial" pitchFamily="34" charset="-122"/>
                <a:cs typeface="Arial" pitchFamily="34" charset="-120"/>
              </a:rPr>
              <a:t>Διατήρηση ελέγχου από τον δικηγόρο</a:t>
            </a:r>
            <a:endParaRPr lang="en-US" sz="1152" dirty="0"/>
          </a:p>
          <a:p>
            <a:pPr marL="254000" indent="-254000">
              <a:lnSpc>
                <a:spcPct val="112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Ο δικηγόρος παραμένει αποκλειστικά υπεύθυνος για κάθε εργαλείο ΤΝ που χρησιμοποιεί και δεν απαλλάσσεται από την ευθύνη του έναντι του δικαστηρίου και του πελάτη.</a:t>
            </a:r>
            <a:endParaRPr lang="en-US" sz="1152" dirty="0"/>
          </a:p>
        </p:txBody>
      </p:sp>
      <p:pic>
        <p:nvPicPr>
          <p:cNvPr id="7" name="Image 3" descr="https://img.gamma.design/file/template/511/20260410112008A482.png"/>
          <p:cNvPicPr>
            <a:picLocks noChangeAspect="1"/>
          </p:cNvPicPr>
          <p:nvPr/>
        </p:nvPicPr>
        <p:blipFill>
          <a:blip r:embed="rId5"/>
          <a:stretch>
            <a:fillRect/>
          </a:stretch>
        </p:blipFill>
        <p:spPr>
          <a:xfrm>
            <a:off x="4083691" y="1930305"/>
            <a:ext cx="202378" cy="1924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01</a:t>
            </a:r>
            <a:endParaRPr lang="en-US" sz="1152" dirty="0"/>
          </a:p>
        </p:txBody>
      </p:sp>
      <p:sp>
        <p:nvSpPr>
          <p:cNvPr id="5" name="Text 1"/>
          <p:cNvSpPr/>
          <p:nvPr/>
        </p:nvSpPr>
        <p:spPr>
          <a:xfrm>
            <a:off x="1197480" y="2571750"/>
            <a:ext cx="3374520" cy="643652"/>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Εισαγωγή στην ΤΝ</a:t>
            </a:r>
            <a:endParaRPr lang="en-US" sz="1152"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3838A553.jpg"/>
          <p:cNvPicPr>
            <a:picLocks noChangeAspect="1"/>
          </p:cNvPicPr>
          <p:nvPr/>
        </p:nvPicPr>
        <p:blipFill>
          <a:blip r:embed="rId3"/>
          <a:stretch>
            <a:fillRect/>
          </a:stretch>
        </p:blipFill>
        <p:spPr>
          <a:xfrm>
            <a:off x="0" y="0"/>
            <a:ext cx="3427181" cy="5143500"/>
          </a:xfrm>
          <a:prstGeom prst="rect">
            <a:avLst/>
          </a:prstGeom>
        </p:spPr>
      </p:pic>
      <p:sp>
        <p:nvSpPr>
          <p:cNvPr id="3" name="Text 0"/>
          <p:cNvSpPr/>
          <p:nvPr/>
        </p:nvSpPr>
        <p:spPr>
          <a:xfrm>
            <a:off x="3894381" y="670153"/>
            <a:ext cx="4744148"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Η ανάγκη συνεχούς εκπαίδευσης και τεχνολογικής επάρκειας των δικηγόρων</a:t>
            </a:r>
            <a:endParaRPr lang="en-US" sz="1152" dirty="0"/>
          </a:p>
        </p:txBody>
      </p:sp>
      <p:sp>
        <p:nvSpPr>
          <p:cNvPr id="4" name="Shape 1"/>
          <p:cNvSpPr/>
          <p:nvPr/>
        </p:nvSpPr>
        <p:spPr>
          <a:xfrm>
            <a:off x="4003180" y="1565177"/>
            <a:ext cx="4635349" cy="1147447"/>
          </a:xfrm>
          <a:custGeom>
            <a:avLst/>
            <a:gdLst/>
            <a:ahLst/>
            <a:cxnLst/>
            <a:rect l="l" t="t" r="r" b="b"/>
            <a:pathLst>
              <a:path w="4635349" h="1147447">
                <a:moveTo>
                  <a:pt x="37364" y="0"/>
                </a:moveTo>
                <a:lnTo>
                  <a:pt x="4597985" y="0"/>
                </a:lnTo>
                <a:quadBezTo>
                  <a:pt x="4635349" y="0"/>
                  <a:pt x="4635349" y="37364"/>
                </a:quadBezTo>
                <a:lnTo>
                  <a:pt x="4635349" y="1110082"/>
                </a:lnTo>
                <a:quadBezTo>
                  <a:pt x="4635349" y="1147447"/>
                  <a:pt x="4597985" y="1147447"/>
                </a:quadBezTo>
                <a:lnTo>
                  <a:pt x="37364" y="1147447"/>
                </a:lnTo>
                <a:quadBezTo>
                  <a:pt x="0" y="1147447"/>
                  <a:pt x="0" y="1110082"/>
                </a:quadBezTo>
                <a:lnTo>
                  <a:pt x="0" y="37364"/>
                </a:lnTo>
                <a:quadBezTo>
                  <a:pt x="0" y="0"/>
                  <a:pt x="37364" y="0"/>
                </a:quadBezTo>
                <a:close/>
              </a:path>
            </a:pathLst>
          </a:custGeom>
          <a:solidFill>
            <a:srgbClr val="FFFFFF">
              <a:alpha val="0"/>
            </a:srgbClr>
          </a:solidFill>
          <a:ln w="9144">
            <a:solidFill>
              <a:srgbClr val="1860ED"/>
            </a:solidFill>
            <a:prstDash val="solid"/>
          </a:ln>
        </p:spPr>
        <p:txBody>
          <a:bodyPr/>
          <a:lstStyle/>
          <a:p>
            <a:endParaRPr lang="en-GB"/>
          </a:p>
        </p:txBody>
      </p:sp>
      <p:sp>
        <p:nvSpPr>
          <p:cNvPr id="5" name="Text 2"/>
          <p:cNvSpPr/>
          <p:nvPr/>
        </p:nvSpPr>
        <p:spPr>
          <a:xfrm>
            <a:off x="4003180" y="1565177"/>
            <a:ext cx="4635349" cy="1147447"/>
          </a:xfrm>
          <a:prstGeom prst="rect">
            <a:avLst/>
          </a:prstGeom>
          <a:noFill/>
          <a:ln/>
        </p:spPr>
        <p:txBody>
          <a:bodyPr wrap="square" rtlCol="0" anchor="t"/>
          <a:lstStyle/>
          <a:p>
            <a:pPr marL="0" indent="0">
              <a:spcBef>
                <a:spcPts val="360"/>
              </a:spcBef>
              <a:buNone/>
            </a:pPr>
            <a:r>
              <a:rPr lang="en-US" sz="1440" dirty="0">
                <a:solidFill>
                  <a:srgbClr val="1860ED"/>
                </a:solidFill>
                <a:latin typeface="Arial" pitchFamily="34" charset="0"/>
                <a:ea typeface="Arial" pitchFamily="34" charset="-122"/>
                <a:cs typeface="Arial" pitchFamily="34" charset="-120"/>
              </a:rPr>
              <a:t>Εκπαίδευση στη χρήση συστημάτων ΤΝ</a:t>
            </a:r>
            <a:endParaRPr lang="en-US" sz="1152" dirty="0"/>
          </a:p>
          <a:p>
            <a:pPr marL="254000" indent="-254000">
              <a:spcBef>
                <a:spcPts val="10"/>
              </a:spcBef>
              <a:buSzPct val="100000"/>
              <a:buChar char="•"/>
            </a:pPr>
            <a:r>
              <a:rPr lang="en-US" sz="1152" dirty="0">
                <a:solidFill>
                  <a:srgbClr val="FFFFFF"/>
                </a:solidFill>
                <a:latin typeface="Arial" pitchFamily="34" charset="0"/>
                <a:ea typeface="Arial" pitchFamily="34" charset="-122"/>
                <a:cs typeface="Arial" pitchFamily="34" charset="-120"/>
              </a:rPr>
              <a:t>Οι δικηγόροι οφείλουν να γνωρίζουν τα όρια, τους κινδύνους και τις δυνατότητες της ΤΝ, ώστε να εξασφαλίζουν ορθή και υπεύθυνη χρήση στην πράξη.</a:t>
            </a:r>
            <a:endParaRPr lang="en-US" sz="1152" dirty="0"/>
          </a:p>
        </p:txBody>
      </p:sp>
      <p:sp>
        <p:nvSpPr>
          <p:cNvPr id="6" name="Shape 3"/>
          <p:cNvSpPr/>
          <p:nvPr/>
        </p:nvSpPr>
        <p:spPr>
          <a:xfrm>
            <a:off x="3996776" y="1556356"/>
            <a:ext cx="0" cy="1165412"/>
          </a:xfrm>
          <a:custGeom>
            <a:avLst/>
            <a:gdLst/>
            <a:ahLst/>
            <a:cxnLst/>
            <a:rect l="l" t="t" r="r" b="b"/>
            <a:pathLst>
              <a:path h="1165412">
                <a:moveTo>
                  <a:pt x="0" y="0"/>
                </a:moveTo>
                <a:lnTo>
                  <a:pt x="0" y="1165412"/>
                </a:lnTo>
              </a:path>
            </a:pathLst>
          </a:custGeom>
          <a:noFill/>
          <a:ln w="54864">
            <a:solidFill>
              <a:srgbClr val="1860ED"/>
            </a:solidFill>
            <a:prstDash val="solid"/>
            <a:headEnd type="none"/>
            <a:tailEnd type="none"/>
          </a:ln>
        </p:spPr>
        <p:txBody>
          <a:bodyPr/>
          <a:lstStyle/>
          <a:p>
            <a:endParaRPr lang="en-GB"/>
          </a:p>
        </p:txBody>
      </p:sp>
      <p:sp>
        <p:nvSpPr>
          <p:cNvPr id="7" name="Shape 4"/>
          <p:cNvSpPr/>
          <p:nvPr/>
        </p:nvSpPr>
        <p:spPr>
          <a:xfrm>
            <a:off x="4003180" y="2905273"/>
            <a:ext cx="4635349" cy="1147447"/>
          </a:xfrm>
          <a:custGeom>
            <a:avLst/>
            <a:gdLst/>
            <a:ahLst/>
            <a:cxnLst/>
            <a:rect l="l" t="t" r="r" b="b"/>
            <a:pathLst>
              <a:path w="4635349" h="1147447">
                <a:moveTo>
                  <a:pt x="37364" y="0"/>
                </a:moveTo>
                <a:lnTo>
                  <a:pt x="4597985" y="0"/>
                </a:lnTo>
                <a:quadBezTo>
                  <a:pt x="4635349" y="0"/>
                  <a:pt x="4635349" y="37364"/>
                </a:quadBezTo>
                <a:lnTo>
                  <a:pt x="4635349" y="1110082"/>
                </a:lnTo>
                <a:quadBezTo>
                  <a:pt x="4635349" y="1147447"/>
                  <a:pt x="4597985" y="1147447"/>
                </a:quadBezTo>
                <a:lnTo>
                  <a:pt x="37364" y="1147447"/>
                </a:lnTo>
                <a:quadBezTo>
                  <a:pt x="0" y="1147447"/>
                  <a:pt x="0" y="1110082"/>
                </a:quadBezTo>
                <a:lnTo>
                  <a:pt x="0" y="37364"/>
                </a:lnTo>
                <a:quadBezTo>
                  <a:pt x="0" y="0"/>
                  <a:pt x="37364" y="0"/>
                </a:quadBezTo>
                <a:close/>
              </a:path>
            </a:pathLst>
          </a:custGeom>
          <a:solidFill>
            <a:srgbClr val="FFFFFF">
              <a:alpha val="0"/>
            </a:srgbClr>
          </a:solidFill>
          <a:ln w="9144">
            <a:solidFill>
              <a:srgbClr val="1860ED"/>
            </a:solidFill>
            <a:prstDash val="solid"/>
          </a:ln>
        </p:spPr>
        <p:txBody>
          <a:bodyPr/>
          <a:lstStyle/>
          <a:p>
            <a:endParaRPr lang="en-GB"/>
          </a:p>
        </p:txBody>
      </p:sp>
      <p:sp>
        <p:nvSpPr>
          <p:cNvPr id="8" name="Text 5"/>
          <p:cNvSpPr/>
          <p:nvPr/>
        </p:nvSpPr>
        <p:spPr>
          <a:xfrm>
            <a:off x="4003180" y="2905273"/>
            <a:ext cx="4635349" cy="1147447"/>
          </a:xfrm>
          <a:prstGeom prst="rect">
            <a:avLst/>
          </a:prstGeom>
          <a:noFill/>
          <a:ln/>
        </p:spPr>
        <p:txBody>
          <a:bodyPr wrap="square" rtlCol="0" anchor="t"/>
          <a:lstStyle/>
          <a:p>
            <a:pPr marL="0" indent="0">
              <a:spcBef>
                <a:spcPts val="360"/>
              </a:spcBef>
              <a:buNone/>
            </a:pPr>
            <a:r>
              <a:rPr lang="en-US" sz="1440" dirty="0">
                <a:solidFill>
                  <a:srgbClr val="1860ED"/>
                </a:solidFill>
                <a:latin typeface="Arial" pitchFamily="34" charset="0"/>
                <a:ea typeface="Arial" pitchFamily="34" charset="-122"/>
                <a:cs typeface="Arial" pitchFamily="34" charset="-120"/>
              </a:rPr>
              <a:t>Υιοθέτηση επαγγελματικών οδηγιών</a:t>
            </a:r>
            <a:endParaRPr lang="en-US" sz="1152" dirty="0"/>
          </a:p>
          <a:p>
            <a:pPr marL="254000" indent="-254000">
              <a:spcBef>
                <a:spcPts val="10"/>
              </a:spcBef>
              <a:buSzPct val="100000"/>
              <a:buChar char="•"/>
            </a:pPr>
            <a:r>
              <a:rPr lang="en-US" sz="1152" dirty="0">
                <a:solidFill>
                  <a:srgbClr val="FFFFFF"/>
                </a:solidFill>
                <a:latin typeface="Arial" pitchFamily="34" charset="0"/>
                <a:ea typeface="Arial" pitchFamily="34" charset="-122"/>
                <a:cs typeface="Arial" pitchFamily="34" charset="-120"/>
              </a:rPr>
              <a:t>Οι επαγγελματικοί σύλλογοι, όπως ο ΠΔΣ, καθιερώνουν υποχρεώσεις επαλήθευσης, εμπιστευτικότητας και επάρκειας, ως απαραίτητα πρότυπα δεοντολογίας για τους δικηγόρους.</a:t>
            </a:r>
            <a:endParaRPr lang="en-US" sz="1152" dirty="0"/>
          </a:p>
        </p:txBody>
      </p:sp>
      <p:sp>
        <p:nvSpPr>
          <p:cNvPr id="9" name="Shape 6"/>
          <p:cNvSpPr/>
          <p:nvPr/>
        </p:nvSpPr>
        <p:spPr>
          <a:xfrm>
            <a:off x="3996776" y="2896452"/>
            <a:ext cx="0" cy="1165412"/>
          </a:xfrm>
          <a:custGeom>
            <a:avLst/>
            <a:gdLst/>
            <a:ahLst/>
            <a:cxnLst/>
            <a:rect l="l" t="t" r="r" b="b"/>
            <a:pathLst>
              <a:path h="1165412">
                <a:moveTo>
                  <a:pt x="0" y="0"/>
                </a:moveTo>
                <a:lnTo>
                  <a:pt x="0" y="1165412"/>
                </a:lnTo>
              </a:path>
            </a:pathLst>
          </a:custGeom>
          <a:noFill/>
          <a:ln w="54864">
            <a:solidFill>
              <a:srgbClr val="1860ED"/>
            </a:solidFill>
            <a:prstDash val="solid"/>
            <a:headEnd type="none"/>
            <a:tailEnd type="none"/>
          </a:ln>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13600A538.png"/>
          <p:cNvPicPr>
            <a:picLocks noChangeAspect="1"/>
          </p:cNvPicPr>
          <p:nvPr/>
        </p:nvPicPr>
        <p:blipFill>
          <a:blip r:embed="rId3"/>
          <a:stretch>
            <a:fillRect/>
          </a:stretch>
        </p:blipFill>
        <p:spPr>
          <a:xfrm>
            <a:off x="5561920" y="-832437"/>
            <a:ext cx="3582080" cy="5143500"/>
          </a:xfrm>
          <a:prstGeom prst="rect">
            <a:avLst/>
          </a:prstGeom>
        </p:spPr>
      </p:pic>
      <p:pic>
        <p:nvPicPr>
          <p:cNvPr id="3" name="Image 1" descr="https://img.gamma.design/file/template/511/20260410113600A538.png"/>
          <p:cNvPicPr>
            <a:picLocks noChangeAspect="1"/>
          </p:cNvPicPr>
          <p:nvPr/>
        </p:nvPicPr>
        <p:blipFill>
          <a:blip r:embed="rId3"/>
          <a:stretch>
            <a:fillRect/>
          </a:stretch>
        </p:blipFill>
        <p:spPr>
          <a:xfrm flipH="1">
            <a:off x="0" y="-1631064"/>
            <a:ext cx="3582080" cy="5143500"/>
          </a:xfrm>
          <a:prstGeom prst="rect">
            <a:avLst/>
          </a:prstGeom>
        </p:spPr>
      </p:pic>
      <p:pic>
        <p:nvPicPr>
          <p:cNvPr id="4" name="Image 2" descr="https://img.gamma.design/file/template/511/20260410113110A523.jpg"/>
          <p:cNvPicPr>
            <a:picLocks noChangeAspect="1"/>
          </p:cNvPicPr>
          <p:nvPr/>
        </p:nvPicPr>
        <p:blipFill>
          <a:blip r:embed="rId4"/>
          <a:stretch>
            <a:fillRect/>
          </a:stretch>
        </p:blipFill>
        <p:spPr>
          <a:xfrm>
            <a:off x="390449" y="2880215"/>
            <a:ext cx="8362790" cy="1817998"/>
          </a:xfrm>
          <a:prstGeom prst="rect">
            <a:avLst/>
          </a:prstGeom>
        </p:spPr>
      </p:pic>
      <p:sp>
        <p:nvSpPr>
          <p:cNvPr id="5" name="Text 0"/>
          <p:cNvSpPr/>
          <p:nvPr/>
        </p:nvSpPr>
        <p:spPr>
          <a:xfrm>
            <a:off x="390449" y="292608"/>
            <a:ext cx="8363102" cy="446199"/>
          </a:xfrm>
          <a:prstGeom prst="rect">
            <a:avLst/>
          </a:prstGeom>
          <a:noFill/>
          <a:ln/>
        </p:spPr>
        <p:txBody>
          <a:bodyPr wrap="square" lIns="91440" tIns="91440" rIns="91440" bIns="91440" rtlCol="0" anchor="t">
            <a:spAutoFit/>
          </a:bodyPr>
          <a:lstStyle/>
          <a:p>
            <a:pPr marL="0" indent="0" algn="ctr">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Οι μελλοντικές προοπτικές και η εξέλιξη της ΤΝ στη δικαιοσύνη</a:t>
            </a:r>
            <a:endParaRPr lang="en-US" sz="1152" dirty="0"/>
          </a:p>
        </p:txBody>
      </p:sp>
      <p:sp>
        <p:nvSpPr>
          <p:cNvPr id="6" name="Text 1"/>
          <p:cNvSpPr/>
          <p:nvPr/>
        </p:nvSpPr>
        <p:spPr>
          <a:xfrm>
            <a:off x="2229307" y="1073506"/>
            <a:ext cx="4685386" cy="1135428"/>
          </a:xfrm>
          <a:prstGeom prst="rect">
            <a:avLst/>
          </a:prstGeom>
          <a:noFill/>
          <a:ln/>
        </p:spPr>
        <p:txBody>
          <a:bodyPr wrap="square" lIns="91440" tIns="91440" rIns="91440" bIns="91440" rtlCol="0" anchor="t">
            <a:spAutoFit/>
          </a:bodyPr>
          <a:lstStyle/>
          <a:p>
            <a:pPr marL="0" indent="0">
              <a:lnSpc>
                <a:spcPct val="112000"/>
              </a:lnSpc>
              <a:spcBef>
                <a:spcPts val="360"/>
              </a:spcBef>
              <a:buNone/>
            </a:pPr>
            <a:r>
              <a:rPr lang="en-US" sz="1440" dirty="0">
                <a:solidFill>
                  <a:srgbClr val="1860ED"/>
                </a:solidFill>
                <a:latin typeface="Arial" pitchFamily="34" charset="0"/>
                <a:ea typeface="Arial" pitchFamily="34" charset="-122"/>
                <a:cs typeface="Arial" pitchFamily="34" charset="-120"/>
              </a:rPr>
              <a:t>Ενσωμάτωση λειτουργικών ταξινομήσεων</a:t>
            </a:r>
            <a:endParaRPr lang="en-US" sz="1152" dirty="0"/>
          </a:p>
          <a:p>
            <a:pPr marL="254000" indent="-254000">
              <a:lnSpc>
                <a:spcPct val="112000"/>
              </a:lnSpc>
              <a:spcBef>
                <a:spcPts val="10"/>
              </a:spcBef>
              <a:buSzPct val="100000"/>
              <a:buChar char="•"/>
            </a:pPr>
            <a:r>
              <a:rPr lang="en-US" sz="1152" dirty="0">
                <a:solidFill>
                  <a:srgbClr val="FFFFFF"/>
                </a:solidFill>
                <a:latin typeface="Arial" pitchFamily="34" charset="0"/>
                <a:ea typeface="Arial" pitchFamily="34" charset="-122"/>
                <a:cs typeface="Arial" pitchFamily="34" charset="-120"/>
              </a:rPr>
              <a:t>Η λειτουργική ταξινόμηση της ΤΝ συνεισφέρει στη διάκριση επιπέδων κινδύνου και προστατεύει θεμελιώδη δικαιώματα, συμπληρώνοντας το ευρωπαϊκό ρυθμιστικό πλαίσιο.</a:t>
            </a:r>
            <a:endParaRPr lang="en-US" sz="1152" dirty="0"/>
          </a:p>
        </p:txBody>
      </p:sp>
      <p:pic>
        <p:nvPicPr>
          <p:cNvPr id="7" name="Image 3" descr="https://img.gamma.design/file/template/511/20260410112008A482.png"/>
          <p:cNvPicPr>
            <a:picLocks noChangeAspect="1"/>
          </p:cNvPicPr>
          <p:nvPr/>
        </p:nvPicPr>
        <p:blipFill>
          <a:blip r:embed="rId5"/>
          <a:stretch>
            <a:fillRect/>
          </a:stretch>
        </p:blipFill>
        <p:spPr>
          <a:xfrm>
            <a:off x="2054362" y="1225624"/>
            <a:ext cx="202378" cy="19242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44619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Ηθικές και νομικές προκλήσεις από τη χρήση ΤΝ στη νομική πράξη</a:t>
            </a:r>
            <a:endParaRPr lang="en-US" sz="1152" dirty="0"/>
          </a:p>
        </p:txBody>
      </p:sp>
      <p:sp>
        <p:nvSpPr>
          <p:cNvPr id="3" name="Shape 1"/>
          <p:cNvSpPr/>
          <p:nvPr/>
        </p:nvSpPr>
        <p:spPr>
          <a:xfrm>
            <a:off x="569936" y="1444414"/>
            <a:ext cx="1383126" cy="755597"/>
          </a:xfrm>
          <a:custGeom>
            <a:avLst/>
            <a:gdLst/>
            <a:ahLst/>
            <a:cxnLst/>
            <a:rect l="l" t="t" r="r" b="b"/>
            <a:pathLst>
              <a:path w="1383126" h="755597">
                <a:moveTo>
                  <a:pt x="47225" y="0"/>
                </a:moveTo>
                <a:lnTo>
                  <a:pt x="1335901" y="0"/>
                </a:lnTo>
                <a:quadBezTo>
                  <a:pt x="1383126" y="0"/>
                  <a:pt x="1383126" y="47225"/>
                </a:quadBezTo>
                <a:lnTo>
                  <a:pt x="1383126" y="708372"/>
                </a:lnTo>
                <a:quadBezTo>
                  <a:pt x="1383126" y="755597"/>
                  <a:pt x="133590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4" name="Text 2"/>
          <p:cNvSpPr/>
          <p:nvPr/>
        </p:nvSpPr>
        <p:spPr>
          <a:xfrm>
            <a:off x="569936" y="1444414"/>
            <a:ext cx="1383126"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1</a:t>
            </a:r>
            <a:endParaRPr lang="en-US" sz="1152" dirty="0"/>
          </a:p>
        </p:txBody>
      </p:sp>
      <p:sp>
        <p:nvSpPr>
          <p:cNvPr id="5" name="Text 3"/>
          <p:cNvSpPr/>
          <p:nvPr/>
        </p:nvSpPr>
        <p:spPr>
          <a:xfrm>
            <a:off x="2081129" y="1446023"/>
            <a:ext cx="6037658" cy="76523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Κίνδυνοι παραπληροφόρησης και ψευδών στοιχείων</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ανεξέλεγκτη χρήση ΤΝ μπορεί να οδηγήσει σε παραπλανητικά επιχειρήματα ή ψευδείς παραπομπές, με σημαντικές κυρώσεις για τους δικηγόρους.</a:t>
            </a:r>
            <a:endParaRPr lang="en-US" sz="1152" dirty="0"/>
          </a:p>
        </p:txBody>
      </p:sp>
      <p:sp>
        <p:nvSpPr>
          <p:cNvPr id="6" name="Shape 4"/>
          <p:cNvSpPr/>
          <p:nvPr/>
        </p:nvSpPr>
        <p:spPr>
          <a:xfrm>
            <a:off x="2061207" y="2209155"/>
            <a:ext cx="6044773" cy="0"/>
          </a:xfrm>
          <a:custGeom>
            <a:avLst/>
            <a:gdLst/>
            <a:ahLst/>
            <a:cxnLst/>
            <a:rect l="l" t="t" r="r" b="b"/>
            <a:pathLst>
              <a:path w="6044773">
                <a:moveTo>
                  <a:pt x="0" y="0"/>
                </a:moveTo>
                <a:lnTo>
                  <a:pt x="6044773" y="0"/>
                </a:lnTo>
              </a:path>
            </a:pathLst>
          </a:custGeom>
          <a:noFill/>
          <a:ln w="18288">
            <a:solidFill>
              <a:srgbClr val="1860ED"/>
            </a:solidFill>
            <a:prstDash val="solid"/>
            <a:headEnd type="none"/>
            <a:tailEnd type="none"/>
          </a:ln>
        </p:spPr>
        <p:txBody>
          <a:bodyPr/>
          <a:lstStyle/>
          <a:p>
            <a:endParaRPr lang="en-GB"/>
          </a:p>
        </p:txBody>
      </p:sp>
      <p:sp>
        <p:nvSpPr>
          <p:cNvPr id="7" name="Shape 5"/>
          <p:cNvSpPr/>
          <p:nvPr/>
        </p:nvSpPr>
        <p:spPr>
          <a:xfrm>
            <a:off x="569936" y="2536149"/>
            <a:ext cx="2010655" cy="755597"/>
          </a:xfrm>
          <a:custGeom>
            <a:avLst/>
            <a:gdLst/>
            <a:ahLst/>
            <a:cxnLst/>
            <a:rect l="l" t="t" r="r" b="b"/>
            <a:pathLst>
              <a:path w="2010655" h="755597">
                <a:moveTo>
                  <a:pt x="47225" y="0"/>
                </a:moveTo>
                <a:lnTo>
                  <a:pt x="1963431" y="0"/>
                </a:lnTo>
                <a:quadBezTo>
                  <a:pt x="2010655" y="0"/>
                  <a:pt x="2010655" y="47225"/>
                </a:quadBezTo>
                <a:lnTo>
                  <a:pt x="2010655" y="708372"/>
                </a:lnTo>
                <a:quadBezTo>
                  <a:pt x="2010655" y="755597"/>
                  <a:pt x="196343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8" name="Text 6"/>
          <p:cNvSpPr/>
          <p:nvPr/>
        </p:nvSpPr>
        <p:spPr>
          <a:xfrm>
            <a:off x="569936" y="2536149"/>
            <a:ext cx="2010655"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2</a:t>
            </a:r>
            <a:endParaRPr lang="en-US" sz="1152" dirty="0"/>
          </a:p>
        </p:txBody>
      </p:sp>
      <p:sp>
        <p:nvSpPr>
          <p:cNvPr id="9" name="Text 7"/>
          <p:cNvSpPr/>
          <p:nvPr/>
        </p:nvSpPr>
        <p:spPr>
          <a:xfrm>
            <a:off x="2721465" y="2537757"/>
            <a:ext cx="5439263" cy="76523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Διασφάλιση δικαιωμάτων και διαφάνειας</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χρήση αυτοματοποιημένων συστημάτων πρέπει να συνοδεύεται από εγγυήσεις για τη δίκαιη δίκη και τον ανθρώπινο έλεγχο στη διαδικασία.</a:t>
            </a:r>
            <a:endParaRPr lang="en-US" sz="1152" dirty="0"/>
          </a:p>
        </p:txBody>
      </p:sp>
      <p:sp>
        <p:nvSpPr>
          <p:cNvPr id="10" name="Shape 8"/>
          <p:cNvSpPr/>
          <p:nvPr/>
        </p:nvSpPr>
        <p:spPr>
          <a:xfrm>
            <a:off x="2715062" y="3282601"/>
            <a:ext cx="5430050" cy="0"/>
          </a:xfrm>
          <a:custGeom>
            <a:avLst/>
            <a:gdLst/>
            <a:ahLst/>
            <a:cxnLst/>
            <a:rect l="l" t="t" r="r" b="b"/>
            <a:pathLst>
              <a:path w="5430050">
                <a:moveTo>
                  <a:pt x="0" y="0"/>
                </a:moveTo>
                <a:lnTo>
                  <a:pt x="5430050" y="0"/>
                </a:lnTo>
              </a:path>
            </a:pathLst>
          </a:custGeom>
          <a:noFill/>
          <a:ln w="18288">
            <a:solidFill>
              <a:srgbClr val="1860ED"/>
            </a:solidFill>
            <a:prstDash val="solid"/>
            <a:headEnd type="none"/>
            <a:tailEnd type="none"/>
          </a:ln>
        </p:spPr>
        <p:txBody>
          <a:bodyPr/>
          <a:lstStyle/>
          <a:p>
            <a:endParaRPr lang="en-GB"/>
          </a:p>
        </p:txBody>
      </p:sp>
      <p:sp>
        <p:nvSpPr>
          <p:cNvPr id="11" name="Shape 9"/>
          <p:cNvSpPr/>
          <p:nvPr/>
        </p:nvSpPr>
        <p:spPr>
          <a:xfrm>
            <a:off x="569936" y="3564478"/>
            <a:ext cx="2497311" cy="755597"/>
          </a:xfrm>
          <a:custGeom>
            <a:avLst/>
            <a:gdLst/>
            <a:ahLst/>
            <a:cxnLst/>
            <a:rect l="l" t="t" r="r" b="b"/>
            <a:pathLst>
              <a:path w="2497311" h="755597">
                <a:moveTo>
                  <a:pt x="47225" y="0"/>
                </a:moveTo>
                <a:lnTo>
                  <a:pt x="2450086" y="0"/>
                </a:lnTo>
                <a:quadBezTo>
                  <a:pt x="2497311" y="0"/>
                  <a:pt x="2497311" y="47225"/>
                </a:quadBezTo>
                <a:lnTo>
                  <a:pt x="2497311" y="708372"/>
                </a:lnTo>
                <a:quadBezTo>
                  <a:pt x="2497311" y="755597"/>
                  <a:pt x="2450086"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12" name="Text 10"/>
          <p:cNvSpPr/>
          <p:nvPr/>
        </p:nvSpPr>
        <p:spPr>
          <a:xfrm>
            <a:off x="569936" y="3564478"/>
            <a:ext cx="2497311"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3</a:t>
            </a:r>
            <a:endParaRPr lang="en-US" sz="1152" dirty="0"/>
          </a:p>
        </p:txBody>
      </p:sp>
      <p:sp>
        <p:nvSpPr>
          <p:cNvPr id="13" name="Text 11"/>
          <p:cNvSpPr/>
          <p:nvPr/>
        </p:nvSpPr>
        <p:spPr>
          <a:xfrm>
            <a:off x="3176104" y="3566087"/>
            <a:ext cx="5870889" cy="1118140"/>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Νέες μορφές επαγγελματικής ευθύνης</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τεχνολογική επάρκεια καθίσταται νέο κριτήριο επαγγελματικής αμέλειας, με τους δικηγόρους να υποχρεούνται σε επαλήθευση και προσεκτική εποπτεία των αποτελεσμάτων της ΤΝ.</a:t>
            </a:r>
            <a:endParaRPr lang="en-US" sz="1152" dirty="0"/>
          </a:p>
          <a:p>
            <a:pPr marL="0" indent="0">
              <a:lnSpc>
                <a:spcPct val="96000"/>
              </a:lnSpc>
              <a:spcBef>
                <a:spcPts val="360"/>
              </a:spcBef>
              <a:buNone/>
            </a:pPr>
            <a:endParaRPr lang="en-US" sz="1152" dirty="0"/>
          </a:p>
        </p:txBody>
      </p:sp>
      <p:sp>
        <p:nvSpPr>
          <p:cNvPr id="14" name="Shape 12"/>
          <p:cNvSpPr/>
          <p:nvPr/>
        </p:nvSpPr>
        <p:spPr>
          <a:xfrm>
            <a:off x="3227331" y="4310931"/>
            <a:ext cx="4904975" cy="0"/>
          </a:xfrm>
          <a:custGeom>
            <a:avLst/>
            <a:gdLst/>
            <a:ahLst/>
            <a:cxnLst/>
            <a:rect l="l" t="t" r="r" b="b"/>
            <a:pathLst>
              <a:path w="4904975">
                <a:moveTo>
                  <a:pt x="0" y="0"/>
                </a:moveTo>
                <a:lnTo>
                  <a:pt x="4904975" y="0"/>
                </a:lnTo>
              </a:path>
            </a:pathLst>
          </a:custGeom>
          <a:noFill/>
          <a:ln w="18288">
            <a:solidFill>
              <a:srgbClr val="1860ED"/>
            </a:solidFill>
            <a:prstDash val="solid"/>
            <a:headEnd type="none"/>
            <a:tailEnd type="none"/>
          </a:ln>
        </p:spPr>
        <p:txBody>
          <a:bodyPr/>
          <a:lstStyle/>
          <a:p>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465293"/>
        </a:solidFill>
        <a:effectLst/>
      </p:bgPr>
    </p:bg>
    <p:spTree>
      <p:nvGrpSpPr>
        <p:cNvPr id="1" name=""/>
        <p:cNvGrpSpPr/>
        <p:nvPr/>
      </p:nvGrpSpPr>
      <p:grpSpPr>
        <a:xfrm>
          <a:off x="0" y="0"/>
          <a:ext cx="0" cy="0"/>
          <a:chOff x="0" y="0"/>
          <a:chExt cx="0" cy="0"/>
        </a:xfrm>
      </p:grpSpPr>
      <p:sp>
        <p:nvSpPr>
          <p:cNvPr id="2" name="Shape 0"/>
          <p:cNvSpPr/>
          <p:nvPr/>
        </p:nvSpPr>
        <p:spPr>
          <a:xfrm>
            <a:off x="598766" y="4372765"/>
            <a:ext cx="2074333" cy="417286"/>
          </a:xfrm>
          <a:custGeom>
            <a:avLst/>
            <a:gdLst/>
            <a:ahLst/>
            <a:cxnLst/>
            <a:rect l="l" t="t" r="r" b="b"/>
            <a:pathLst>
              <a:path w="2074333" h="417286">
                <a:moveTo>
                  <a:pt x="52161" y="0"/>
                </a:moveTo>
                <a:lnTo>
                  <a:pt x="2022173" y="0"/>
                </a:lnTo>
                <a:quadBezTo>
                  <a:pt x="2074333" y="0"/>
                  <a:pt x="2074333" y="52161"/>
                </a:quadBezTo>
                <a:lnTo>
                  <a:pt x="2074333" y="365125"/>
                </a:lnTo>
                <a:quadBezTo>
                  <a:pt x="2074333" y="417286"/>
                  <a:pt x="2022173" y="417286"/>
                </a:quadBezTo>
                <a:lnTo>
                  <a:pt x="52161" y="417286"/>
                </a:lnTo>
                <a:quadBezTo>
                  <a:pt x="0" y="417286"/>
                  <a:pt x="0" y="365125"/>
                </a:quadBezTo>
                <a:lnTo>
                  <a:pt x="0" y="52161"/>
                </a:lnTo>
                <a:quadBezTo>
                  <a:pt x="0" y="0"/>
                  <a:pt x="52161" y="0"/>
                </a:quadBezTo>
                <a:close/>
              </a:path>
            </a:pathLst>
          </a:custGeom>
          <a:solidFill>
            <a:srgbClr val="1860ED"/>
          </a:solidFill>
          <a:ln/>
        </p:spPr>
        <p:txBody>
          <a:bodyPr/>
          <a:lstStyle/>
          <a:p>
            <a:endParaRPr lang="en-GB"/>
          </a:p>
        </p:txBody>
      </p:sp>
      <p:sp>
        <p:nvSpPr>
          <p:cNvPr id="3" name="Text 1"/>
          <p:cNvSpPr/>
          <p:nvPr/>
        </p:nvSpPr>
        <p:spPr>
          <a:xfrm>
            <a:off x="598766" y="4372765"/>
            <a:ext cx="2074333" cy="417286"/>
          </a:xfrm>
          <a:prstGeom prst="rect">
            <a:avLst/>
          </a:prstGeom>
          <a:noFill/>
          <a:ln/>
        </p:spPr>
        <p:txBody>
          <a:bodyPr wrap="square" rtlCol="0" anchor="ctr"/>
          <a:lstStyle/>
          <a:p>
            <a:pPr marL="0" indent="0">
              <a:spcBef>
                <a:spcPts val="360"/>
              </a:spcBef>
              <a:buNone/>
            </a:pPr>
            <a:r>
              <a:rPr lang="en-US" sz="1152" dirty="0">
                <a:solidFill>
                  <a:srgbClr val="AAC7FF"/>
                </a:solidFill>
                <a:latin typeface="Arial" pitchFamily="34" charset="0"/>
                <a:ea typeface="Arial" pitchFamily="34" charset="-122"/>
                <a:cs typeface="Arial" pitchFamily="34" charset="-120"/>
              </a:rPr>
              <a:t>Gamma</a:t>
            </a:r>
            <a:endParaRPr lang="en-US" sz="1152" dirty="0"/>
          </a:p>
        </p:txBody>
      </p:sp>
      <p:sp>
        <p:nvSpPr>
          <p:cNvPr id="4" name="Text 2"/>
          <p:cNvSpPr/>
          <p:nvPr/>
        </p:nvSpPr>
        <p:spPr>
          <a:xfrm>
            <a:off x="2673099" y="4380311"/>
            <a:ext cx="1983619" cy="402336"/>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1152" dirty="0">
                <a:solidFill>
                  <a:srgbClr val="AAC7FF"/>
                </a:solidFill>
                <a:latin typeface="Arial" pitchFamily="34" charset="0"/>
                <a:ea typeface="Arial" pitchFamily="34" charset="-122"/>
                <a:cs typeface="Arial" pitchFamily="34" charset="-120"/>
              </a:rPr>
              <a:t>Γιώργος Τ. Χριστοφιδης</a:t>
            </a:r>
            <a:endParaRPr lang="en-US" sz="1152" dirty="0"/>
          </a:p>
        </p:txBody>
      </p:sp>
      <p:sp>
        <p:nvSpPr>
          <p:cNvPr id="5" name="Text 3"/>
          <p:cNvSpPr/>
          <p:nvPr/>
        </p:nvSpPr>
        <p:spPr>
          <a:xfrm>
            <a:off x="598766" y="2571750"/>
            <a:ext cx="8344187" cy="775383"/>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3888" b="1" dirty="0">
                <a:solidFill>
                  <a:srgbClr val="FFFFFF"/>
                </a:solidFill>
                <a:latin typeface="Arial" pitchFamily="34" charset="0"/>
                <a:ea typeface="Arial" pitchFamily="34" charset="-122"/>
                <a:cs typeface="Arial" pitchFamily="34" charset="-120"/>
              </a:rPr>
              <a:t>Ευχαριστώ για την προσοχή σας!</a:t>
            </a:r>
            <a:endParaRPr lang="en-US" sz="1152" dirty="0"/>
          </a:p>
        </p:txBody>
      </p:sp>
      <p:pic>
        <p:nvPicPr>
          <p:cNvPr id="6" name="Image 0" descr="https://img.gamma.design/file/template/511/20260410105651A388.png"/>
          <p:cNvPicPr>
            <a:picLocks noChangeAspect="1"/>
          </p:cNvPicPr>
          <p:nvPr/>
        </p:nvPicPr>
        <p:blipFill>
          <a:blip r:embed="rId3"/>
          <a:stretch>
            <a:fillRect/>
          </a:stretch>
        </p:blipFill>
        <p:spPr>
          <a:xfrm>
            <a:off x="5045190" y="1015757"/>
            <a:ext cx="3897763" cy="311198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35255A217.png"/>
          <p:cNvPicPr>
            <a:picLocks noChangeAspect="1"/>
          </p:cNvPicPr>
          <p:nvPr/>
        </p:nvPicPr>
        <p:blipFill>
          <a:blip r:embed="rId3"/>
          <a:stretch>
            <a:fillRect/>
          </a:stretch>
        </p:blipFill>
        <p:spPr>
          <a:xfrm>
            <a:off x="0" y="0"/>
            <a:ext cx="3609474" cy="5143500"/>
          </a:xfrm>
          <a:prstGeom prst="rect">
            <a:avLst/>
          </a:prstGeom>
        </p:spPr>
      </p:pic>
      <p:sp>
        <p:nvSpPr>
          <p:cNvPr id="3" name="Text 0"/>
          <p:cNvSpPr/>
          <p:nvPr/>
        </p:nvSpPr>
        <p:spPr>
          <a:xfrm>
            <a:off x="3894381" y="412436"/>
            <a:ext cx="4744148"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Επιπτώσεις της τεχνητής νοημοσύνης στη λειτουργία της δικαστηριακής πρακτικής και στο νομικό επάγγελμα</a:t>
            </a:r>
            <a:endParaRPr lang="en-US" sz="1152" dirty="0"/>
          </a:p>
        </p:txBody>
      </p:sp>
      <p:sp>
        <p:nvSpPr>
          <p:cNvPr id="4" name="Shape 1"/>
          <p:cNvSpPr/>
          <p:nvPr/>
        </p:nvSpPr>
        <p:spPr>
          <a:xfrm>
            <a:off x="4018692" y="1244744"/>
            <a:ext cx="3669492" cy="1043351"/>
          </a:xfrm>
          <a:custGeom>
            <a:avLst/>
            <a:gdLst/>
            <a:ahLst/>
            <a:cxnLst/>
            <a:rect l="l" t="t" r="r" b="b"/>
            <a:pathLst>
              <a:path w="3669492" h="1043351">
                <a:moveTo>
                  <a:pt x="69813" y="0"/>
                </a:moveTo>
                <a:lnTo>
                  <a:pt x="3599679" y="0"/>
                </a:lnTo>
                <a:quadBezTo>
                  <a:pt x="3669492" y="0"/>
                  <a:pt x="3669492" y="69813"/>
                </a:quadBezTo>
                <a:lnTo>
                  <a:pt x="3669492" y="973538"/>
                </a:lnTo>
                <a:quadBezTo>
                  <a:pt x="3669492" y="1043351"/>
                  <a:pt x="3599679"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5" name="Text 2"/>
          <p:cNvSpPr/>
          <p:nvPr/>
        </p:nvSpPr>
        <p:spPr>
          <a:xfrm>
            <a:off x="4018692" y="1244744"/>
            <a:ext cx="3669492"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Αλλαγή στον ρόλο των δικηγόρων και δικαστών</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ΤΝ δεν αντικαθιστά τους επαγγελματίες, αλλά μετασχηματίζει τον τρόπο εργασίας τους, απαιτώντας νέες δεξιότητες και προσαρμογή στις τεχνολογικές εξελίξεις.</a:t>
            </a:r>
            <a:endParaRPr lang="en-US" sz="1152" dirty="0"/>
          </a:p>
        </p:txBody>
      </p:sp>
      <p:sp>
        <p:nvSpPr>
          <p:cNvPr id="6" name="Shape 3"/>
          <p:cNvSpPr/>
          <p:nvPr/>
        </p:nvSpPr>
        <p:spPr>
          <a:xfrm>
            <a:off x="4018692" y="2434276"/>
            <a:ext cx="4162551" cy="1043351"/>
          </a:xfrm>
          <a:custGeom>
            <a:avLst/>
            <a:gdLst/>
            <a:ahLst/>
            <a:cxnLst/>
            <a:rect l="l" t="t" r="r" b="b"/>
            <a:pathLst>
              <a:path w="4162551" h="1043351">
                <a:moveTo>
                  <a:pt x="69813" y="0"/>
                </a:moveTo>
                <a:lnTo>
                  <a:pt x="4092738" y="0"/>
                </a:lnTo>
                <a:quadBezTo>
                  <a:pt x="4162551" y="0"/>
                  <a:pt x="4162551" y="69813"/>
                </a:quadBezTo>
                <a:lnTo>
                  <a:pt x="4162551" y="973538"/>
                </a:lnTo>
                <a:quadBezTo>
                  <a:pt x="4162551" y="1043351"/>
                  <a:pt x="4092738"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7" name="Text 4"/>
          <p:cNvSpPr/>
          <p:nvPr/>
        </p:nvSpPr>
        <p:spPr>
          <a:xfrm>
            <a:off x="4018692" y="2434276"/>
            <a:ext cx="4162551"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Ενίσχυση αλλά και κίνδυνοι στη νομική εργασία</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ΤΝ αποτελεί εργαλείο που ενισχύει την αποτελεσματικότητα, αλλά δημιουργεί νέους κινδύνους, όπως ανακρίβειες και ψευδείς παραπομπές, με σημαντικές συνέπειες.</a:t>
            </a:r>
            <a:endParaRPr lang="en-US" sz="1152" dirty="0"/>
          </a:p>
        </p:txBody>
      </p:sp>
      <p:sp>
        <p:nvSpPr>
          <p:cNvPr id="8" name="Shape 5"/>
          <p:cNvSpPr/>
          <p:nvPr/>
        </p:nvSpPr>
        <p:spPr>
          <a:xfrm>
            <a:off x="4018692" y="3623809"/>
            <a:ext cx="4681223" cy="1043351"/>
          </a:xfrm>
          <a:custGeom>
            <a:avLst/>
            <a:gdLst/>
            <a:ahLst/>
            <a:cxnLst/>
            <a:rect l="l" t="t" r="r" b="b"/>
            <a:pathLst>
              <a:path w="4681223" h="1043351">
                <a:moveTo>
                  <a:pt x="69813" y="0"/>
                </a:moveTo>
                <a:lnTo>
                  <a:pt x="4611410" y="0"/>
                </a:lnTo>
                <a:quadBezTo>
                  <a:pt x="4681223" y="0"/>
                  <a:pt x="4681223" y="69813"/>
                </a:quadBezTo>
                <a:lnTo>
                  <a:pt x="4681223" y="973538"/>
                </a:lnTo>
                <a:quadBezTo>
                  <a:pt x="4681223" y="1043351"/>
                  <a:pt x="4611410"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9" name="Text 6"/>
          <p:cNvSpPr/>
          <p:nvPr/>
        </p:nvSpPr>
        <p:spPr>
          <a:xfrm>
            <a:off x="4018692" y="3623809"/>
            <a:ext cx="4681223"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Επιπτώσεις στα θεμελιώδη δικαιώματα</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ενσωμάτωση της ΤΝ επηρεάζει τα θεμελιώδη δικαιώματα, όπως η δίκαιη δίκη και η διαφάνεια, ειδικά όσο αυξάνεται η παρέμβασή της στη λήψη αποφάσεων.</a:t>
            </a:r>
            <a:endParaRPr lang="en-US" sz="1152"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21D42"/>
        </a:solidFill>
        <a:effectLst/>
      </p:bgPr>
    </p:bg>
    <p:spTree>
      <p:nvGrpSpPr>
        <p:cNvPr id="1" name=""/>
        <p:cNvGrpSpPr/>
        <p:nvPr/>
      </p:nvGrpSpPr>
      <p:grpSpPr>
        <a:xfrm>
          <a:off x="0" y="0"/>
          <a:ext cx="0" cy="0"/>
          <a:chOff x="0" y="0"/>
          <a:chExt cx="0" cy="0"/>
        </a:xfrm>
      </p:grpSpPr>
      <p:sp>
        <p:nvSpPr>
          <p:cNvPr id="2" name="Shape 0"/>
          <p:cNvSpPr/>
          <p:nvPr/>
        </p:nvSpPr>
        <p:spPr>
          <a:xfrm rot="10800000">
            <a:off x="2085478"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3" name="Text 1"/>
          <p:cNvSpPr/>
          <p:nvPr/>
        </p:nvSpPr>
        <p:spPr>
          <a:xfrm>
            <a:off x="390449" y="292608"/>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Χρήση τεχνητής νοημοσύνης από δικηγόρους στην Κύπρο και διεθνώς: πρακτικές και υποχρεώσεις</a:t>
            </a:r>
            <a:endParaRPr lang="en-US" sz="1152" dirty="0"/>
          </a:p>
        </p:txBody>
      </p:sp>
      <p:sp>
        <p:nvSpPr>
          <p:cNvPr id="4" name="Shape 2"/>
          <p:cNvSpPr/>
          <p:nvPr/>
        </p:nvSpPr>
        <p:spPr>
          <a:xfrm>
            <a:off x="449419" y="1147020"/>
            <a:ext cx="2708622" cy="3182471"/>
          </a:xfrm>
          <a:custGeom>
            <a:avLst/>
            <a:gdLst/>
            <a:ahLst/>
            <a:cxnLst/>
            <a:rect l="l" t="t" r="r" b="b"/>
            <a:pathLst>
              <a:path w="2708622" h="3182471">
                <a:moveTo>
                  <a:pt x="87072" y="0"/>
                </a:moveTo>
                <a:lnTo>
                  <a:pt x="2621550" y="0"/>
                </a:lnTo>
                <a:quadBezTo>
                  <a:pt x="2708622" y="0"/>
                  <a:pt x="2708622" y="87072"/>
                </a:quadBezTo>
                <a:lnTo>
                  <a:pt x="2708622" y="3095398"/>
                </a:lnTo>
                <a:quadBezTo>
                  <a:pt x="2708622" y="3182471"/>
                  <a:pt x="2621550" y="3182471"/>
                </a:quadBezTo>
                <a:lnTo>
                  <a:pt x="87072" y="3182471"/>
                </a:lnTo>
                <a:quadBezTo>
                  <a:pt x="0" y="3182471"/>
                  <a:pt x="0" y="3095398"/>
                </a:quadBezTo>
                <a:lnTo>
                  <a:pt x="0" y="87072"/>
                </a:lnTo>
                <a:quadBezTo>
                  <a:pt x="0" y="0"/>
                  <a:pt x="87072" y="0"/>
                </a:quadBezTo>
                <a:close/>
              </a:path>
            </a:pathLst>
          </a:custGeom>
          <a:solidFill>
            <a:srgbClr val="1860ED"/>
          </a:solidFill>
          <a:ln/>
        </p:spPr>
        <p:txBody>
          <a:bodyPr/>
          <a:lstStyle/>
          <a:p>
            <a:endParaRPr lang="en-GB"/>
          </a:p>
        </p:txBody>
      </p:sp>
      <p:sp>
        <p:nvSpPr>
          <p:cNvPr id="5" name="Shape 3"/>
          <p:cNvSpPr/>
          <p:nvPr/>
        </p:nvSpPr>
        <p:spPr>
          <a:xfrm>
            <a:off x="321768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6" name="Shape 4"/>
          <p:cNvSpPr/>
          <p:nvPr/>
        </p:nvSpPr>
        <p:spPr>
          <a:xfrm>
            <a:off x="5985959" y="1147020"/>
            <a:ext cx="2708622" cy="3182471"/>
          </a:xfrm>
          <a:custGeom>
            <a:avLst/>
            <a:gdLst/>
            <a:ahLst/>
            <a:cxnLst/>
            <a:rect l="l" t="t" r="r" b="b"/>
            <a:pathLst>
              <a:path w="2708622" h="3182471">
                <a:moveTo>
                  <a:pt x="74265" y="0"/>
                </a:moveTo>
                <a:lnTo>
                  <a:pt x="2634356" y="0"/>
                </a:lnTo>
                <a:quadBezTo>
                  <a:pt x="2708622" y="0"/>
                  <a:pt x="2708622" y="74265"/>
                </a:quadBezTo>
                <a:lnTo>
                  <a:pt x="2708622" y="3108205"/>
                </a:lnTo>
                <a:quadBezTo>
                  <a:pt x="2708622" y="3182471"/>
                  <a:pt x="2634356" y="3182471"/>
                </a:quadBezTo>
                <a:lnTo>
                  <a:pt x="74265" y="3182471"/>
                </a:lnTo>
                <a:quadBezTo>
                  <a:pt x="0" y="3182471"/>
                  <a:pt x="0" y="3108205"/>
                </a:quadBezTo>
                <a:lnTo>
                  <a:pt x="0" y="74265"/>
                </a:lnTo>
                <a:quadBezTo>
                  <a:pt x="0" y="0"/>
                  <a:pt x="74265" y="0"/>
                </a:quadBezTo>
                <a:close/>
              </a:path>
            </a:pathLst>
          </a:custGeom>
          <a:solidFill>
            <a:srgbClr val="1860ED"/>
          </a:solidFill>
          <a:ln/>
        </p:spPr>
        <p:txBody>
          <a:bodyPr/>
          <a:lstStyle/>
          <a:p>
            <a:endParaRPr lang="en-GB"/>
          </a:p>
        </p:txBody>
      </p:sp>
      <p:sp>
        <p:nvSpPr>
          <p:cNvPr id="7" name="Shape 5"/>
          <p:cNvSpPr/>
          <p:nvPr/>
        </p:nvSpPr>
        <p:spPr>
          <a:xfrm>
            <a:off x="467445" y="4759452"/>
            <a:ext cx="8209109" cy="0"/>
          </a:xfrm>
          <a:custGeom>
            <a:avLst/>
            <a:gdLst/>
            <a:ahLst/>
            <a:cxnLst/>
            <a:rect l="l" t="t" r="r" b="b"/>
            <a:pathLst>
              <a:path w="8209109">
                <a:moveTo>
                  <a:pt x="0" y="0"/>
                </a:moveTo>
                <a:lnTo>
                  <a:pt x="8209109" y="0"/>
                </a:lnTo>
              </a:path>
            </a:pathLst>
          </a:custGeom>
          <a:noFill/>
          <a:ln w="18288">
            <a:solidFill>
              <a:srgbClr val="FE5900"/>
            </a:solidFill>
            <a:prstDash val="solid"/>
            <a:headEnd type="none"/>
            <a:tailEnd type="none"/>
          </a:ln>
        </p:spPr>
        <p:txBody>
          <a:bodyPr/>
          <a:lstStyle/>
          <a:p>
            <a:endParaRPr lang="en-GB"/>
          </a:p>
        </p:txBody>
      </p:sp>
      <p:sp>
        <p:nvSpPr>
          <p:cNvPr id="8" name="Text 6"/>
          <p:cNvSpPr/>
          <p:nvPr/>
        </p:nvSpPr>
        <p:spPr>
          <a:xfrm>
            <a:off x="545825" y="2273284"/>
            <a:ext cx="2515810" cy="1374743"/>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Βαθμός υιοθέτησης και εφαρμογής της ΤΝ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πλειοψηφία των δικηγόρων χρησιμοποιεί την ΤΝ για έρευνα, σύναψη εγγράφων και ανάλυση, με την υιοθέτηση να αυξάνεται σημαντικά τα τελευταία χρόνια.</a:t>
            </a:r>
            <a:endParaRPr lang="en-US" sz="1152" dirty="0"/>
          </a:p>
        </p:txBody>
      </p:sp>
      <p:pic>
        <p:nvPicPr>
          <p:cNvPr id="9" name="Image 0" descr="https://img.gamma.design/file/template/511/20260410115242A030.jpg"/>
          <p:cNvPicPr>
            <a:picLocks noChangeAspect="1"/>
          </p:cNvPicPr>
          <p:nvPr/>
        </p:nvPicPr>
        <p:blipFill>
          <a:blip r:embed="rId3"/>
          <a:stretch>
            <a:fillRect/>
          </a:stretch>
        </p:blipFill>
        <p:spPr>
          <a:xfrm>
            <a:off x="545825" y="1268164"/>
            <a:ext cx="2515810" cy="1005120"/>
          </a:xfrm>
          <a:prstGeom prst="rect">
            <a:avLst/>
          </a:prstGeom>
        </p:spPr>
      </p:pic>
      <p:pic>
        <p:nvPicPr>
          <p:cNvPr id="10" name="Image 1" descr="https://img.gamma.design/file/template/511/20260410115249A032.jpg"/>
          <p:cNvPicPr>
            <a:picLocks noChangeAspect="1"/>
          </p:cNvPicPr>
          <p:nvPr/>
        </p:nvPicPr>
        <p:blipFill>
          <a:blip r:embed="rId4"/>
          <a:stretch>
            <a:fillRect/>
          </a:stretch>
        </p:blipFill>
        <p:spPr>
          <a:xfrm>
            <a:off x="6082365" y="1268164"/>
            <a:ext cx="2515810" cy="1005120"/>
          </a:xfrm>
          <a:prstGeom prst="rect">
            <a:avLst/>
          </a:prstGeom>
        </p:spPr>
      </p:pic>
      <p:pic>
        <p:nvPicPr>
          <p:cNvPr id="11" name="Image 2" descr="https://img.gamma.design/file/template/511/20260410115254A033.jpg"/>
          <p:cNvPicPr>
            <a:picLocks noChangeAspect="1"/>
          </p:cNvPicPr>
          <p:nvPr/>
        </p:nvPicPr>
        <p:blipFill>
          <a:blip r:embed="rId5"/>
          <a:stretch>
            <a:fillRect/>
          </a:stretch>
        </p:blipFill>
        <p:spPr>
          <a:xfrm>
            <a:off x="3314095" y="1268164"/>
            <a:ext cx="2515810" cy="1005120"/>
          </a:xfrm>
          <a:prstGeom prst="rect">
            <a:avLst/>
          </a:prstGeom>
        </p:spPr>
      </p:pic>
      <p:sp>
        <p:nvSpPr>
          <p:cNvPr id="12" name="Shape 7"/>
          <p:cNvSpPr/>
          <p:nvPr/>
        </p:nvSpPr>
        <p:spPr>
          <a:xfrm rot="10800000">
            <a:off x="4975187"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3" name="Shape 8"/>
          <p:cNvSpPr/>
          <p:nvPr/>
        </p:nvSpPr>
        <p:spPr>
          <a:xfrm rot="10800000">
            <a:off x="7845686" y="4286486"/>
            <a:ext cx="313765" cy="192101"/>
          </a:xfrm>
          <a:custGeom>
            <a:avLst/>
            <a:gdLst/>
            <a:ahLst/>
            <a:cxnLst/>
            <a:rect l="l" t="t" r="r" b="b"/>
            <a:pathLst>
              <a:path w="313765" h="192101">
                <a:moveTo>
                  <a:pt x="0" y="0"/>
                </a:moveTo>
                <a:lnTo>
                  <a:pt x="0" y="192101"/>
                </a:lnTo>
                <a:lnTo>
                  <a:pt x="313765" y="192101"/>
                </a:lnTo>
                <a:close/>
              </a:path>
            </a:pathLst>
          </a:custGeom>
          <a:solidFill>
            <a:srgbClr val="1860ED"/>
          </a:solidFill>
          <a:ln/>
        </p:spPr>
        <p:txBody>
          <a:bodyPr/>
          <a:lstStyle/>
          <a:p>
            <a:endParaRPr lang="en-GB"/>
          </a:p>
        </p:txBody>
      </p:sp>
      <p:sp>
        <p:nvSpPr>
          <p:cNvPr id="14" name="Text 9"/>
          <p:cNvSpPr/>
          <p:nvPr/>
        </p:nvSpPr>
        <p:spPr>
          <a:xfrm>
            <a:off x="3314095" y="2273284"/>
            <a:ext cx="2515810" cy="1374743"/>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Νομικές και επαγγελματικές υποχρεώσεις δικηγόρων</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Οι δικηγόροι έχουν καθήκον να επαληθεύουν τα αποτελέσματα της ΤΝ, να διασφαλίζουν το επαγγελματικό απόρρητο και να έχουν τεχνολογική επάρκεια.</a:t>
            </a:r>
            <a:endParaRPr lang="en-US" sz="1152" dirty="0"/>
          </a:p>
        </p:txBody>
      </p:sp>
      <p:sp>
        <p:nvSpPr>
          <p:cNvPr id="15" name="Text 10"/>
          <p:cNvSpPr/>
          <p:nvPr/>
        </p:nvSpPr>
        <p:spPr>
          <a:xfrm>
            <a:off x="6082365" y="2273284"/>
            <a:ext cx="2515810" cy="1374743"/>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FFFFFF"/>
                </a:solidFill>
                <a:latin typeface="Arial" pitchFamily="34" charset="0"/>
                <a:ea typeface="Arial" pitchFamily="34" charset="-122"/>
                <a:cs typeface="Arial" pitchFamily="34" charset="-120"/>
              </a:rPr>
              <a:t>Τεχνολογική επάρκεια και επαγγελματική ευθύνη</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αμέλεια στη χρήση της ΤΝ μπορεί να οδηγήσει σε κυρώσεις και αστική ευθύνη, καθώς εισάγεται το πρότυπο της τεχνολογικής επάρκειας για τους δικηγόρους.</a:t>
            </a:r>
            <a:endParaRPr lang="en-US" sz="1152"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Αλλαγές στο επαγγελματικό περιβάλλον και οι θεσμικές προσαρμογές λόγω της τεχνητής νοημοσύνης</a:t>
            </a:r>
            <a:endParaRPr lang="en-US" sz="1152" dirty="0"/>
          </a:p>
        </p:txBody>
      </p:sp>
      <p:sp>
        <p:nvSpPr>
          <p:cNvPr id="3" name="Shape 1"/>
          <p:cNvSpPr/>
          <p:nvPr/>
        </p:nvSpPr>
        <p:spPr>
          <a:xfrm>
            <a:off x="569936" y="1444414"/>
            <a:ext cx="1383126" cy="755597"/>
          </a:xfrm>
          <a:custGeom>
            <a:avLst/>
            <a:gdLst/>
            <a:ahLst/>
            <a:cxnLst/>
            <a:rect l="l" t="t" r="r" b="b"/>
            <a:pathLst>
              <a:path w="1383126" h="755597">
                <a:moveTo>
                  <a:pt x="47225" y="0"/>
                </a:moveTo>
                <a:lnTo>
                  <a:pt x="1335901" y="0"/>
                </a:lnTo>
                <a:quadBezTo>
                  <a:pt x="1383126" y="0"/>
                  <a:pt x="1383126" y="47225"/>
                </a:quadBezTo>
                <a:lnTo>
                  <a:pt x="1383126" y="708372"/>
                </a:lnTo>
                <a:quadBezTo>
                  <a:pt x="1383126" y="755597"/>
                  <a:pt x="133590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4" name="Text 2"/>
          <p:cNvSpPr/>
          <p:nvPr/>
        </p:nvSpPr>
        <p:spPr>
          <a:xfrm>
            <a:off x="569936" y="1444414"/>
            <a:ext cx="1383126"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1</a:t>
            </a:r>
            <a:endParaRPr lang="en-US" sz="1152" dirty="0"/>
          </a:p>
        </p:txBody>
      </p:sp>
      <p:sp>
        <p:nvSpPr>
          <p:cNvPr id="5" name="Text 3"/>
          <p:cNvSpPr/>
          <p:nvPr/>
        </p:nvSpPr>
        <p:spPr>
          <a:xfrm>
            <a:off x="2081129" y="1446023"/>
            <a:ext cx="6037658" cy="76523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Λειτουργική ταξινόμηση συστημάτων ΤΝ</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ΤΝ διακρίνεται σε υποστηρικτικά, διαχειριστικά, υποστήριξης αποφάσεων και αυτοματοποιημένα συστήματα, με διαφορετικό νομικό αντίκτυπο.</a:t>
            </a:r>
            <a:endParaRPr lang="en-US" sz="1152" dirty="0"/>
          </a:p>
        </p:txBody>
      </p:sp>
      <p:sp>
        <p:nvSpPr>
          <p:cNvPr id="6" name="Shape 4"/>
          <p:cNvSpPr/>
          <p:nvPr/>
        </p:nvSpPr>
        <p:spPr>
          <a:xfrm>
            <a:off x="2061207" y="2209155"/>
            <a:ext cx="6044773" cy="0"/>
          </a:xfrm>
          <a:custGeom>
            <a:avLst/>
            <a:gdLst/>
            <a:ahLst/>
            <a:cxnLst/>
            <a:rect l="l" t="t" r="r" b="b"/>
            <a:pathLst>
              <a:path w="6044773">
                <a:moveTo>
                  <a:pt x="0" y="0"/>
                </a:moveTo>
                <a:lnTo>
                  <a:pt x="6044773" y="0"/>
                </a:lnTo>
              </a:path>
            </a:pathLst>
          </a:custGeom>
          <a:noFill/>
          <a:ln w="18288">
            <a:solidFill>
              <a:srgbClr val="1860ED"/>
            </a:solidFill>
            <a:prstDash val="solid"/>
            <a:headEnd type="none"/>
            <a:tailEnd type="none"/>
          </a:ln>
        </p:spPr>
        <p:txBody>
          <a:bodyPr/>
          <a:lstStyle/>
          <a:p>
            <a:endParaRPr lang="en-GB"/>
          </a:p>
        </p:txBody>
      </p:sp>
      <p:sp>
        <p:nvSpPr>
          <p:cNvPr id="7" name="Shape 5"/>
          <p:cNvSpPr/>
          <p:nvPr/>
        </p:nvSpPr>
        <p:spPr>
          <a:xfrm>
            <a:off x="569936" y="2536149"/>
            <a:ext cx="2010655" cy="755597"/>
          </a:xfrm>
          <a:custGeom>
            <a:avLst/>
            <a:gdLst/>
            <a:ahLst/>
            <a:cxnLst/>
            <a:rect l="l" t="t" r="r" b="b"/>
            <a:pathLst>
              <a:path w="2010655" h="755597">
                <a:moveTo>
                  <a:pt x="47225" y="0"/>
                </a:moveTo>
                <a:lnTo>
                  <a:pt x="1963431" y="0"/>
                </a:lnTo>
                <a:quadBezTo>
                  <a:pt x="2010655" y="0"/>
                  <a:pt x="2010655" y="47225"/>
                </a:quadBezTo>
                <a:lnTo>
                  <a:pt x="2010655" y="708372"/>
                </a:lnTo>
                <a:quadBezTo>
                  <a:pt x="2010655" y="755597"/>
                  <a:pt x="1963431"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8" name="Text 6"/>
          <p:cNvSpPr/>
          <p:nvPr/>
        </p:nvSpPr>
        <p:spPr>
          <a:xfrm>
            <a:off x="569936" y="2536149"/>
            <a:ext cx="2010655"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2</a:t>
            </a:r>
            <a:endParaRPr lang="en-US" sz="1152" dirty="0"/>
          </a:p>
        </p:txBody>
      </p:sp>
      <p:sp>
        <p:nvSpPr>
          <p:cNvPr id="9" name="Text 7"/>
          <p:cNvSpPr/>
          <p:nvPr/>
        </p:nvSpPr>
        <p:spPr>
          <a:xfrm>
            <a:off x="2721465" y="2537757"/>
            <a:ext cx="5439263" cy="76523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Θεσμικές κατευθύνσεις και οδηγίες</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Οι δικηγορικοί σύλλογοι εκδίδουν οδηγίες για τη χρήση της ΤΝ, με έμφαση στην επαλήθευση, στην εμπιστευτικότητα και στην επαγγελματική επάρκεια.</a:t>
            </a:r>
            <a:endParaRPr lang="en-US" sz="1152" dirty="0"/>
          </a:p>
        </p:txBody>
      </p:sp>
      <p:sp>
        <p:nvSpPr>
          <p:cNvPr id="10" name="Shape 8"/>
          <p:cNvSpPr/>
          <p:nvPr/>
        </p:nvSpPr>
        <p:spPr>
          <a:xfrm>
            <a:off x="2715062" y="3282601"/>
            <a:ext cx="5430050" cy="0"/>
          </a:xfrm>
          <a:custGeom>
            <a:avLst/>
            <a:gdLst/>
            <a:ahLst/>
            <a:cxnLst/>
            <a:rect l="l" t="t" r="r" b="b"/>
            <a:pathLst>
              <a:path w="5430050">
                <a:moveTo>
                  <a:pt x="0" y="0"/>
                </a:moveTo>
                <a:lnTo>
                  <a:pt x="5430050" y="0"/>
                </a:lnTo>
              </a:path>
            </a:pathLst>
          </a:custGeom>
          <a:noFill/>
          <a:ln w="18288">
            <a:solidFill>
              <a:srgbClr val="1860ED"/>
            </a:solidFill>
            <a:prstDash val="solid"/>
            <a:headEnd type="none"/>
            <a:tailEnd type="none"/>
          </a:ln>
        </p:spPr>
        <p:txBody>
          <a:bodyPr/>
          <a:lstStyle/>
          <a:p>
            <a:endParaRPr lang="en-GB"/>
          </a:p>
        </p:txBody>
      </p:sp>
      <p:sp>
        <p:nvSpPr>
          <p:cNvPr id="11" name="Shape 9"/>
          <p:cNvSpPr/>
          <p:nvPr/>
        </p:nvSpPr>
        <p:spPr>
          <a:xfrm>
            <a:off x="569936" y="3618739"/>
            <a:ext cx="2497311" cy="755597"/>
          </a:xfrm>
          <a:custGeom>
            <a:avLst/>
            <a:gdLst/>
            <a:ahLst/>
            <a:cxnLst/>
            <a:rect l="l" t="t" r="r" b="b"/>
            <a:pathLst>
              <a:path w="2497311" h="755597">
                <a:moveTo>
                  <a:pt x="47225" y="0"/>
                </a:moveTo>
                <a:lnTo>
                  <a:pt x="2450086" y="0"/>
                </a:lnTo>
                <a:quadBezTo>
                  <a:pt x="2497311" y="0"/>
                  <a:pt x="2497311" y="47225"/>
                </a:quadBezTo>
                <a:lnTo>
                  <a:pt x="2497311" y="708372"/>
                </a:lnTo>
                <a:quadBezTo>
                  <a:pt x="2497311" y="755597"/>
                  <a:pt x="2450086" y="755597"/>
                </a:quadBezTo>
                <a:lnTo>
                  <a:pt x="47225" y="755597"/>
                </a:lnTo>
                <a:quadBezTo>
                  <a:pt x="0" y="755597"/>
                  <a:pt x="0" y="708372"/>
                </a:quadBezTo>
                <a:lnTo>
                  <a:pt x="0" y="47225"/>
                </a:lnTo>
                <a:quadBezTo>
                  <a:pt x="0" y="0"/>
                  <a:pt x="47225" y="0"/>
                </a:quadBezTo>
                <a:close/>
              </a:path>
            </a:pathLst>
          </a:custGeom>
          <a:solidFill>
            <a:srgbClr val="1860ED"/>
          </a:solidFill>
          <a:ln/>
        </p:spPr>
        <p:txBody>
          <a:bodyPr/>
          <a:lstStyle/>
          <a:p>
            <a:endParaRPr lang="en-GB"/>
          </a:p>
        </p:txBody>
      </p:sp>
      <p:sp>
        <p:nvSpPr>
          <p:cNvPr id="12" name="Text 10"/>
          <p:cNvSpPr/>
          <p:nvPr/>
        </p:nvSpPr>
        <p:spPr>
          <a:xfrm>
            <a:off x="569936" y="3618739"/>
            <a:ext cx="2497311" cy="755597"/>
          </a:xfrm>
          <a:prstGeom prst="rect">
            <a:avLst/>
          </a:prstGeom>
          <a:noFill/>
          <a:ln/>
        </p:spPr>
        <p:txBody>
          <a:bodyPr wrap="square" rtlCol="0" anchor="ctr"/>
          <a:lstStyle/>
          <a:p>
            <a:pPr marL="0" indent="0" algn="ctr">
              <a:spcBef>
                <a:spcPts val="360"/>
              </a:spcBef>
              <a:buNone/>
            </a:pPr>
            <a:r>
              <a:rPr lang="en-US" sz="1728" dirty="0">
                <a:solidFill>
                  <a:srgbClr val="FFFFFF"/>
                </a:solidFill>
                <a:latin typeface="Arial" pitchFamily="34" charset="0"/>
                <a:ea typeface="Arial" pitchFamily="34" charset="-122"/>
                <a:cs typeface="Arial" pitchFamily="34" charset="-120"/>
              </a:rPr>
              <a:t>3</a:t>
            </a:r>
            <a:endParaRPr lang="en-US" sz="1152" dirty="0"/>
          </a:p>
        </p:txBody>
      </p:sp>
      <p:sp>
        <p:nvSpPr>
          <p:cNvPr id="13" name="Text 11"/>
          <p:cNvSpPr/>
          <p:nvPr/>
        </p:nvSpPr>
        <p:spPr>
          <a:xfrm>
            <a:off x="3176104" y="3620348"/>
            <a:ext cx="4984625" cy="918829"/>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296" dirty="0">
                <a:solidFill>
                  <a:srgbClr val="1860ED"/>
                </a:solidFill>
                <a:latin typeface="Arial" pitchFamily="34" charset="0"/>
                <a:ea typeface="Arial" pitchFamily="34" charset="-122"/>
                <a:cs typeface="Arial" pitchFamily="34" charset="-120"/>
              </a:rPr>
              <a:t>Σύνδεση με τον Ευρωπαϊκό Κανονισμό AI Act</a:t>
            </a:r>
            <a:endParaRPr lang="en-US" sz="1152" dirty="0"/>
          </a:p>
          <a:p>
            <a:pPr marL="222250" indent="-222250">
              <a:lnSpc>
                <a:spcPct val="96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λειτουργική ταξινόμηση λειτουργεί συμπληρωματικά με τον AI Act, ορίζοντας επίπεδα κινδύνου και ενισχύοντας τη ρυθμιστική προσέγγιση σε ευρωπαϊκό επίπεδο.</a:t>
            </a:r>
            <a:endParaRPr lang="en-US" sz="1152" dirty="0"/>
          </a:p>
        </p:txBody>
      </p:sp>
      <p:sp>
        <p:nvSpPr>
          <p:cNvPr id="14" name="Shape 12"/>
          <p:cNvSpPr/>
          <p:nvPr/>
        </p:nvSpPr>
        <p:spPr>
          <a:xfrm>
            <a:off x="3227331" y="4365192"/>
            <a:ext cx="4904975" cy="0"/>
          </a:xfrm>
          <a:custGeom>
            <a:avLst/>
            <a:gdLst/>
            <a:ahLst/>
            <a:cxnLst/>
            <a:rect l="l" t="t" r="r" b="b"/>
            <a:pathLst>
              <a:path w="4904975">
                <a:moveTo>
                  <a:pt x="0" y="0"/>
                </a:moveTo>
                <a:lnTo>
                  <a:pt x="4904975" y="0"/>
                </a:lnTo>
              </a:path>
            </a:pathLst>
          </a:custGeom>
          <a:noFill/>
          <a:ln w="18288">
            <a:solidFill>
              <a:srgbClr val="1860ED"/>
            </a:solidFill>
            <a:prstDash val="solid"/>
            <a:headEnd type="none"/>
            <a:tailEnd type="none"/>
          </a:ln>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21D42"/>
        </a:solidFill>
        <a:effectLst/>
      </p:bgPr>
    </p:bg>
    <p:spTree>
      <p:nvGrpSpPr>
        <p:cNvPr id="1" name=""/>
        <p:cNvGrpSpPr/>
        <p:nvPr/>
      </p:nvGrpSpPr>
      <p:grpSpPr>
        <a:xfrm>
          <a:off x="0" y="0"/>
          <a:ext cx="0" cy="0"/>
          <a:chOff x="0" y="0"/>
          <a:chExt cx="0" cy="0"/>
        </a:xfrm>
      </p:grpSpPr>
      <p:pic>
        <p:nvPicPr>
          <p:cNvPr id="2" name="Image 0" descr="https://img.gamma.design/file/template/511/20260410135255A217.png"/>
          <p:cNvPicPr>
            <a:picLocks noChangeAspect="1"/>
          </p:cNvPicPr>
          <p:nvPr/>
        </p:nvPicPr>
        <p:blipFill>
          <a:blip r:embed="rId3"/>
          <a:stretch>
            <a:fillRect/>
          </a:stretch>
        </p:blipFill>
        <p:spPr>
          <a:xfrm>
            <a:off x="0" y="0"/>
            <a:ext cx="3609474" cy="5143500"/>
          </a:xfrm>
          <a:prstGeom prst="rect">
            <a:avLst/>
          </a:prstGeom>
        </p:spPr>
      </p:pic>
      <p:sp>
        <p:nvSpPr>
          <p:cNvPr id="3" name="Text 0"/>
          <p:cNvSpPr/>
          <p:nvPr/>
        </p:nvSpPr>
        <p:spPr>
          <a:xfrm>
            <a:off x="3894381" y="412436"/>
            <a:ext cx="4744148" cy="972836"/>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Δημοσιευμένες έρευνες και εμβληματικές δικαστικές υποθέσεις για τη χρήση ΤΝ στη δικαστική πρακτική</a:t>
            </a:r>
            <a:endParaRPr lang="en-US" sz="1152" dirty="0"/>
          </a:p>
        </p:txBody>
      </p:sp>
      <p:sp>
        <p:nvSpPr>
          <p:cNvPr id="4" name="Shape 1"/>
          <p:cNvSpPr/>
          <p:nvPr/>
        </p:nvSpPr>
        <p:spPr>
          <a:xfrm>
            <a:off x="4018692" y="1244744"/>
            <a:ext cx="3669492" cy="1043351"/>
          </a:xfrm>
          <a:custGeom>
            <a:avLst/>
            <a:gdLst/>
            <a:ahLst/>
            <a:cxnLst/>
            <a:rect l="l" t="t" r="r" b="b"/>
            <a:pathLst>
              <a:path w="3669492" h="1043351">
                <a:moveTo>
                  <a:pt x="69813" y="0"/>
                </a:moveTo>
                <a:lnTo>
                  <a:pt x="3599679" y="0"/>
                </a:lnTo>
                <a:quadBezTo>
                  <a:pt x="3669492" y="0"/>
                  <a:pt x="3669492" y="69813"/>
                </a:quadBezTo>
                <a:lnTo>
                  <a:pt x="3669492" y="973538"/>
                </a:lnTo>
                <a:quadBezTo>
                  <a:pt x="3669492" y="1043351"/>
                  <a:pt x="3599679"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5" name="Text 2"/>
          <p:cNvSpPr/>
          <p:nvPr/>
        </p:nvSpPr>
        <p:spPr>
          <a:xfrm>
            <a:off x="4018692" y="1244744"/>
            <a:ext cx="3669492"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Έρευνες για την υιοθέτηση ΤΝ από δικηγόρους</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Μεγάλη έρευνα Law360 και μελέτες στην Κύπρο δείχνουν την ενσωμάτωση της ΤΝ ως βασικού πυλώνα στη νομική εργασία με αυξανόμενη αποδοχή.</a:t>
            </a:r>
            <a:endParaRPr lang="en-US" sz="1152" dirty="0"/>
          </a:p>
        </p:txBody>
      </p:sp>
      <p:sp>
        <p:nvSpPr>
          <p:cNvPr id="6" name="Shape 3"/>
          <p:cNvSpPr/>
          <p:nvPr/>
        </p:nvSpPr>
        <p:spPr>
          <a:xfrm>
            <a:off x="4018692" y="2434276"/>
            <a:ext cx="4162551" cy="1043351"/>
          </a:xfrm>
          <a:custGeom>
            <a:avLst/>
            <a:gdLst/>
            <a:ahLst/>
            <a:cxnLst/>
            <a:rect l="l" t="t" r="r" b="b"/>
            <a:pathLst>
              <a:path w="4162551" h="1043351">
                <a:moveTo>
                  <a:pt x="69813" y="0"/>
                </a:moveTo>
                <a:lnTo>
                  <a:pt x="4092738" y="0"/>
                </a:lnTo>
                <a:quadBezTo>
                  <a:pt x="4162551" y="0"/>
                  <a:pt x="4162551" y="69813"/>
                </a:quadBezTo>
                <a:lnTo>
                  <a:pt x="4162551" y="973538"/>
                </a:lnTo>
                <a:quadBezTo>
                  <a:pt x="4162551" y="1043351"/>
                  <a:pt x="4092738"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7" name="Text 4"/>
          <p:cNvSpPr/>
          <p:nvPr/>
        </p:nvSpPr>
        <p:spPr>
          <a:xfrm>
            <a:off x="4018692" y="2434276"/>
            <a:ext cx="4162551"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Δικαστικές υποθέσεις για τους κινδύνους της ΤΝ</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Υποθέσεις όπως Mata v. Avianca και Fletcher κατάδειξαν τους κινδύνους της μη επαρκούς επαλήθευσης αποτελεσμάτων ΤΝ με κυρώσεις σε δικηγόρους.</a:t>
            </a:r>
            <a:endParaRPr lang="en-US" sz="1152" dirty="0"/>
          </a:p>
        </p:txBody>
      </p:sp>
      <p:sp>
        <p:nvSpPr>
          <p:cNvPr id="8" name="Shape 5"/>
          <p:cNvSpPr/>
          <p:nvPr/>
        </p:nvSpPr>
        <p:spPr>
          <a:xfrm>
            <a:off x="4018692" y="3623809"/>
            <a:ext cx="4681223" cy="1043351"/>
          </a:xfrm>
          <a:custGeom>
            <a:avLst/>
            <a:gdLst/>
            <a:ahLst/>
            <a:cxnLst/>
            <a:rect l="l" t="t" r="r" b="b"/>
            <a:pathLst>
              <a:path w="4681223" h="1043351">
                <a:moveTo>
                  <a:pt x="69813" y="0"/>
                </a:moveTo>
                <a:lnTo>
                  <a:pt x="4611410" y="0"/>
                </a:lnTo>
                <a:quadBezTo>
                  <a:pt x="4681223" y="0"/>
                  <a:pt x="4681223" y="69813"/>
                </a:quadBezTo>
                <a:lnTo>
                  <a:pt x="4681223" y="973538"/>
                </a:lnTo>
                <a:quadBezTo>
                  <a:pt x="4681223" y="1043351"/>
                  <a:pt x="4611410" y="1043351"/>
                </a:quadBezTo>
                <a:lnTo>
                  <a:pt x="69813" y="1043351"/>
                </a:lnTo>
                <a:quadBezTo>
                  <a:pt x="0" y="1043351"/>
                  <a:pt x="0" y="973538"/>
                </a:quadBezTo>
                <a:lnTo>
                  <a:pt x="0" y="69813"/>
                </a:lnTo>
                <a:quadBezTo>
                  <a:pt x="0" y="0"/>
                  <a:pt x="69813" y="0"/>
                </a:quadBezTo>
                <a:close/>
              </a:path>
            </a:pathLst>
          </a:custGeom>
          <a:solidFill>
            <a:srgbClr val="0F2E6A"/>
          </a:solidFill>
          <a:ln w="9144">
            <a:solidFill>
              <a:srgbClr val="1860ED"/>
            </a:solidFill>
            <a:prstDash val="solid"/>
          </a:ln>
        </p:spPr>
        <p:txBody>
          <a:bodyPr/>
          <a:lstStyle/>
          <a:p>
            <a:endParaRPr lang="en-GB"/>
          </a:p>
        </p:txBody>
      </p:sp>
      <p:sp>
        <p:nvSpPr>
          <p:cNvPr id="9" name="Text 6"/>
          <p:cNvSpPr/>
          <p:nvPr/>
        </p:nvSpPr>
        <p:spPr>
          <a:xfrm>
            <a:off x="4018692" y="3623809"/>
            <a:ext cx="4681223" cy="1043351"/>
          </a:xfrm>
          <a:prstGeom prst="rect">
            <a:avLst/>
          </a:prstGeom>
          <a:noFill/>
          <a:ln/>
        </p:spPr>
        <p:txBody>
          <a:bodyPr wrap="square" rtlCol="0" anchor="t"/>
          <a:lstStyle/>
          <a:p>
            <a:pPr marL="0" indent="0">
              <a:spcBef>
                <a:spcPts val="360"/>
              </a:spcBef>
              <a:buNone/>
            </a:pPr>
            <a:r>
              <a:rPr lang="en-US" sz="1296" dirty="0">
                <a:solidFill>
                  <a:srgbClr val="1860ED"/>
                </a:solidFill>
                <a:latin typeface="Arial" pitchFamily="34" charset="0"/>
                <a:ea typeface="Arial" pitchFamily="34" charset="-122"/>
                <a:cs typeface="Arial" pitchFamily="34" charset="-120"/>
              </a:rPr>
              <a:t>Ευρωπαϊκή νομολογία και εκκρεμούσες αποφάσεις</a:t>
            </a:r>
            <a:endParaRPr lang="en-US" sz="1152" dirty="0"/>
          </a:p>
          <a:p>
            <a:pPr marL="222250" indent="-222250">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υπόθεση C-159/2025 (Rowicz) αναδεικνύει ζητήματα ανεξαρτησίας της δικαιοσύνης λόγω αλγοριθμικής διαχείρισης υποθέσεων και ρυθμιστικού πλαισίου.</a:t>
            </a:r>
            <a:endParaRPr lang="en-US" sz="1152"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465293"/>
        </a:solidFill>
        <a:effectLst/>
      </p:bgPr>
    </p:bg>
    <p:spTree>
      <p:nvGrpSpPr>
        <p:cNvPr id="1" name=""/>
        <p:cNvGrpSpPr/>
        <p:nvPr/>
      </p:nvGrpSpPr>
      <p:grpSpPr>
        <a:xfrm>
          <a:off x="0" y="0"/>
          <a:ext cx="0" cy="0"/>
          <a:chOff x="0" y="0"/>
          <a:chExt cx="0" cy="0"/>
        </a:xfrm>
      </p:grpSpPr>
      <p:pic>
        <p:nvPicPr>
          <p:cNvPr id="2" name="Image 0" descr="https://img.gamma.design/file/template/511/20260410105346A376.png"/>
          <p:cNvPicPr>
            <a:picLocks noChangeAspect="1"/>
          </p:cNvPicPr>
          <p:nvPr/>
        </p:nvPicPr>
        <p:blipFill>
          <a:blip r:embed="rId3">
            <a:alphaModFix amt="50000"/>
          </a:blip>
          <a:stretch>
            <a:fillRect/>
          </a:stretch>
        </p:blipFill>
        <p:spPr>
          <a:xfrm>
            <a:off x="-1011750" y="-372211"/>
            <a:ext cx="4501252" cy="5771606"/>
          </a:xfrm>
          <a:prstGeom prst="rect">
            <a:avLst/>
          </a:prstGeom>
        </p:spPr>
      </p:pic>
      <p:pic>
        <p:nvPicPr>
          <p:cNvPr id="3" name="Image 1" descr="https://img.gamma.design/file/template/511/20260410105058A365.jpg"/>
          <p:cNvPicPr>
            <a:picLocks noChangeAspect="1"/>
          </p:cNvPicPr>
          <p:nvPr/>
        </p:nvPicPr>
        <p:blipFill>
          <a:blip r:embed="rId4"/>
          <a:stretch>
            <a:fillRect/>
          </a:stretch>
        </p:blipFill>
        <p:spPr>
          <a:xfrm>
            <a:off x="4896749" y="1090076"/>
            <a:ext cx="3245314" cy="3248650"/>
          </a:xfrm>
          <a:prstGeom prst="rect">
            <a:avLst/>
          </a:prstGeom>
        </p:spPr>
      </p:pic>
      <p:sp>
        <p:nvSpPr>
          <p:cNvPr id="4" name="Text 0"/>
          <p:cNvSpPr/>
          <p:nvPr/>
        </p:nvSpPr>
        <p:spPr>
          <a:xfrm>
            <a:off x="2279978" y="1267938"/>
            <a:ext cx="1209524" cy="1389888"/>
          </a:xfrm>
          <a:prstGeom prst="rect">
            <a:avLst/>
          </a:prstGeom>
          <a:noFill/>
          <a:ln/>
        </p:spPr>
        <p:txBody>
          <a:bodyPr wrap="square" lIns="91440" tIns="91440" rIns="91440" bIns="91440" rtlCol="0" anchor="t">
            <a:spAutoFit/>
          </a:bodyPr>
          <a:lstStyle/>
          <a:p>
            <a:pPr marL="0" indent="0">
              <a:lnSpc>
                <a:spcPct val="120000"/>
              </a:lnSpc>
              <a:spcBef>
                <a:spcPts val="360"/>
              </a:spcBef>
              <a:buNone/>
            </a:pPr>
            <a:r>
              <a:rPr lang="en-US" sz="6336" b="1" dirty="0">
                <a:solidFill>
                  <a:srgbClr val="1860ED"/>
                </a:solidFill>
                <a:latin typeface="Arial" pitchFamily="34" charset="0"/>
                <a:ea typeface="Arial" pitchFamily="34" charset="-122"/>
                <a:cs typeface="Arial" pitchFamily="34" charset="-120"/>
              </a:rPr>
              <a:t>02</a:t>
            </a:r>
            <a:endParaRPr lang="en-US" sz="1152" dirty="0"/>
          </a:p>
        </p:txBody>
      </p:sp>
      <p:sp>
        <p:nvSpPr>
          <p:cNvPr id="5" name="Text 1"/>
          <p:cNvSpPr/>
          <p:nvPr/>
        </p:nvSpPr>
        <p:spPr>
          <a:xfrm>
            <a:off x="1197480" y="2571750"/>
            <a:ext cx="3374520" cy="1104424"/>
          </a:xfrm>
          <a:prstGeom prst="rect">
            <a:avLst/>
          </a:prstGeom>
          <a:noFill/>
          <a:ln/>
        </p:spPr>
        <p:txBody>
          <a:bodyPr wrap="square" lIns="91440" tIns="91440" rIns="91440" bIns="91440" rtlCol="0" anchor="t">
            <a:spAutoFit/>
          </a:bodyPr>
          <a:lstStyle/>
          <a:p>
            <a:pPr marL="0" indent="0" algn="ctr">
              <a:lnSpc>
                <a:spcPct val="112000"/>
              </a:lnSpc>
              <a:spcBef>
                <a:spcPts val="360"/>
              </a:spcBef>
              <a:buNone/>
            </a:pPr>
            <a:r>
              <a:rPr lang="en-US" sz="2592" b="1" dirty="0">
                <a:solidFill>
                  <a:srgbClr val="FFFFFF"/>
                </a:solidFill>
                <a:latin typeface="Arial" pitchFamily="34" charset="0"/>
                <a:ea typeface="Arial" pitchFamily="34" charset="-122"/>
                <a:cs typeface="Arial" pitchFamily="34" charset="-120"/>
              </a:rPr>
              <a:t>Λειτουργική Ταξινόμηση</a:t>
            </a:r>
            <a:endParaRPr lang="en-US" sz="1152"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21D42"/>
        </a:solidFill>
        <a:effectLst/>
      </p:bgPr>
    </p:bg>
    <p:spTree>
      <p:nvGrpSpPr>
        <p:cNvPr id="1" name=""/>
        <p:cNvGrpSpPr/>
        <p:nvPr/>
      </p:nvGrpSpPr>
      <p:grpSpPr>
        <a:xfrm>
          <a:off x="0" y="0"/>
          <a:ext cx="0" cy="0"/>
          <a:chOff x="0" y="0"/>
          <a:chExt cx="0" cy="0"/>
        </a:xfrm>
      </p:grpSpPr>
      <p:sp>
        <p:nvSpPr>
          <p:cNvPr id="2" name="Text 0"/>
          <p:cNvSpPr/>
          <p:nvPr/>
        </p:nvSpPr>
        <p:spPr>
          <a:xfrm>
            <a:off x="390449" y="292608"/>
            <a:ext cx="8363102" cy="709517"/>
          </a:xfrm>
          <a:prstGeom prst="rect">
            <a:avLst/>
          </a:prstGeom>
          <a:noFill/>
          <a:ln/>
        </p:spPr>
        <p:txBody>
          <a:bodyPr wrap="square" lIns="91440" tIns="91440" rIns="91440" bIns="91440" rtlCol="0" anchor="t">
            <a:spAutoFit/>
          </a:bodyPr>
          <a:lstStyle/>
          <a:p>
            <a:pPr marL="0" indent="0">
              <a:lnSpc>
                <a:spcPct val="96000"/>
              </a:lnSpc>
              <a:spcBef>
                <a:spcPts val="360"/>
              </a:spcBef>
              <a:buNone/>
            </a:pPr>
            <a:r>
              <a:rPr lang="en-US" sz="1728" b="1" dirty="0">
                <a:solidFill>
                  <a:srgbClr val="FFFFFF"/>
                </a:solidFill>
                <a:latin typeface="Arial" pitchFamily="34" charset="0"/>
                <a:ea typeface="Arial" pitchFamily="34" charset="-122"/>
                <a:cs typeface="Arial" pitchFamily="34" charset="-120"/>
              </a:rPr>
              <a:t>Λειτουργική ταξινόμηση της τεχνητής νοημοσύνης στη δικαιοσύνη και επιπτώσεις στα θεμελιώδη δικαιώματα</a:t>
            </a:r>
            <a:endParaRPr lang="en-US" sz="1152" dirty="0"/>
          </a:p>
        </p:txBody>
      </p:sp>
      <p:sp>
        <p:nvSpPr>
          <p:cNvPr id="3" name="Shape 1"/>
          <p:cNvSpPr/>
          <p:nvPr/>
        </p:nvSpPr>
        <p:spPr>
          <a:xfrm>
            <a:off x="487614" y="1531094"/>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1860ED"/>
          </a:solidFill>
          <a:ln/>
        </p:spPr>
        <p:txBody>
          <a:bodyPr/>
          <a:lstStyle/>
          <a:p>
            <a:endParaRPr lang="en-GB"/>
          </a:p>
        </p:txBody>
      </p:sp>
      <p:sp>
        <p:nvSpPr>
          <p:cNvPr id="4" name="Text 2"/>
          <p:cNvSpPr/>
          <p:nvPr/>
        </p:nvSpPr>
        <p:spPr>
          <a:xfrm>
            <a:off x="487614" y="1531094"/>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1</a:t>
            </a:r>
            <a:endParaRPr lang="en-US" sz="1152" dirty="0"/>
          </a:p>
        </p:txBody>
      </p:sp>
      <p:sp>
        <p:nvSpPr>
          <p:cNvPr id="5" name="Shape 3"/>
          <p:cNvSpPr/>
          <p:nvPr/>
        </p:nvSpPr>
        <p:spPr>
          <a:xfrm>
            <a:off x="4669165" y="1531094"/>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4C7DDD"/>
          </a:solidFill>
          <a:ln/>
        </p:spPr>
        <p:txBody>
          <a:bodyPr/>
          <a:lstStyle/>
          <a:p>
            <a:endParaRPr lang="en-GB"/>
          </a:p>
        </p:txBody>
      </p:sp>
      <p:sp>
        <p:nvSpPr>
          <p:cNvPr id="6" name="Text 4"/>
          <p:cNvSpPr/>
          <p:nvPr/>
        </p:nvSpPr>
        <p:spPr>
          <a:xfrm>
            <a:off x="4669165" y="1531094"/>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3</a:t>
            </a:r>
            <a:endParaRPr lang="en-US" sz="1152" dirty="0"/>
          </a:p>
        </p:txBody>
      </p:sp>
      <p:sp>
        <p:nvSpPr>
          <p:cNvPr id="7" name="Text 5"/>
          <p:cNvSpPr/>
          <p:nvPr/>
        </p:nvSpPr>
        <p:spPr>
          <a:xfrm>
            <a:off x="487614" y="1883279"/>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Ερμηνευτικό πλαίσιο λειτουργικής ταξινόμησης</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λειτουργική ταξινόμηση επιτρέπει τη διαφοροποίηση των επιπέδων κινδύνου και των επιπτώσεων της ΤΝ στην απονομή δικαιοσύνης, βασιζόμενη στη νομική θεωρία και την πρακτική εμπειρία.</a:t>
            </a:r>
            <a:endParaRPr lang="en-US" sz="1152" dirty="0"/>
          </a:p>
        </p:txBody>
      </p:sp>
      <p:sp>
        <p:nvSpPr>
          <p:cNvPr id="8" name="Text 6"/>
          <p:cNvSpPr/>
          <p:nvPr/>
        </p:nvSpPr>
        <p:spPr>
          <a:xfrm>
            <a:off x="4669165" y="1883279"/>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Εντάσεις παρέμβασης στα δικαιώματα</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Όσο πιο κοντά στη λήψη αποφάσεων βρίσκεται ένα σύστημα, τόσο μεγαλύτερος είναι ο κίνδυνος παραβίασης θεμελιωδών δικαιωμάτων, όπως το δικαίωμα σε δίκαιη δίκη και η διαφάνεια.</a:t>
            </a:r>
            <a:endParaRPr lang="en-US" sz="1152" dirty="0"/>
          </a:p>
        </p:txBody>
      </p:sp>
      <p:sp>
        <p:nvSpPr>
          <p:cNvPr id="9" name="Shape 7"/>
          <p:cNvSpPr/>
          <p:nvPr/>
        </p:nvSpPr>
        <p:spPr>
          <a:xfrm>
            <a:off x="390449" y="3153040"/>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4C7DDD"/>
          </a:solidFill>
          <a:ln/>
        </p:spPr>
        <p:txBody>
          <a:bodyPr/>
          <a:lstStyle/>
          <a:p>
            <a:endParaRPr lang="en-GB"/>
          </a:p>
        </p:txBody>
      </p:sp>
      <p:sp>
        <p:nvSpPr>
          <p:cNvPr id="10" name="Text 8"/>
          <p:cNvSpPr/>
          <p:nvPr/>
        </p:nvSpPr>
        <p:spPr>
          <a:xfrm>
            <a:off x="390449" y="3153040"/>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2</a:t>
            </a:r>
            <a:endParaRPr lang="en-US" sz="1152" dirty="0"/>
          </a:p>
        </p:txBody>
      </p:sp>
      <p:sp>
        <p:nvSpPr>
          <p:cNvPr id="11" name="Shape 9"/>
          <p:cNvSpPr/>
          <p:nvPr/>
        </p:nvSpPr>
        <p:spPr>
          <a:xfrm>
            <a:off x="4572000" y="3153040"/>
            <a:ext cx="4084386" cy="352185"/>
          </a:xfrm>
          <a:custGeom>
            <a:avLst/>
            <a:gdLst/>
            <a:ahLst/>
            <a:cxnLst/>
            <a:rect l="l" t="t" r="r" b="b"/>
            <a:pathLst>
              <a:path w="4084386" h="352185">
                <a:moveTo>
                  <a:pt x="125953" y="0"/>
                </a:moveTo>
                <a:lnTo>
                  <a:pt x="4084386" y="0"/>
                </a:lnTo>
                <a:lnTo>
                  <a:pt x="3958432" y="352185"/>
                </a:lnTo>
                <a:lnTo>
                  <a:pt x="0" y="352185"/>
                </a:lnTo>
                <a:close/>
              </a:path>
            </a:pathLst>
          </a:custGeom>
          <a:solidFill>
            <a:srgbClr val="1860ED"/>
          </a:solidFill>
          <a:ln/>
        </p:spPr>
        <p:txBody>
          <a:bodyPr/>
          <a:lstStyle/>
          <a:p>
            <a:endParaRPr lang="en-GB"/>
          </a:p>
        </p:txBody>
      </p:sp>
      <p:sp>
        <p:nvSpPr>
          <p:cNvPr id="12" name="Text 10"/>
          <p:cNvSpPr/>
          <p:nvPr/>
        </p:nvSpPr>
        <p:spPr>
          <a:xfrm>
            <a:off x="4572000" y="3153040"/>
            <a:ext cx="4084386" cy="352185"/>
          </a:xfrm>
          <a:prstGeom prst="rect">
            <a:avLst/>
          </a:prstGeom>
          <a:noFill/>
          <a:ln/>
        </p:spPr>
        <p:txBody>
          <a:bodyPr wrap="square" rtlCol="0" anchor="ctr"/>
          <a:lstStyle/>
          <a:p>
            <a:pPr marL="0" indent="0" algn="ctr">
              <a:spcBef>
                <a:spcPts val="360"/>
              </a:spcBef>
              <a:buNone/>
            </a:pPr>
            <a:r>
              <a:rPr lang="en-US" sz="1296" dirty="0">
                <a:solidFill>
                  <a:srgbClr val="FFFFFF"/>
                </a:solidFill>
                <a:latin typeface="Arial" pitchFamily="34" charset="0"/>
                <a:ea typeface="Arial" pitchFamily="34" charset="-122"/>
                <a:cs typeface="Arial" pitchFamily="34" charset="-120"/>
              </a:rPr>
              <a:t>4</a:t>
            </a:r>
            <a:endParaRPr lang="en-US" sz="1152" dirty="0"/>
          </a:p>
        </p:txBody>
      </p:sp>
      <p:sp>
        <p:nvSpPr>
          <p:cNvPr id="13" name="Text 11"/>
          <p:cNvSpPr/>
          <p:nvPr/>
        </p:nvSpPr>
        <p:spPr>
          <a:xfrm>
            <a:off x="390449" y="3505225"/>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Σχέση με κανονιστικές προσεγγίσεις</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λειτουργική ταξινόμηση, αν και δεν είναι δεσμευτική, συμπληρώνει το AI Act, βοηθώντας στην ερμηνεία των κινδύνων και των εφαρμογών, αναδεικνύοντας τη σημασία της ανθρώπινης κρίσης.</a:t>
            </a:r>
            <a:endParaRPr lang="en-US" sz="1152" dirty="0"/>
          </a:p>
        </p:txBody>
      </p:sp>
      <p:sp>
        <p:nvSpPr>
          <p:cNvPr id="14" name="Text 12"/>
          <p:cNvSpPr/>
          <p:nvPr/>
        </p:nvSpPr>
        <p:spPr>
          <a:xfrm>
            <a:off x="4572000" y="3505225"/>
            <a:ext cx="3961343" cy="1038416"/>
          </a:xfrm>
          <a:prstGeom prst="rect">
            <a:avLst/>
          </a:prstGeom>
          <a:noFill/>
          <a:ln/>
        </p:spPr>
        <p:txBody>
          <a:bodyPr wrap="square" lIns="91440" tIns="91440" rIns="91440" bIns="91440" rtlCol="0" anchor="t">
            <a:spAutoFit/>
          </a:bodyPr>
          <a:lstStyle/>
          <a:p>
            <a:pPr marL="0" indent="0">
              <a:lnSpc>
                <a:spcPct val="92000"/>
              </a:lnSpc>
              <a:spcBef>
                <a:spcPts val="360"/>
              </a:spcBef>
              <a:buNone/>
            </a:pPr>
            <a:r>
              <a:rPr lang="en-US" sz="1296" dirty="0">
                <a:solidFill>
                  <a:srgbClr val="1860ED"/>
                </a:solidFill>
                <a:latin typeface="Arial" pitchFamily="34" charset="0"/>
                <a:ea typeface="Arial" pitchFamily="34" charset="-122"/>
                <a:cs typeface="Arial" pitchFamily="34" charset="-120"/>
              </a:rPr>
              <a:t>Διεπιστημονική θεμελίωση</a:t>
            </a:r>
            <a:endParaRPr lang="en-US" sz="1152" dirty="0"/>
          </a:p>
          <a:p>
            <a:pPr marL="222250" indent="-222250">
              <a:lnSpc>
                <a:spcPct val="92000"/>
              </a:lnSpc>
              <a:spcBef>
                <a:spcPts val="10"/>
              </a:spcBef>
              <a:buSzPct val="100000"/>
              <a:buChar char="•"/>
            </a:pPr>
            <a:r>
              <a:rPr lang="en-US" sz="1008" dirty="0">
                <a:solidFill>
                  <a:srgbClr val="FFFFFF"/>
                </a:solidFill>
                <a:latin typeface="Arial" pitchFamily="34" charset="0"/>
                <a:ea typeface="Arial" pitchFamily="34" charset="-122"/>
                <a:cs typeface="Arial" pitchFamily="34" charset="-120"/>
              </a:rPr>
              <a:t>Η ταξινόμηση προκύπτει από τη διεθνή βιβλιογραφία, ενισχύεται από νομικές μελέτες και αναλύσεις που ερμηνεύουν την επίδραση των αλγοριθμικών συστημάτων στη δικαστική λειτουργία.</a:t>
            </a:r>
            <a:endParaRPr lang="en-US" sz="1152"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2311</Words>
  <Application>Microsoft Office PowerPoint</Application>
  <PresentationFormat>On-screen Show (16:9)</PresentationFormat>
  <Paragraphs>236</Paragraphs>
  <Slides>33</Slides>
  <Notes>33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33</vt:i4>
      </vt:variant>
    </vt:vector>
  </HeadingPairs>
  <TitlesOfParts>
    <vt:vector size="35"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Constantinos Kouroupis</cp:lastModifiedBy>
  <cp:revision>1</cp:revision>
  <cp:lastPrinted>2026-05-03T15:55:14Z</cp:lastPrinted>
  <dcterms:created xsi:type="dcterms:W3CDTF">2026-05-03T15:52:17Z</dcterms:created>
  <dcterms:modified xsi:type="dcterms:W3CDTF">2026-07-08T20:55:59Z</dcterms:modified>
</cp:coreProperties>
</file>