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8" r:id="rId3"/>
    <p:sldId id="267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7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10" autoAdjust="0"/>
    <p:restoredTop sz="94660"/>
  </p:normalViewPr>
  <p:slideViewPr>
    <p:cSldViewPr snapToGrid="0" snapToObjects="1">
      <p:cViewPr>
        <p:scale>
          <a:sx n="100" d="100"/>
          <a:sy n="100" d="100"/>
        </p:scale>
        <p:origin x="58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0ED"/>
          </a:solidFill>
          <a:ln/>
        </p:spPr>
        <p:txBody>
          <a:bodyPr/>
          <a:lstStyle/>
          <a:p>
            <a:endParaRPr lang="en-US" sz="150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 sz="1500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451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5087"/>
            <a:ext cx="12191695" cy="6858000"/>
          </a:xfrm>
          <a:prstGeom prst="rect">
            <a:avLst/>
          </a:prstGeom>
          <a:solidFill>
            <a:srgbClr val="F9F9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097280" y="2126645"/>
            <a:ext cx="1109441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200" b="1" i="0" dirty="0">
                <a:solidFill>
                  <a:srgbClr val="1A1A1B"/>
                </a:solidFill>
              </a:rPr>
              <a:t>Cultivating a Digital Consciousness in the Current Digital World</a:t>
            </a:r>
            <a:endParaRPr sz="3200" b="1" i="0" dirty="0">
              <a:solidFill>
                <a:srgbClr val="1A1A1B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11480" y="5527547"/>
            <a:ext cx="6217920" cy="50292"/>
          </a:xfrm>
          <a:prstGeom prst="rect">
            <a:avLst/>
          </a:prstGeom>
          <a:solidFill>
            <a:srgbClr val="8B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7D8273D-A814-DC56-1EDA-7D52C95554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72707"/>
            <a:ext cx="2514600" cy="1413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2CE6541-34E6-C18A-31BF-61FF44CFDF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630" y="31750"/>
            <a:ext cx="2644140" cy="145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A08A889-1158-BE9E-5DCD-0610D37BE1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320" y="-239077"/>
            <a:ext cx="2933700" cy="2045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 descr="Image">
            <a:extLst>
              <a:ext uri="{FF2B5EF4-FFF2-40B4-BE49-F238E27FC236}">
                <a16:creationId xmlns:a16="http://schemas.microsoft.com/office/drawing/2014/main" id="{29CDA3A3-2629-76FB-DA5F-810B6A3AAF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50030"/>
            <a:ext cx="4632960" cy="1242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E0ED5FC-61D0-A42F-7711-F51AF6EFCB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5138" y="4131245"/>
            <a:ext cx="5945124" cy="89458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9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43000"/>
          </a:xfrm>
          <a:prstGeom prst="rect">
            <a:avLst/>
          </a:prstGeom>
          <a:solidFill>
            <a:srgbClr val="E8E8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411480" y="164592"/>
            <a:ext cx="59436" cy="822960"/>
          </a:xfrm>
          <a:prstGeom prst="rect">
            <a:avLst/>
          </a:prstGeom>
          <a:solidFill>
            <a:srgbClr val="8B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164592"/>
            <a:ext cx="11277295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8B0000"/>
                </a:solidFill>
              </a:rPr>
              <a:t>ΘΕΜΑΤΙΚΗ ΕΝΟΤΗΤΑ VI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57200"/>
            <a:ext cx="11094415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1A1A1B"/>
                </a:solidFill>
              </a:rPr>
              <a:t>Ζητήματα Διεθνούς Ανθρωπιστικού Δικαίου</a:t>
            </a:r>
          </a:p>
        </p:txBody>
      </p:sp>
      <p:sp>
        <p:nvSpPr>
          <p:cNvPr id="7" name="Rectangle 6"/>
          <p:cNvSpPr/>
          <p:nvPr/>
        </p:nvSpPr>
        <p:spPr>
          <a:xfrm>
            <a:off x="411480" y="1280160"/>
            <a:ext cx="3429000" cy="2834640"/>
          </a:xfrm>
          <a:prstGeom prst="rect">
            <a:avLst/>
          </a:prstGeom>
          <a:solidFill>
            <a:srgbClr val="E8E8E3"/>
          </a:solidFill>
          <a:ln w="19050">
            <a:solidFill>
              <a:srgbClr val="8B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411480" y="4064508"/>
            <a:ext cx="3429000" cy="50292"/>
          </a:xfrm>
          <a:prstGeom prst="rect">
            <a:avLst/>
          </a:prstGeom>
          <a:solidFill>
            <a:srgbClr val="8B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76072" y="1371600"/>
            <a:ext cx="31546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8B0000"/>
                </a:solidFill>
              </a:rPr>
              <a:t>① Αρχή Διάκρισης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6072" y="1719072"/>
            <a:ext cx="315468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sz="1300" b="1">
                <a:solidFill>
                  <a:srgbClr val="1A1A1B"/>
                </a:solidFill>
              </a:rPr>
              <a:t>•  Μπορεί αυτόνομο σύστημα να διακρίνει αξιόπιστα μαχητές από αμάχους;</a:t>
            </a:r>
          </a:p>
          <a:p>
            <a:pPr lvl="1">
              <a:spcBef>
                <a:spcPts val="300"/>
              </a:spcBef>
            </a:pPr>
            <a:r>
              <a:rPr sz="1300" b="0">
                <a:solidFill>
                  <a:srgbClr val="1A1A1B"/>
                </a:solidFill>
              </a:rPr>
              <a:t>    ◦  Η «ευθραυστότητα» εκτός συνθηκών εκπαίδευσης → θανατηφόρα λάθη</a:t>
            </a:r>
          </a:p>
          <a:p>
            <a:pPr lvl="1">
              <a:spcBef>
                <a:spcPts val="300"/>
              </a:spcBef>
            </a:pPr>
            <a:r>
              <a:rPr sz="1300" b="0">
                <a:solidFill>
                  <a:srgbClr val="1A1A1B"/>
                </a:solidFill>
              </a:rPr>
              <a:t>    ◦  Αν όχι → παραβιάζει θεμελιωδέστερη αρχή ΔΑΔ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023360" y="1280160"/>
            <a:ext cx="3429000" cy="2834640"/>
          </a:xfrm>
          <a:prstGeom prst="rect">
            <a:avLst/>
          </a:prstGeom>
          <a:solidFill>
            <a:srgbClr val="E8E8E3"/>
          </a:solidFill>
          <a:ln w="19050">
            <a:solidFill>
              <a:srgbClr val="8B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023360" y="4064508"/>
            <a:ext cx="3429000" cy="50292"/>
          </a:xfrm>
          <a:prstGeom prst="rect">
            <a:avLst/>
          </a:prstGeom>
          <a:solidFill>
            <a:srgbClr val="8B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187952" y="1371600"/>
            <a:ext cx="31546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8B0000"/>
                </a:solidFill>
              </a:rPr>
              <a:t>② Αρχή Αναλογικότητας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87952" y="1719072"/>
            <a:ext cx="315468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sz="1300" b="1">
                <a:solidFill>
                  <a:srgbClr val="1A1A1B"/>
                </a:solidFill>
              </a:rPr>
              <a:t>•  Μπορεί ΤΝ να αξιολογήσει αν επίθεση προκαλεί δυσανάλογες απώλειες αμάχων;</a:t>
            </a:r>
          </a:p>
          <a:p>
            <a:pPr lvl="1">
              <a:spcBef>
                <a:spcPts val="300"/>
              </a:spcBef>
            </a:pPr>
            <a:r>
              <a:rPr sz="1300" b="0">
                <a:solidFill>
                  <a:srgbClr val="1A1A1B"/>
                </a:solidFill>
              </a:rPr>
              <a:t>    ◦  Ηθική-νομική κρίση — αμφισβητείται αν μπορεί να αλγοριθμοποιηθεί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635240" y="1280160"/>
            <a:ext cx="3429000" cy="2834640"/>
          </a:xfrm>
          <a:prstGeom prst="rect">
            <a:avLst/>
          </a:prstGeom>
          <a:solidFill>
            <a:srgbClr val="E8E8E3"/>
          </a:solidFill>
          <a:ln w="19050">
            <a:solidFill>
              <a:srgbClr val="8B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7635240" y="4064508"/>
            <a:ext cx="3429000" cy="50292"/>
          </a:xfrm>
          <a:prstGeom prst="rect">
            <a:avLst/>
          </a:prstGeom>
          <a:solidFill>
            <a:srgbClr val="8B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799832" y="1371600"/>
            <a:ext cx="31546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8B0000"/>
                </a:solidFill>
              </a:rPr>
              <a:t>③ Ποινική Ευθύνη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99832" y="1719072"/>
            <a:ext cx="315468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sz="1300" b="1">
                <a:solidFill>
                  <a:srgbClr val="1A1A1B"/>
                </a:solidFill>
              </a:rPr>
              <a:t>•  Αν σύστημα ΤΝ διαπράξει έγκλημα πολέμου, ποιος φέρει ευθύνη;</a:t>
            </a:r>
          </a:p>
          <a:p>
            <a:pPr lvl="1">
              <a:spcBef>
                <a:spcPts val="300"/>
              </a:spcBef>
            </a:pPr>
            <a:r>
              <a:rPr sz="1300" b="0">
                <a:solidFill>
                  <a:srgbClr val="1A1A1B"/>
                </a:solidFill>
              </a:rPr>
              <a:t>    ◦  Κατασκευαστής; Διοικητής; Κράτος; Χειριστής;</a:t>
            </a:r>
          </a:p>
          <a:p>
            <a:pPr lvl="1">
              <a:spcBef>
                <a:spcPts val="300"/>
              </a:spcBef>
            </a:pPr>
            <a:r>
              <a:rPr sz="1300" b="0">
                <a:solidFill>
                  <a:srgbClr val="1A1A1B"/>
                </a:solidFill>
              </a:rPr>
              <a:t>    ◦  Πώς εφαρμόζεται η λογοδοσία;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11480" y="4206240"/>
            <a:ext cx="7132320" cy="2194560"/>
          </a:xfrm>
          <a:prstGeom prst="rect">
            <a:avLst/>
          </a:prstGeom>
          <a:solidFill>
            <a:srgbClr val="E8E8E3"/>
          </a:solidFill>
          <a:ln w="19050">
            <a:solidFill>
              <a:srgbClr val="8B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411480" y="6350508"/>
            <a:ext cx="7132320" cy="50292"/>
          </a:xfrm>
          <a:prstGeom prst="rect">
            <a:avLst/>
          </a:prstGeom>
          <a:solidFill>
            <a:srgbClr val="8B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576072" y="4297680"/>
            <a:ext cx="68580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8B0000"/>
                </a:solidFill>
              </a:rPr>
              <a:t>LAWS — Θανατηφόρα Αυτόνομα Οπλικά Συστήματα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76072" y="4645152"/>
            <a:ext cx="68580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sz="1300" b="1">
                <a:solidFill>
                  <a:srgbClr val="1A1A1B"/>
                </a:solidFill>
              </a:rPr>
              <a:t>•  ΓΣ ΟΗΕ (2 Δεκ. 2024): 166 ψήφοι υπέρ, 3 κατά — διπλή προσέγγιση: απαγόρευση + ρύθμιση</a:t>
            </a:r>
          </a:p>
          <a:p>
            <a:pPr>
              <a:spcBef>
                <a:spcPts val="300"/>
              </a:spcBef>
            </a:pPr>
            <a:r>
              <a:rPr sz="1300" b="1">
                <a:solidFill>
                  <a:srgbClr val="1A1A1B"/>
                </a:solidFill>
              </a:rPr>
              <a:t>•  Σύμβαση ΣτΕ (2024): εξαιρεί εθνική άμυνα &amp; ασφάλεια — «ασθενής δικλείδα ασφαλείας»</a:t>
            </a:r>
          </a:p>
          <a:p>
            <a:pPr>
              <a:spcBef>
                <a:spcPts val="300"/>
              </a:spcBef>
            </a:pPr>
            <a:r>
              <a:rPr sz="1300" b="1">
                <a:solidFill>
                  <a:srgbClr val="1A1A1B"/>
                </a:solidFill>
              </a:rPr>
              <a:t>•  Ανθρωποκεντρική αρχή: ευθύνη παραμένει πάντοτε στον άνθρωπο</a:t>
            </a:r>
          </a:p>
        </p:txBody>
      </p:sp>
      <p:pic>
        <p:nvPicPr>
          <p:cNvPr id="23" name="Picture 22" descr="slide_img_477347676078666976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8120" y="2926080"/>
            <a:ext cx="3977639" cy="219456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9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43000"/>
          </a:xfrm>
          <a:prstGeom prst="rect">
            <a:avLst/>
          </a:prstGeom>
          <a:solidFill>
            <a:srgbClr val="E8E8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411480" y="164592"/>
            <a:ext cx="59436" cy="822960"/>
          </a:xfrm>
          <a:prstGeom prst="rect">
            <a:avLst/>
          </a:prstGeom>
          <a:solidFill>
            <a:srgbClr val="8B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164592"/>
            <a:ext cx="11277295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8B0000"/>
                </a:solidFill>
              </a:rPr>
              <a:t>ΘΕΜΑΤΙΚΗ ΕΝΟΤΗΤΑ VII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57200"/>
            <a:ext cx="11094415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1A1A1B"/>
                </a:solidFill>
              </a:rPr>
              <a:t>Πρακτικά Παραδείγματα — Από τη Θεωρία στην Πράξη</a:t>
            </a:r>
          </a:p>
        </p:txBody>
      </p:sp>
      <p:sp>
        <p:nvSpPr>
          <p:cNvPr id="7" name="Rectangle 6"/>
          <p:cNvSpPr/>
          <p:nvPr/>
        </p:nvSpPr>
        <p:spPr>
          <a:xfrm>
            <a:off x="411480" y="1280160"/>
            <a:ext cx="3520440" cy="4846320"/>
          </a:xfrm>
          <a:prstGeom prst="rect">
            <a:avLst/>
          </a:prstGeom>
          <a:solidFill>
            <a:srgbClr val="E8E8E3"/>
          </a:solidFill>
          <a:ln w="19050">
            <a:solidFill>
              <a:srgbClr val="8B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411480" y="6076188"/>
            <a:ext cx="3520440" cy="50292"/>
          </a:xfrm>
          <a:prstGeom prst="rect">
            <a:avLst/>
          </a:prstGeom>
          <a:solidFill>
            <a:srgbClr val="8B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76072" y="1261872"/>
            <a:ext cx="3246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 dirty="0" err="1">
                <a:solidFill>
                  <a:srgbClr val="8B0000"/>
                </a:solidFill>
              </a:rPr>
              <a:t>Σκάνδ</a:t>
            </a:r>
            <a:r>
              <a:rPr sz="1500" b="1" i="0" dirty="0">
                <a:solidFill>
                  <a:srgbClr val="8B0000"/>
                </a:solidFill>
              </a:rPr>
              <a:t>αλο Pegasus — Κατάχρηση Εθνικής Ασφάλειας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6072" y="1719072"/>
            <a:ext cx="3246120" cy="4297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sz="1300" b="1">
                <a:solidFill>
                  <a:srgbClr val="1A1A1B"/>
                </a:solidFill>
              </a:rPr>
              <a:t>•  Ουγγαρία, Πολωνία, Ισπανία</a:t>
            </a:r>
          </a:p>
          <a:p>
            <a:pPr lvl="1">
              <a:spcBef>
                <a:spcPts val="300"/>
              </a:spcBef>
            </a:pPr>
            <a:r>
              <a:rPr sz="1300" b="0">
                <a:solidFill>
                  <a:srgbClr val="1A1A1B"/>
                </a:solidFill>
              </a:rPr>
              <a:t>    ◦  Χρήση spyware NSO Group ονομαστικά για εθνική ασφάλεια</a:t>
            </a:r>
          </a:p>
          <a:p>
            <a:pPr lvl="1">
              <a:spcBef>
                <a:spcPts val="300"/>
              </a:spcBef>
            </a:pPr>
            <a:r>
              <a:rPr sz="1300" b="0">
                <a:solidFill>
                  <a:srgbClr val="1A1A1B"/>
                </a:solidFill>
              </a:rPr>
              <a:t>    ◦  Πραγματικός στόχος: δημοσιογράφοι, δικηγόροι, πολιτικοί αντίπαλοι</a:t>
            </a:r>
          </a:p>
          <a:p>
            <a:pPr>
              <a:spcBef>
                <a:spcPts val="300"/>
              </a:spcBef>
            </a:pPr>
            <a:r>
              <a:rPr sz="1300" b="1">
                <a:solidFill>
                  <a:srgbClr val="1A1A1B"/>
                </a:solidFill>
              </a:rPr>
              <a:t>•  Επιτροπή Έρευνας ΕΚ: «πλήρως ανεπτυγμένη ευρωπαϊκή υπόθεση»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114800" y="1280160"/>
            <a:ext cx="3520440" cy="4846320"/>
          </a:xfrm>
          <a:prstGeom prst="rect">
            <a:avLst/>
          </a:prstGeom>
          <a:solidFill>
            <a:srgbClr val="E8E8E3"/>
          </a:solidFill>
          <a:ln w="19050">
            <a:solidFill>
              <a:srgbClr val="8B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114800" y="6076188"/>
            <a:ext cx="3520440" cy="50292"/>
          </a:xfrm>
          <a:prstGeom prst="rect">
            <a:avLst/>
          </a:prstGeom>
          <a:solidFill>
            <a:srgbClr val="8B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251960" y="1261872"/>
            <a:ext cx="3246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 dirty="0">
                <a:solidFill>
                  <a:srgbClr val="8B0000"/>
                </a:solidFill>
              </a:rPr>
              <a:t>Υπ</a:t>
            </a:r>
            <a:r>
              <a:rPr sz="1500" b="1" i="0" dirty="0" err="1">
                <a:solidFill>
                  <a:srgbClr val="8B0000"/>
                </a:solidFill>
              </a:rPr>
              <a:t>όθεση</a:t>
            </a:r>
            <a:r>
              <a:rPr sz="1500" b="1" i="0" dirty="0">
                <a:solidFill>
                  <a:srgbClr val="8B0000"/>
                </a:solidFill>
              </a:rPr>
              <a:t> Petrov (1983) — </a:t>
            </a:r>
            <a:r>
              <a:rPr sz="1500" b="1" i="0" dirty="0" err="1">
                <a:solidFill>
                  <a:srgbClr val="8B0000"/>
                </a:solidFill>
              </a:rPr>
              <a:t>Ανθρώ</a:t>
            </a:r>
            <a:r>
              <a:rPr sz="1500" b="1" i="0" dirty="0">
                <a:solidFill>
                  <a:srgbClr val="8B0000"/>
                </a:solidFill>
              </a:rPr>
              <a:t>πινη Κρίση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79392" y="1719072"/>
            <a:ext cx="3246120" cy="4297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sz="1300" b="1">
                <a:solidFill>
                  <a:srgbClr val="1A1A1B"/>
                </a:solidFill>
              </a:rPr>
              <a:t>•  26 Σεπτεμβρίου 1983: Σοβιετικός αξιωματικός Stanislav Petrov</a:t>
            </a:r>
          </a:p>
          <a:p>
            <a:pPr>
              <a:spcBef>
                <a:spcPts val="300"/>
              </a:spcBef>
            </a:pPr>
            <a:r>
              <a:rPr sz="1300" b="1">
                <a:solidFill>
                  <a:srgbClr val="1A1A1B"/>
                </a:solidFill>
              </a:rPr>
              <a:t>•  Ψευδές σήμα πυραυλικής επίθεσης ΗΠΑ</a:t>
            </a:r>
          </a:p>
          <a:p>
            <a:pPr>
              <a:spcBef>
                <a:spcPts val="300"/>
              </a:spcBef>
            </a:pPr>
            <a:r>
              <a:rPr sz="1300" b="1">
                <a:solidFill>
                  <a:srgbClr val="1A1A1B"/>
                </a:solidFill>
              </a:rPr>
              <a:t>•  Με ανθρώπινη κρίση αρνήθηκε αντεπίθεση</a:t>
            </a:r>
          </a:p>
          <a:p>
            <a:pPr>
              <a:spcBef>
                <a:spcPts val="300"/>
              </a:spcBef>
            </a:pPr>
            <a:r>
              <a:rPr sz="1300" b="1">
                <a:solidFill>
                  <a:srgbClr val="1A1A1B"/>
                </a:solidFill>
              </a:rPr>
              <a:t>•  Αν ήταν πλήρως αυτόνομο → πυρηνικός πόλεμος</a:t>
            </a:r>
          </a:p>
          <a:p>
            <a:pPr>
              <a:spcBef>
                <a:spcPts val="300"/>
              </a:spcBef>
            </a:pPr>
            <a:r>
              <a:rPr sz="1300" b="1">
                <a:solidFill>
                  <a:srgbClr val="1A1A1B"/>
                </a:solidFill>
              </a:rPr>
              <a:t>•  Αποδεικνύει εμπειρικά γιατί η ανθρώπινη εποπτεία παραμένει αναντικατάστατη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818120" y="1280160"/>
            <a:ext cx="3520440" cy="4846320"/>
          </a:xfrm>
          <a:prstGeom prst="rect">
            <a:avLst/>
          </a:prstGeom>
          <a:solidFill>
            <a:srgbClr val="E8E8E3"/>
          </a:solidFill>
          <a:ln w="19050">
            <a:solidFill>
              <a:srgbClr val="8B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7818120" y="6076188"/>
            <a:ext cx="3520440" cy="50292"/>
          </a:xfrm>
          <a:prstGeom prst="rect">
            <a:avLst/>
          </a:prstGeom>
          <a:solidFill>
            <a:srgbClr val="8B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982712" y="1371600"/>
            <a:ext cx="3246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8B0000"/>
                </a:solidFill>
              </a:rPr>
              <a:t>Anthropic vs. Πεντάγωνο (2025–2026)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982712" y="1719072"/>
            <a:ext cx="3246120" cy="4297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sz="1300" b="1">
                <a:solidFill>
                  <a:srgbClr val="1A1A1B"/>
                </a:solidFill>
              </a:rPr>
              <a:t>•  Πεντάγωνο: συμβόλαια σε Anthropic, OpenAI, Google, xAI για εθνική ασφάλεια</a:t>
            </a:r>
          </a:p>
          <a:p>
            <a:pPr>
              <a:spcBef>
                <a:spcPts val="300"/>
              </a:spcBef>
            </a:pPr>
            <a:r>
              <a:rPr sz="1300" b="1">
                <a:solidFill>
                  <a:srgbClr val="1A1A1B"/>
                </a:solidFill>
              </a:rPr>
              <a:t>•  Anthropic αρνήθηκε πρόσβαση για:</a:t>
            </a:r>
          </a:p>
          <a:p>
            <a:pPr lvl="1">
              <a:spcBef>
                <a:spcPts val="300"/>
              </a:spcBef>
            </a:pPr>
            <a:r>
              <a:rPr sz="1300" b="0">
                <a:solidFill>
                  <a:srgbClr val="1A1A1B"/>
                </a:solidFill>
              </a:rPr>
              <a:t>    ◦  Μαζική εγχώρια παρακολούθηση</a:t>
            </a:r>
          </a:p>
          <a:p>
            <a:pPr lvl="1">
              <a:spcBef>
                <a:spcPts val="300"/>
              </a:spcBef>
            </a:pPr>
            <a:r>
              <a:rPr sz="1300" b="0">
                <a:solidFill>
                  <a:srgbClr val="1A1A1B"/>
                </a:solidFill>
              </a:rPr>
              <a:t>    ◦  Πλήρως αυτόνομα οπλικά συστήματα</a:t>
            </a:r>
          </a:p>
          <a:p>
            <a:pPr lvl="1">
              <a:spcBef>
                <a:spcPts val="300"/>
              </a:spcBef>
            </a:pPr>
            <a:r>
              <a:rPr sz="1300" b="0">
                <a:solidFill>
                  <a:srgbClr val="1A1A1B"/>
                </a:solidFill>
              </a:rPr>
              <a:t>    ◦  «Τα συστήματα ΤΝ δεν είναι ακόμα αρκετά αξιόπιστα»</a:t>
            </a:r>
          </a:p>
          <a:p>
            <a:pPr>
              <a:spcBef>
                <a:spcPts val="300"/>
              </a:spcBef>
            </a:pPr>
            <a:r>
              <a:rPr sz="1300" b="1">
                <a:solidFill>
                  <a:srgbClr val="1A1A1B"/>
                </a:solidFill>
              </a:rPr>
              <a:t>•  Φεβρ. 2026: Trump διέταξε παύση → δικαστική προσφυγή Anthropic</a:t>
            </a:r>
          </a:p>
        </p:txBody>
      </p:sp>
      <p:pic>
        <p:nvPicPr>
          <p:cNvPr id="19" name="Picture 18" descr="slide_img_63032289940636838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4114800"/>
            <a:ext cx="6309360" cy="201168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9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43000"/>
          </a:xfrm>
          <a:prstGeom prst="rect">
            <a:avLst/>
          </a:prstGeom>
          <a:solidFill>
            <a:srgbClr val="E8E8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411480" y="164592"/>
            <a:ext cx="59436" cy="822960"/>
          </a:xfrm>
          <a:prstGeom prst="rect">
            <a:avLst/>
          </a:prstGeom>
          <a:solidFill>
            <a:srgbClr val="8B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164592"/>
            <a:ext cx="11277295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8B0000"/>
                </a:solidFill>
              </a:rPr>
              <a:t>ΘΕΜΑΤΙΚΗ ΕΝΟΤΗΤΑ VIII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57200"/>
            <a:ext cx="11094415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1A1A1B"/>
                </a:solidFill>
              </a:rPr>
              <a:t>Προτάσεις – Προβληματισμοί</a:t>
            </a:r>
          </a:p>
        </p:txBody>
      </p:sp>
      <p:sp>
        <p:nvSpPr>
          <p:cNvPr id="7" name="Rectangle 6"/>
          <p:cNvSpPr/>
          <p:nvPr/>
        </p:nvSpPr>
        <p:spPr>
          <a:xfrm>
            <a:off x="411480" y="1280160"/>
            <a:ext cx="5394960" cy="2240280"/>
          </a:xfrm>
          <a:prstGeom prst="rect">
            <a:avLst/>
          </a:prstGeom>
          <a:solidFill>
            <a:srgbClr val="E8E8E3"/>
          </a:solidFill>
          <a:ln w="19050">
            <a:solidFill>
              <a:srgbClr val="8B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411480" y="3470148"/>
            <a:ext cx="5394960" cy="50292"/>
          </a:xfrm>
          <a:prstGeom prst="rect">
            <a:avLst/>
          </a:prstGeom>
          <a:solidFill>
            <a:srgbClr val="8B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76072" y="1371600"/>
            <a:ext cx="51206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8B0000"/>
                </a:solidFill>
              </a:rPr>
              <a:t>① Στενός Ορισμός «Στρατιωτικών Σκοπών»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6072" y="1719072"/>
            <a:ext cx="5120640" cy="1691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sz="1300" b="1">
                <a:solidFill>
                  <a:srgbClr val="1A1A1B"/>
                </a:solidFill>
              </a:rPr>
              <a:t>•  Εξαίρεση μόνο γνήσιων στρατιωτικών επιχειρήσεων</a:t>
            </a:r>
          </a:p>
          <a:p>
            <a:pPr>
              <a:spcBef>
                <a:spcPts val="300"/>
              </a:spcBef>
            </a:pPr>
            <a:r>
              <a:rPr sz="1300" b="1">
                <a:solidFill>
                  <a:srgbClr val="1A1A1B"/>
                </a:solidFill>
              </a:rPr>
              <a:t>•  ΟΧΙ δραστηριότητες αστικού χαρακτήρα (π.χ. επιτήρηση συνόρων) επειδή εμπλέκονται φορείς ασφάλειας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11480" y="3611880"/>
            <a:ext cx="5394960" cy="2651760"/>
          </a:xfrm>
          <a:prstGeom prst="rect">
            <a:avLst/>
          </a:prstGeom>
          <a:solidFill>
            <a:srgbClr val="E8E8E3"/>
          </a:solidFill>
          <a:ln w="19050">
            <a:solidFill>
              <a:srgbClr val="8B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11480" y="6213348"/>
            <a:ext cx="5394960" cy="50292"/>
          </a:xfrm>
          <a:prstGeom prst="rect">
            <a:avLst/>
          </a:prstGeom>
          <a:solidFill>
            <a:srgbClr val="8B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576072" y="3703320"/>
            <a:ext cx="51206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8B0000"/>
                </a:solidFill>
              </a:rPr>
              <a:t>② Έλεγχος Αναγκαιότητας &amp; Αναλογικότητας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6072" y="4050792"/>
            <a:ext cx="5120640" cy="2103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sz="1300" b="1">
                <a:solidFill>
                  <a:srgbClr val="1A1A1B"/>
                </a:solidFill>
              </a:rPr>
              <a:t>•  Η εξαίρεση εθνικής ασφάλειας να υπόκειται σε αυστηρό έλεγχο</a:t>
            </a:r>
          </a:p>
          <a:p>
            <a:pPr lvl="1">
              <a:spcBef>
                <a:spcPts val="300"/>
              </a:spcBef>
            </a:pPr>
            <a:r>
              <a:rPr sz="1300" b="0">
                <a:solidFill>
                  <a:srgbClr val="1A1A1B"/>
                </a:solidFill>
              </a:rPr>
              <a:t>    ◦  Από παρόχους + εθνικές εποπτικές αρχές</a:t>
            </a:r>
          </a:p>
          <a:p>
            <a:pPr>
              <a:spcBef>
                <a:spcPts val="300"/>
              </a:spcBef>
            </a:pPr>
            <a:r>
              <a:rPr sz="1300" b="1">
                <a:solidFill>
                  <a:srgbClr val="1A1A1B"/>
                </a:solidFill>
              </a:rPr>
              <a:t>•  Αξιοποίηση υπαρχόντων μηχανισμών AI Act</a:t>
            </a:r>
          </a:p>
          <a:p>
            <a:pPr lvl="1">
              <a:spcBef>
                <a:spcPts val="300"/>
              </a:spcBef>
            </a:pPr>
            <a:r>
              <a:rPr sz="1300" b="0">
                <a:solidFill>
                  <a:srgbClr val="1A1A1B"/>
                </a:solidFill>
              </a:rPr>
              <a:t>    ◦  Τεχνική τεκμηρίωση, συστήματα διαχείρισης κινδύνου, αξιολόγηση συμμόρφωσης, καταχώριση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080760" y="1280160"/>
            <a:ext cx="5394960" cy="2240280"/>
          </a:xfrm>
          <a:prstGeom prst="rect">
            <a:avLst/>
          </a:prstGeom>
          <a:solidFill>
            <a:srgbClr val="E8E8E3"/>
          </a:solidFill>
          <a:ln w="19050">
            <a:solidFill>
              <a:srgbClr val="8B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6080760" y="3470148"/>
            <a:ext cx="5394960" cy="50292"/>
          </a:xfrm>
          <a:prstGeom prst="rect">
            <a:avLst/>
          </a:prstGeom>
          <a:solidFill>
            <a:srgbClr val="8B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245352" y="1371600"/>
            <a:ext cx="51206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8B0000"/>
                </a:solidFill>
              </a:rPr>
              <a:t>③ Ενίσχυση Θεσμικής Εποπτείας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45352" y="1719072"/>
            <a:ext cx="5120640" cy="1691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sz="1300" b="1">
                <a:solidFill>
                  <a:srgbClr val="1A1A1B"/>
                </a:solidFill>
              </a:rPr>
              <a:t>•  Ρόλος για Ευρωπαϊκό Οργανισμό Άμυνας</a:t>
            </a:r>
          </a:p>
          <a:p>
            <a:pPr>
              <a:spcBef>
                <a:spcPts val="300"/>
              </a:spcBef>
            </a:pPr>
            <a:r>
              <a:rPr sz="1300" b="1">
                <a:solidFill>
                  <a:srgbClr val="1A1A1B"/>
                </a:solidFill>
              </a:rPr>
              <a:t>•  Υβριδική προσέγγιση: τεχνικός συντονισμός ΕΕ + εποπτεία εθνικών αρχών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080760" y="3611880"/>
            <a:ext cx="5394960" cy="1188720"/>
          </a:xfrm>
          <a:prstGeom prst="rect">
            <a:avLst/>
          </a:prstGeom>
          <a:solidFill>
            <a:srgbClr val="E8E8E3"/>
          </a:solidFill>
          <a:ln w="19050">
            <a:solidFill>
              <a:srgbClr val="8B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6080760" y="4750308"/>
            <a:ext cx="5394960" cy="50292"/>
          </a:xfrm>
          <a:prstGeom prst="rect">
            <a:avLst/>
          </a:prstGeom>
          <a:solidFill>
            <a:srgbClr val="8B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245352" y="3703320"/>
            <a:ext cx="51206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8B0000"/>
                </a:solidFill>
              </a:rPr>
              <a:t>④ Ενδυνάμωση Πολιτών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245352" y="4050792"/>
            <a:ext cx="51206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sz="1300" b="1">
                <a:solidFill>
                  <a:srgbClr val="1A1A1B"/>
                </a:solidFill>
              </a:rPr>
              <a:t>•  Ψηφιακή παιδεία και προστασία δημοκρατικών αξιών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080760" y="4892040"/>
            <a:ext cx="5394960" cy="1371600"/>
          </a:xfrm>
          <a:prstGeom prst="rect">
            <a:avLst/>
          </a:prstGeom>
          <a:solidFill>
            <a:srgbClr val="E8E8E3"/>
          </a:solidFill>
          <a:ln w="19050">
            <a:solidFill>
              <a:srgbClr val="8B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6080760" y="6213348"/>
            <a:ext cx="5394960" cy="50292"/>
          </a:xfrm>
          <a:prstGeom prst="rect">
            <a:avLst/>
          </a:prstGeom>
          <a:solidFill>
            <a:srgbClr val="8B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6245352" y="4983480"/>
            <a:ext cx="51206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8B0000"/>
                </a:solidFill>
              </a:rPr>
              <a:t>⑤ Διεθνής Συνεργασία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245352" y="5330952"/>
            <a:ext cx="51206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sz="1300" b="1">
                <a:solidFill>
                  <a:srgbClr val="1A1A1B"/>
                </a:solidFill>
              </a:rPr>
              <a:t>•  Ανάπτυξη διεθνών προτύπων για ψηφιακά δικαιώματα</a:t>
            </a:r>
          </a:p>
          <a:p>
            <a:pPr>
              <a:spcBef>
                <a:spcPts val="300"/>
              </a:spcBef>
            </a:pPr>
            <a:r>
              <a:rPr sz="1300" b="1">
                <a:solidFill>
                  <a:srgbClr val="1A1A1B"/>
                </a:solidFill>
              </a:rPr>
              <a:t>•  Οι προκλήσεις ΤΝ υπερβαίνουν εθνικά &amp; ευρωπαϊκά σύνορα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9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43000"/>
          </a:xfrm>
          <a:prstGeom prst="rect">
            <a:avLst/>
          </a:prstGeom>
          <a:solidFill>
            <a:srgbClr val="E8E8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411480" y="164592"/>
            <a:ext cx="59436" cy="822960"/>
          </a:xfrm>
          <a:prstGeom prst="rect">
            <a:avLst/>
          </a:prstGeom>
          <a:solidFill>
            <a:srgbClr val="8B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164592"/>
            <a:ext cx="11277295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8B0000"/>
                </a:solidFill>
              </a:rPr>
              <a:t>ΘΕΜΑΤΙΚΗ ΕΝΟΤΗΤΑ ΙΧ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57200"/>
            <a:ext cx="11094415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1A1A1B"/>
                </a:solidFill>
              </a:rPr>
              <a:t>Καταληκτικές Σκέψεις</a:t>
            </a:r>
          </a:p>
        </p:txBody>
      </p:sp>
      <p:sp>
        <p:nvSpPr>
          <p:cNvPr id="7" name="Rectangle 6"/>
          <p:cNvSpPr/>
          <p:nvPr/>
        </p:nvSpPr>
        <p:spPr>
          <a:xfrm>
            <a:off x="411480" y="1280160"/>
            <a:ext cx="7132320" cy="1920240"/>
          </a:xfrm>
          <a:prstGeom prst="rect">
            <a:avLst/>
          </a:prstGeom>
          <a:solidFill>
            <a:srgbClr val="E8E8E3"/>
          </a:solidFill>
          <a:ln w="19050">
            <a:solidFill>
              <a:srgbClr val="8B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411480" y="3150108"/>
            <a:ext cx="7132320" cy="50292"/>
          </a:xfrm>
          <a:prstGeom prst="rect">
            <a:avLst/>
          </a:prstGeom>
          <a:solidFill>
            <a:srgbClr val="8B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76072" y="1371600"/>
            <a:ext cx="68580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8B0000"/>
                </a:solidFill>
              </a:rPr>
              <a:t>Το Κεντρικό Συμπέρασμα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6072" y="1719072"/>
            <a:ext cx="6858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sz="1400" b="1">
                <a:solidFill>
                  <a:srgbClr val="1A1A1B"/>
                </a:solidFill>
              </a:rPr>
              <a:t>•  Ο πόλεμος ΗΠΑ–Ισραήλ–Ιράν απέδειξε: η ΤΝ έχει καταστεί μη αναστρέψιμο συστατικό του πολέμου</a:t>
            </a:r>
          </a:p>
          <a:p>
            <a:pPr>
              <a:spcBef>
                <a:spcPts val="300"/>
              </a:spcBef>
            </a:pPr>
            <a:r>
              <a:rPr sz="1400" b="1">
                <a:solidFill>
                  <a:srgbClr val="1A1A1B"/>
                </a:solidFill>
              </a:rPr>
              <a:t>•  Το ερώτημα δεν είναι πλέον ΑΝ θα χρησιμοποιηθεί — αλλά ΠΩΣ και από ΠΟΙΟΝ θα ρυθμίζεται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11480" y="3291840"/>
            <a:ext cx="7132320" cy="1371600"/>
          </a:xfrm>
          <a:prstGeom prst="rect">
            <a:avLst/>
          </a:prstGeom>
          <a:solidFill>
            <a:srgbClr val="E8E8E3"/>
          </a:solidFill>
          <a:ln w="19050">
            <a:solidFill>
              <a:srgbClr val="8B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11480" y="4613148"/>
            <a:ext cx="7132320" cy="50292"/>
          </a:xfrm>
          <a:prstGeom prst="rect">
            <a:avLst/>
          </a:prstGeom>
          <a:solidFill>
            <a:srgbClr val="8B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576072" y="3383280"/>
            <a:ext cx="68580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8B0000"/>
                </a:solidFill>
              </a:rPr>
              <a:t>Η Εξαίρεση Άρθρου 2(3) AI Act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6072" y="3730752"/>
            <a:ext cx="6858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sz="1400" b="1">
                <a:solidFill>
                  <a:srgbClr val="1A1A1B"/>
                </a:solidFill>
              </a:rPr>
              <a:t>•  Αντικατοπτρίζει πολιτική επιλογή: σεβασμός εθνικής κυριαρχίας στην άμυνα</a:t>
            </a:r>
          </a:p>
          <a:p>
            <a:pPr>
              <a:spcBef>
                <a:spcPts val="300"/>
              </a:spcBef>
            </a:pPr>
            <a:r>
              <a:rPr sz="1400" b="1">
                <a:solidFill>
                  <a:srgbClr val="1A1A1B"/>
                </a:solidFill>
              </a:rPr>
              <a:t>•  Έχει νομική τεκμηρίωση, αλλά και σοβαρά κενά: σχέση με La Quadrature, αόριστος ορισμός «στρατιωτικών σκοπών»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11480" y="4754880"/>
            <a:ext cx="7132320" cy="2331720"/>
          </a:xfrm>
          <a:prstGeom prst="rect">
            <a:avLst/>
          </a:prstGeom>
          <a:solidFill>
            <a:srgbClr val="E8E8E3"/>
          </a:solidFill>
          <a:ln w="19050">
            <a:solidFill>
              <a:srgbClr val="8B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411480" y="7036308"/>
            <a:ext cx="7132320" cy="50292"/>
          </a:xfrm>
          <a:prstGeom prst="rect">
            <a:avLst/>
          </a:prstGeom>
          <a:solidFill>
            <a:srgbClr val="8B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576072" y="4846320"/>
            <a:ext cx="68580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8B0000"/>
                </a:solidFill>
              </a:rPr>
              <a:t>Η Λύση — Ενδυνάμωση Νομικών Απαιτήσεων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76072" y="5193792"/>
            <a:ext cx="6858000" cy="1783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sz="1400" b="1">
                <a:solidFill>
                  <a:srgbClr val="1A1A1B"/>
                </a:solidFill>
              </a:rPr>
              <a:t>•  Χωρίς σαφή ορισμό</a:t>
            </a:r>
          </a:p>
          <a:p>
            <a:pPr>
              <a:spcBef>
                <a:spcPts val="300"/>
              </a:spcBef>
            </a:pPr>
            <a:r>
              <a:rPr sz="1400" b="1">
                <a:solidFill>
                  <a:srgbClr val="1A1A1B"/>
                </a:solidFill>
              </a:rPr>
              <a:t>•  Χωρίς ανθρώπινη εποπτεία σε κάθε κρίσιμο στάδιο</a:t>
            </a:r>
          </a:p>
          <a:p>
            <a:pPr>
              <a:spcBef>
                <a:spcPts val="300"/>
              </a:spcBef>
            </a:pPr>
            <a:r>
              <a:rPr sz="1400" b="1">
                <a:solidFill>
                  <a:srgbClr val="1A1A1B"/>
                </a:solidFill>
              </a:rPr>
              <a:t>•  Χωρίς μηχανισμούς ελέγχου χρήσης τεχνολογίας</a:t>
            </a:r>
          </a:p>
          <a:p>
            <a:pPr>
              <a:spcBef>
                <a:spcPts val="300"/>
              </a:spcBef>
            </a:pPr>
            <a:r>
              <a:rPr sz="1400" b="1">
                <a:solidFill>
                  <a:srgbClr val="1A1A1B"/>
                </a:solidFill>
              </a:rPr>
              <a:t>•  Χωρίς περιθώρια διακρίσεων</a:t>
            </a:r>
          </a:p>
          <a:p>
            <a:pPr lvl="1">
              <a:spcBef>
                <a:spcPts val="300"/>
              </a:spcBef>
            </a:pPr>
            <a:r>
              <a:rPr sz="1400" b="0">
                <a:solidFill>
                  <a:srgbClr val="1A1A1B"/>
                </a:solidFill>
              </a:rPr>
              <a:t>    ◦  → Κινδυνεύουμε να «εγκλωβιστούμε» σε επικίνδυνο αδιέξοδο που απειλεί την ανθρώπινη αξιοπρέπεια και το κράτος δικαίου</a:t>
            </a:r>
          </a:p>
        </p:txBody>
      </p:sp>
      <p:pic>
        <p:nvPicPr>
          <p:cNvPr id="19" name="Picture 18" descr="slide_img_309592305058743797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8120" y="1280160"/>
            <a:ext cx="3977639" cy="484632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artoon character with a question mark&#10;&#10;AI-generated content may be incorrect.">
            <a:extLst>
              <a:ext uri="{FF2B5EF4-FFF2-40B4-BE49-F238E27FC236}">
                <a16:creationId xmlns:a16="http://schemas.microsoft.com/office/drawing/2014/main" id="{73DE021D-5884-7E51-E45F-4A34C521A4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782" y="734122"/>
            <a:ext cx="10175487" cy="5454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417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80F204-7988-CD19-8DAB-64C2D1C7D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54D7022-5E7E-5BA4-48A9-574BAA8B2532}"/>
              </a:ext>
            </a:extLst>
          </p:cNvPr>
          <p:cNvSpPr/>
          <p:nvPr/>
        </p:nvSpPr>
        <p:spPr>
          <a:xfrm>
            <a:off x="0" y="65087"/>
            <a:ext cx="12191695" cy="6858000"/>
          </a:xfrm>
          <a:prstGeom prst="rect">
            <a:avLst/>
          </a:prstGeom>
          <a:solidFill>
            <a:srgbClr val="F9F9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B67A20-C927-736C-B20C-71199FBD8518}"/>
              </a:ext>
            </a:extLst>
          </p:cNvPr>
          <p:cNvSpPr txBox="1"/>
          <p:nvPr/>
        </p:nvSpPr>
        <p:spPr>
          <a:xfrm>
            <a:off x="1729740" y="1790064"/>
            <a:ext cx="110944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l-GR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Τεχνητή Νοημοσύνη σε κρίση ή σε εποχές κρίσης;</a:t>
            </a:r>
            <a:endParaRPr sz="2800" b="1" i="0" dirty="0">
              <a:solidFill>
                <a:srgbClr val="1A1A1B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7726DDD-66F0-40B5-C0CC-3FD963CABF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72707"/>
            <a:ext cx="2514600" cy="1413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AE9F88D-D1DF-6998-2B76-96F2640411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630" y="31750"/>
            <a:ext cx="2644140" cy="145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998BBDD-4E1F-4EFE-5FC6-5D466A6C30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320" y="-239077"/>
            <a:ext cx="2933700" cy="2045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 descr="Image">
            <a:extLst>
              <a:ext uri="{FF2B5EF4-FFF2-40B4-BE49-F238E27FC236}">
                <a16:creationId xmlns:a16="http://schemas.microsoft.com/office/drawing/2014/main" id="{69CC72EA-90F8-FFCA-8961-F025B3CFE14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29854"/>
            <a:ext cx="4632960" cy="1242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94A77DC-F08D-BCC0-8CE5-6418F0CA97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5138" y="5073110"/>
            <a:ext cx="5945124" cy="8945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ED1FCB-CEE5-816A-BD06-28C2D1502C86}"/>
              </a:ext>
            </a:extLst>
          </p:cNvPr>
          <p:cNvSpPr txBox="1"/>
          <p:nvPr/>
        </p:nvSpPr>
        <p:spPr>
          <a:xfrm>
            <a:off x="1729740" y="2346621"/>
            <a:ext cx="6435090" cy="1350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l-GR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Δρ</a:t>
            </a:r>
            <a:r>
              <a:rPr lang="el-G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l-GR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Κουρούπης</a:t>
            </a:r>
            <a:r>
              <a:rPr lang="el-G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Κωνσταντίνος, Αναπληρωτής Καθηγητής, Συντονιστής 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Jean Monnet Module EUDACY</a:t>
            </a:r>
            <a:r>
              <a:rPr lang="el-G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Αντιπρόεδρος Τμήματος Νομικής Παν/</a:t>
            </a:r>
            <a:r>
              <a:rPr lang="el-GR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μιου</a:t>
            </a:r>
            <a:r>
              <a:rPr lang="el-G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Frederick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l-GR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μέλος Επιτροπής Εμπειρογνωμόνων </a:t>
            </a:r>
            <a:r>
              <a:rPr lang="el-GR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Ευρ.Συμβουλίου</a:t>
            </a:r>
            <a:r>
              <a:rPr lang="el-GR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Προστασίας Δεδομένων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834C6D-B21A-DCFB-6F66-66FB457FF4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29600" y="2435888"/>
            <a:ext cx="3642360" cy="2493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194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CBF710-79A1-9766-0133-2333A0B16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562D8AF-944A-E715-85C5-728CF36A9C6F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9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E7485A7-8220-423A-3C75-CCCDB12BC799}"/>
              </a:ext>
            </a:extLst>
          </p:cNvPr>
          <p:cNvSpPr/>
          <p:nvPr/>
        </p:nvSpPr>
        <p:spPr>
          <a:xfrm>
            <a:off x="0" y="0"/>
            <a:ext cx="12191695" cy="1143000"/>
          </a:xfrm>
          <a:prstGeom prst="rect">
            <a:avLst/>
          </a:prstGeom>
          <a:solidFill>
            <a:srgbClr val="E8E8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154B646-2077-EDDE-C498-53DBB7635938}"/>
              </a:ext>
            </a:extLst>
          </p:cNvPr>
          <p:cNvSpPr/>
          <p:nvPr/>
        </p:nvSpPr>
        <p:spPr>
          <a:xfrm>
            <a:off x="411480" y="164592"/>
            <a:ext cx="59436" cy="822960"/>
          </a:xfrm>
          <a:prstGeom prst="rect">
            <a:avLst/>
          </a:prstGeom>
          <a:solidFill>
            <a:srgbClr val="8B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12639F-8205-F3D7-C68D-F351312CBD8F}"/>
              </a:ext>
            </a:extLst>
          </p:cNvPr>
          <p:cNvSpPr txBox="1"/>
          <p:nvPr/>
        </p:nvSpPr>
        <p:spPr>
          <a:xfrm>
            <a:off x="548640" y="164592"/>
            <a:ext cx="11277295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8B0000"/>
                </a:solidFill>
              </a:rPr>
              <a:t>ΘΕΜΑΤΙΚΗ ΕΝΟΤΗΤΑ Ι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8326FB-C33E-4179-98EF-75B0E828F786}"/>
              </a:ext>
            </a:extLst>
          </p:cNvPr>
          <p:cNvSpPr txBox="1"/>
          <p:nvPr/>
        </p:nvSpPr>
        <p:spPr>
          <a:xfrm>
            <a:off x="548640" y="457200"/>
            <a:ext cx="11094415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1A1A1B"/>
                </a:solidFill>
              </a:rPr>
              <a:t>Εισαγωγή — Η Τεχνητή Νοημοσύνη στο Σύγχρονο Πεδίο Μάχης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E97577D-7019-7FB9-451D-64C482258F8A}"/>
              </a:ext>
            </a:extLst>
          </p:cNvPr>
          <p:cNvSpPr/>
          <p:nvPr/>
        </p:nvSpPr>
        <p:spPr>
          <a:xfrm>
            <a:off x="411480" y="1280160"/>
            <a:ext cx="6217920" cy="2331720"/>
          </a:xfrm>
          <a:prstGeom prst="rect">
            <a:avLst/>
          </a:prstGeom>
          <a:solidFill>
            <a:srgbClr val="E8E8E3"/>
          </a:solidFill>
          <a:ln w="19050">
            <a:solidFill>
              <a:srgbClr val="8B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EECF332-8116-0E56-3E09-DBEB19FD8F38}"/>
              </a:ext>
            </a:extLst>
          </p:cNvPr>
          <p:cNvSpPr/>
          <p:nvPr/>
        </p:nvSpPr>
        <p:spPr>
          <a:xfrm>
            <a:off x="411480" y="3561588"/>
            <a:ext cx="6217920" cy="50292"/>
          </a:xfrm>
          <a:prstGeom prst="rect">
            <a:avLst/>
          </a:prstGeom>
          <a:solidFill>
            <a:srgbClr val="8B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3A314F-D468-CFFF-B7CA-C4B96F52A0E3}"/>
              </a:ext>
            </a:extLst>
          </p:cNvPr>
          <p:cNvSpPr txBox="1"/>
          <p:nvPr/>
        </p:nvSpPr>
        <p:spPr>
          <a:xfrm>
            <a:off x="576072" y="1371600"/>
            <a:ext cx="5943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8B0000"/>
                </a:solidFill>
              </a:rPr>
              <a:t>Ο «Πρώτος Πόλεμος ΤΝ» (2026)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296A427-4F0C-8E9F-B1C6-5A5219DB7D6E}"/>
              </a:ext>
            </a:extLst>
          </p:cNvPr>
          <p:cNvSpPr txBox="1"/>
          <p:nvPr/>
        </p:nvSpPr>
        <p:spPr>
          <a:xfrm>
            <a:off x="576072" y="1719072"/>
            <a:ext cx="5943600" cy="1783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sz="1400" b="1" dirty="0">
                <a:solidFill>
                  <a:srgbClr val="1A1A1B"/>
                </a:solidFill>
              </a:rPr>
              <a:t>•  </a:t>
            </a:r>
            <a:r>
              <a:rPr sz="1400" b="1" dirty="0" err="1">
                <a:solidFill>
                  <a:srgbClr val="1A1A1B"/>
                </a:solidFill>
              </a:rPr>
              <a:t>Πόλεμος</a:t>
            </a:r>
            <a:r>
              <a:rPr sz="1400" b="1" dirty="0">
                <a:solidFill>
                  <a:srgbClr val="1A1A1B"/>
                </a:solidFill>
              </a:rPr>
              <a:t> ΗΠΑ–</a:t>
            </a:r>
            <a:r>
              <a:rPr sz="1400" b="1" dirty="0" err="1">
                <a:solidFill>
                  <a:srgbClr val="1A1A1B"/>
                </a:solidFill>
              </a:rPr>
              <a:t>Ισρ</a:t>
            </a:r>
            <a:r>
              <a:rPr sz="1400" b="1" dirty="0">
                <a:solidFill>
                  <a:srgbClr val="1A1A1B"/>
                </a:solidFill>
              </a:rPr>
              <a:t>αήλ–Ιράν (28 Φεβρ. 2026)</a:t>
            </a:r>
          </a:p>
          <a:p>
            <a:pPr lvl="1">
              <a:spcBef>
                <a:spcPts val="300"/>
              </a:spcBef>
            </a:pPr>
            <a:r>
              <a:rPr sz="1400" b="0" dirty="0">
                <a:solidFill>
                  <a:srgbClr val="1A1A1B"/>
                </a:solidFill>
              </a:rPr>
              <a:t>    ◦  ~900 επ</a:t>
            </a:r>
            <a:r>
              <a:rPr sz="1400" b="0" dirty="0" err="1">
                <a:solidFill>
                  <a:srgbClr val="1A1A1B"/>
                </a:solidFill>
              </a:rPr>
              <a:t>ιδρομές</a:t>
            </a:r>
            <a:r>
              <a:rPr sz="1400" b="0" dirty="0">
                <a:solidFill>
                  <a:srgbClr val="1A1A1B"/>
                </a:solidFill>
              </a:rPr>
              <a:t> </a:t>
            </a:r>
            <a:r>
              <a:rPr sz="1400" b="0" dirty="0" err="1">
                <a:solidFill>
                  <a:srgbClr val="1A1A1B"/>
                </a:solidFill>
              </a:rPr>
              <a:t>στις</a:t>
            </a:r>
            <a:r>
              <a:rPr sz="1400" b="0" dirty="0">
                <a:solidFill>
                  <a:srgbClr val="1A1A1B"/>
                </a:solidFill>
              </a:rPr>
              <a:t> π</a:t>
            </a:r>
            <a:r>
              <a:rPr sz="1400" b="0" dirty="0" err="1">
                <a:solidFill>
                  <a:srgbClr val="1A1A1B"/>
                </a:solidFill>
              </a:rPr>
              <a:t>ρώτες</a:t>
            </a:r>
            <a:r>
              <a:rPr sz="1400" b="0" dirty="0">
                <a:solidFill>
                  <a:srgbClr val="1A1A1B"/>
                </a:solidFill>
              </a:rPr>
              <a:t> 12 </a:t>
            </a:r>
            <a:r>
              <a:rPr sz="1400" b="0" dirty="0" err="1">
                <a:solidFill>
                  <a:srgbClr val="1A1A1B"/>
                </a:solidFill>
              </a:rPr>
              <a:t>ώρες</a:t>
            </a:r>
            <a:r>
              <a:rPr sz="1400" b="0" dirty="0">
                <a:solidFill>
                  <a:srgbClr val="1A1A1B"/>
                </a:solidFill>
              </a:rPr>
              <a:t> (CENTCOM)</a:t>
            </a:r>
          </a:p>
          <a:p>
            <a:pPr lvl="1">
              <a:spcBef>
                <a:spcPts val="300"/>
              </a:spcBef>
            </a:pPr>
            <a:r>
              <a:rPr sz="1400" b="0" dirty="0">
                <a:solidFill>
                  <a:srgbClr val="1A1A1B"/>
                </a:solidFill>
              </a:rPr>
              <a:t>    ◦  </a:t>
            </a:r>
            <a:r>
              <a:rPr sz="1400" b="0" dirty="0" err="1">
                <a:solidFill>
                  <a:srgbClr val="1A1A1B"/>
                </a:solidFill>
              </a:rPr>
              <a:t>Πάνω</a:t>
            </a:r>
            <a:r>
              <a:rPr sz="1400" b="0" dirty="0">
                <a:solidFill>
                  <a:srgbClr val="1A1A1B"/>
                </a:solidFill>
              </a:rPr>
              <a:t> από 6.000 </a:t>
            </a:r>
            <a:r>
              <a:rPr sz="1400" b="0" dirty="0" err="1">
                <a:solidFill>
                  <a:srgbClr val="1A1A1B"/>
                </a:solidFill>
              </a:rPr>
              <a:t>στόχοι</a:t>
            </a:r>
            <a:r>
              <a:rPr sz="1400" b="0" dirty="0">
                <a:solidFill>
                  <a:srgbClr val="1A1A1B"/>
                </a:solidFill>
              </a:rPr>
              <a:t> </a:t>
            </a:r>
            <a:r>
              <a:rPr sz="1400" b="0" dirty="0" err="1">
                <a:solidFill>
                  <a:srgbClr val="1A1A1B"/>
                </a:solidFill>
              </a:rPr>
              <a:t>σε</a:t>
            </a:r>
            <a:r>
              <a:rPr sz="1400" b="0" dirty="0">
                <a:solidFill>
                  <a:srgbClr val="1A1A1B"/>
                </a:solidFill>
              </a:rPr>
              <a:t> 2 εβ</a:t>
            </a:r>
            <a:r>
              <a:rPr sz="1400" b="0" dirty="0" err="1">
                <a:solidFill>
                  <a:srgbClr val="1A1A1B"/>
                </a:solidFill>
              </a:rPr>
              <a:t>δομάδες</a:t>
            </a:r>
            <a:endParaRPr sz="1400" b="0" dirty="0">
              <a:solidFill>
                <a:srgbClr val="1A1A1B"/>
              </a:solidFill>
            </a:endParaRPr>
          </a:p>
          <a:p>
            <a:pPr lvl="1">
              <a:spcBef>
                <a:spcPts val="300"/>
              </a:spcBef>
            </a:pPr>
            <a:r>
              <a:rPr sz="1400" b="0" dirty="0">
                <a:solidFill>
                  <a:srgbClr val="1A1A1B"/>
                </a:solidFill>
              </a:rPr>
              <a:t>    ◦  </a:t>
            </a:r>
            <a:r>
              <a:rPr sz="1400" b="0" dirty="0" err="1">
                <a:solidFill>
                  <a:srgbClr val="1A1A1B"/>
                </a:solidFill>
              </a:rPr>
              <a:t>Αδύν</a:t>
            </a:r>
            <a:r>
              <a:rPr sz="1400" b="0" dirty="0">
                <a:solidFill>
                  <a:srgbClr val="1A1A1B"/>
                </a:solidFill>
              </a:rPr>
              <a:t>ατο χωρίς αλγοριθμική υποστήριξη</a:t>
            </a:r>
          </a:p>
          <a:p>
            <a:pPr>
              <a:spcBef>
                <a:spcPts val="300"/>
              </a:spcBef>
            </a:pPr>
            <a:r>
              <a:rPr sz="1400" b="1" dirty="0">
                <a:solidFill>
                  <a:srgbClr val="1A1A1B"/>
                </a:solidFill>
              </a:rPr>
              <a:t>•  «</a:t>
            </a:r>
            <a:r>
              <a:rPr sz="1400" b="1" dirty="0" err="1">
                <a:solidFill>
                  <a:srgbClr val="1A1A1B"/>
                </a:solidFill>
              </a:rPr>
              <a:t>Πρώτος</a:t>
            </a:r>
            <a:r>
              <a:rPr sz="1400" b="1" dirty="0">
                <a:solidFill>
                  <a:srgbClr val="1A1A1B"/>
                </a:solidFill>
              </a:rPr>
              <a:t> π</a:t>
            </a:r>
            <a:r>
              <a:rPr sz="1400" b="1" dirty="0" err="1">
                <a:solidFill>
                  <a:srgbClr val="1A1A1B"/>
                </a:solidFill>
              </a:rPr>
              <a:t>όλεμος</a:t>
            </a:r>
            <a:r>
              <a:rPr sz="1400" b="1" dirty="0">
                <a:solidFill>
                  <a:srgbClr val="1A1A1B"/>
                </a:solidFill>
              </a:rPr>
              <a:t> ΤΝ» — ανα</a:t>
            </a:r>
            <a:r>
              <a:rPr sz="1400" b="1" dirty="0" err="1">
                <a:solidFill>
                  <a:srgbClr val="1A1A1B"/>
                </a:solidFill>
              </a:rPr>
              <a:t>λυτές</a:t>
            </a:r>
            <a:r>
              <a:rPr sz="1400" b="1" dirty="0">
                <a:solidFill>
                  <a:srgbClr val="1A1A1B"/>
                </a:solidFill>
              </a:rPr>
              <a:t> CSIS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2FE51A1-22D0-A3E4-E4C9-5BCBA47E1CA6}"/>
              </a:ext>
            </a:extLst>
          </p:cNvPr>
          <p:cNvSpPr/>
          <p:nvPr/>
        </p:nvSpPr>
        <p:spPr>
          <a:xfrm>
            <a:off x="411480" y="3703320"/>
            <a:ext cx="6217920" cy="1874519"/>
          </a:xfrm>
          <a:prstGeom prst="rect">
            <a:avLst/>
          </a:prstGeom>
          <a:solidFill>
            <a:srgbClr val="E8E8E3"/>
          </a:solidFill>
          <a:ln w="19050">
            <a:solidFill>
              <a:srgbClr val="8B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D7588DD-2BDE-0840-81F3-4B43CA993BDC}"/>
              </a:ext>
            </a:extLst>
          </p:cNvPr>
          <p:cNvSpPr/>
          <p:nvPr/>
        </p:nvSpPr>
        <p:spPr>
          <a:xfrm>
            <a:off x="411480" y="5527547"/>
            <a:ext cx="6217920" cy="50292"/>
          </a:xfrm>
          <a:prstGeom prst="rect">
            <a:avLst/>
          </a:prstGeom>
          <a:solidFill>
            <a:srgbClr val="8B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70E148-095B-5146-6B2C-0CCDC73F950A}"/>
              </a:ext>
            </a:extLst>
          </p:cNvPr>
          <p:cNvSpPr txBox="1"/>
          <p:nvPr/>
        </p:nvSpPr>
        <p:spPr>
          <a:xfrm>
            <a:off x="576072" y="3794760"/>
            <a:ext cx="5943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8B0000"/>
                </a:solidFill>
              </a:rPr>
              <a:t>Project Maven — Palantir &amp; Πεντάγωνο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806DCF0-FA43-A677-B420-93538D105C8A}"/>
              </a:ext>
            </a:extLst>
          </p:cNvPr>
          <p:cNvSpPr txBox="1"/>
          <p:nvPr/>
        </p:nvSpPr>
        <p:spPr>
          <a:xfrm>
            <a:off x="576072" y="4142232"/>
            <a:ext cx="5943600" cy="13258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sz="1400" b="1">
                <a:solidFill>
                  <a:srgbClr val="1A1A1B"/>
                </a:solidFill>
              </a:rPr>
              <a:t>•  Υποστηρίζει ολόκληρη την «αλυσίδα εξόντωσης» (kill chain)</a:t>
            </a:r>
          </a:p>
          <a:p>
            <a:pPr lvl="1">
              <a:spcBef>
                <a:spcPts val="300"/>
              </a:spcBef>
            </a:pPr>
            <a:r>
              <a:rPr sz="1400" b="0">
                <a:solidFill>
                  <a:srgbClr val="1A1A1B"/>
                </a:solidFill>
              </a:rPr>
              <a:t>    ◦  Αναγνώριση στόχου → εκτίμηση ζημιών μετά το πλήγμα</a:t>
            </a:r>
          </a:p>
          <a:p>
            <a:pPr>
              <a:spcBef>
                <a:spcPts val="300"/>
              </a:spcBef>
            </a:pPr>
            <a:r>
              <a:rPr sz="1400" b="1">
                <a:solidFill>
                  <a:srgbClr val="1A1A1B"/>
                </a:solidFill>
              </a:rPr>
              <a:t>•  20.000 χρήστες σε 35 στρατιωτικές οντότητες</a:t>
            </a:r>
          </a:p>
          <a:p>
            <a:pPr>
              <a:spcBef>
                <a:spcPts val="300"/>
              </a:spcBef>
            </a:pPr>
            <a:r>
              <a:rPr sz="1400" b="1">
                <a:solidFill>
                  <a:srgbClr val="1A1A1B"/>
                </a:solidFill>
              </a:rPr>
              <a:t>•  3 κεντρικοί άξονες της εισήγησης: EU AI Act · ΔΑΔ · Λογοδοσία</a:t>
            </a:r>
          </a:p>
        </p:txBody>
      </p:sp>
      <p:pic>
        <p:nvPicPr>
          <p:cNvPr id="15" name="Picture 14" descr="slide_img_7664132361851808975.jpg">
            <a:extLst>
              <a:ext uri="{FF2B5EF4-FFF2-40B4-BE49-F238E27FC236}">
                <a16:creationId xmlns:a16="http://schemas.microsoft.com/office/drawing/2014/main" id="{0EE9FC18-284B-721B-5032-9CFA26EB8F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3720" y="1280160"/>
            <a:ext cx="4846320" cy="2834640"/>
          </a:xfrm>
          <a:prstGeom prst="rect">
            <a:avLst/>
          </a:prstGeom>
        </p:spPr>
      </p:pic>
      <p:pic>
        <p:nvPicPr>
          <p:cNvPr id="16" name="Picture 15" descr="slide_img_5264167756929441932.jpg">
            <a:extLst>
              <a:ext uri="{FF2B5EF4-FFF2-40B4-BE49-F238E27FC236}">
                <a16:creationId xmlns:a16="http://schemas.microsoft.com/office/drawing/2014/main" id="{8D137E38-7896-C2AE-2D03-839C0E3B6C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3720" y="4206240"/>
            <a:ext cx="4846320" cy="237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72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9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E8E8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411480" y="164592"/>
            <a:ext cx="59436" cy="822960"/>
          </a:xfrm>
          <a:prstGeom prst="rect">
            <a:avLst/>
          </a:prstGeom>
          <a:solidFill>
            <a:srgbClr val="8B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164592"/>
            <a:ext cx="11277295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8B0000"/>
                </a:solidFill>
              </a:rPr>
              <a:t>ΘΕΜΑΤΙΚΗ ΕΝΟΤΗΤΑ ΙΙ — 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57200"/>
            <a:ext cx="11094415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1A1A1B"/>
                </a:solidFill>
              </a:rPr>
              <a:t>Το Νομοθετικό Πλαίσιο: EU AI Act — Άρθρο 2(3)</a:t>
            </a:r>
          </a:p>
        </p:txBody>
      </p:sp>
      <p:sp>
        <p:nvSpPr>
          <p:cNvPr id="7" name="Rectangle 6"/>
          <p:cNvSpPr/>
          <p:nvPr/>
        </p:nvSpPr>
        <p:spPr>
          <a:xfrm>
            <a:off x="438912" y="1126398"/>
            <a:ext cx="11430000" cy="927792"/>
          </a:xfrm>
          <a:prstGeom prst="rect">
            <a:avLst/>
          </a:prstGeom>
          <a:solidFill>
            <a:srgbClr val="E8E8E3"/>
          </a:solidFill>
          <a:ln w="19050">
            <a:solidFill>
              <a:srgbClr val="8B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411480" y="2510028"/>
            <a:ext cx="11430000" cy="50292"/>
          </a:xfrm>
          <a:prstGeom prst="rect">
            <a:avLst/>
          </a:prstGeom>
          <a:solidFill>
            <a:srgbClr val="8B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48640" y="1113282"/>
            <a:ext cx="111556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 dirty="0">
                <a:solidFill>
                  <a:srgbClr val="8B0000"/>
                </a:solidFill>
              </a:rPr>
              <a:t>Κα</a:t>
            </a:r>
            <a:r>
              <a:rPr sz="1500" b="1" i="0" dirty="0" err="1">
                <a:solidFill>
                  <a:srgbClr val="8B0000"/>
                </a:solidFill>
              </a:rPr>
              <a:t>νονισμός</a:t>
            </a:r>
            <a:r>
              <a:rPr sz="1500" b="1" i="0" dirty="0">
                <a:solidFill>
                  <a:srgbClr val="8B0000"/>
                </a:solidFill>
              </a:rPr>
              <a:t> (ΕΕ) 2024/1689 — EU AI Act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0255" y="1300944"/>
            <a:ext cx="11155680" cy="1069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sz="1400" b="1" dirty="0">
                <a:solidFill>
                  <a:srgbClr val="1A1A1B"/>
                </a:solidFill>
              </a:rPr>
              <a:t>•  </a:t>
            </a:r>
            <a:r>
              <a:rPr sz="1400" b="1" dirty="0" err="1">
                <a:solidFill>
                  <a:srgbClr val="1A1A1B"/>
                </a:solidFill>
              </a:rPr>
              <a:t>Σε</a:t>
            </a:r>
            <a:r>
              <a:rPr sz="1400" b="1" dirty="0">
                <a:solidFill>
                  <a:srgbClr val="1A1A1B"/>
                </a:solidFill>
              </a:rPr>
              <a:t> </a:t>
            </a:r>
            <a:r>
              <a:rPr sz="1400" b="1" dirty="0" err="1">
                <a:solidFill>
                  <a:srgbClr val="1A1A1B"/>
                </a:solidFill>
              </a:rPr>
              <a:t>ισχύ</a:t>
            </a:r>
            <a:r>
              <a:rPr sz="1400" b="1" dirty="0">
                <a:solidFill>
                  <a:srgbClr val="1A1A1B"/>
                </a:solidFill>
              </a:rPr>
              <a:t> από 1η </a:t>
            </a:r>
            <a:r>
              <a:rPr sz="1400" b="1" dirty="0" err="1">
                <a:solidFill>
                  <a:srgbClr val="1A1A1B"/>
                </a:solidFill>
              </a:rPr>
              <a:t>Αυγούστου</a:t>
            </a:r>
            <a:r>
              <a:rPr sz="1400" b="1" dirty="0">
                <a:solidFill>
                  <a:srgbClr val="1A1A1B"/>
                </a:solidFill>
              </a:rPr>
              <a:t> 2024 — ο π</a:t>
            </a:r>
            <a:r>
              <a:rPr sz="1400" b="1" dirty="0" err="1">
                <a:solidFill>
                  <a:srgbClr val="1A1A1B"/>
                </a:solidFill>
              </a:rPr>
              <a:t>ρώτος</a:t>
            </a:r>
            <a:r>
              <a:rPr sz="1400" b="1" dirty="0">
                <a:solidFill>
                  <a:srgbClr val="1A1A1B"/>
                </a:solidFill>
              </a:rPr>
              <a:t> </a:t>
            </a:r>
            <a:r>
              <a:rPr sz="1400" b="1" dirty="0" err="1">
                <a:solidFill>
                  <a:srgbClr val="1A1A1B"/>
                </a:solidFill>
              </a:rPr>
              <a:t>ολοκληρωμένος</a:t>
            </a:r>
            <a:r>
              <a:rPr sz="1400" b="1" dirty="0">
                <a:solidFill>
                  <a:srgbClr val="1A1A1B"/>
                </a:solidFill>
              </a:rPr>
              <a:t> </a:t>
            </a:r>
            <a:r>
              <a:rPr sz="1400" b="1" dirty="0" err="1">
                <a:solidFill>
                  <a:srgbClr val="1A1A1B"/>
                </a:solidFill>
              </a:rPr>
              <a:t>νομοθετικός</a:t>
            </a:r>
            <a:r>
              <a:rPr sz="1400" b="1" dirty="0">
                <a:solidFill>
                  <a:srgbClr val="1A1A1B"/>
                </a:solidFill>
              </a:rPr>
              <a:t> κα</a:t>
            </a:r>
            <a:r>
              <a:rPr sz="1400" b="1" dirty="0" err="1">
                <a:solidFill>
                  <a:srgbClr val="1A1A1B"/>
                </a:solidFill>
              </a:rPr>
              <a:t>νόν</a:t>
            </a:r>
            <a:r>
              <a:rPr sz="1400" b="1" dirty="0">
                <a:solidFill>
                  <a:srgbClr val="1A1A1B"/>
                </a:solidFill>
              </a:rPr>
              <a:t>ας για ΤΝ διεθνώς</a:t>
            </a:r>
          </a:p>
          <a:p>
            <a:pPr>
              <a:spcBef>
                <a:spcPts val="300"/>
              </a:spcBef>
            </a:pPr>
            <a:r>
              <a:rPr sz="1400" b="1" dirty="0">
                <a:solidFill>
                  <a:srgbClr val="1A1A1B"/>
                </a:solidFill>
              </a:rPr>
              <a:t>•  </a:t>
            </a:r>
            <a:r>
              <a:rPr sz="1400" b="1" dirty="0" err="1">
                <a:solidFill>
                  <a:srgbClr val="1A1A1B"/>
                </a:solidFill>
              </a:rPr>
              <a:t>Άρθρο</a:t>
            </a:r>
            <a:r>
              <a:rPr sz="1400" b="1" dirty="0">
                <a:solidFill>
                  <a:srgbClr val="1A1A1B"/>
                </a:solidFill>
              </a:rPr>
              <a:t> 2(3): </a:t>
            </a:r>
            <a:r>
              <a:rPr sz="1400" b="1" dirty="0" err="1">
                <a:solidFill>
                  <a:srgbClr val="1A1A1B"/>
                </a:solidFill>
              </a:rPr>
              <a:t>Δεν</a:t>
            </a:r>
            <a:r>
              <a:rPr sz="1400" b="1" dirty="0">
                <a:solidFill>
                  <a:srgbClr val="1A1A1B"/>
                </a:solidFill>
              </a:rPr>
              <a:t> </a:t>
            </a:r>
            <a:r>
              <a:rPr sz="1400" b="1" dirty="0" err="1">
                <a:solidFill>
                  <a:srgbClr val="1A1A1B"/>
                </a:solidFill>
              </a:rPr>
              <a:t>εφ</a:t>
            </a:r>
            <a:r>
              <a:rPr sz="1400" b="1" dirty="0">
                <a:solidFill>
                  <a:srgbClr val="1A1A1B"/>
                </a:solidFill>
              </a:rPr>
              <a:t>αρμόζεται σε συστήματα ΤΝ αποκλειστικά για στρατιωτικούς / αμυντικούς / σκοπούς εθνικής ασφάλειας</a:t>
            </a:r>
          </a:p>
          <a:p>
            <a:pPr lvl="1">
              <a:spcBef>
                <a:spcPts val="300"/>
              </a:spcBef>
            </a:pPr>
            <a:r>
              <a:rPr sz="1400" b="0" dirty="0">
                <a:solidFill>
                  <a:srgbClr val="1A1A1B"/>
                </a:solidFill>
              </a:rPr>
              <a:t>    ◦  </a:t>
            </a:r>
            <a:r>
              <a:rPr sz="1400" b="0" dirty="0" err="1">
                <a:solidFill>
                  <a:srgbClr val="1A1A1B"/>
                </a:solidFill>
              </a:rPr>
              <a:t>Βάση</a:t>
            </a:r>
            <a:r>
              <a:rPr sz="1400" b="0" dirty="0">
                <a:solidFill>
                  <a:srgbClr val="1A1A1B"/>
                </a:solidFill>
              </a:rPr>
              <a:t>: </a:t>
            </a:r>
            <a:r>
              <a:rPr sz="1400" b="0" dirty="0" err="1">
                <a:solidFill>
                  <a:srgbClr val="1A1A1B"/>
                </a:solidFill>
              </a:rPr>
              <a:t>Άρθρο</a:t>
            </a:r>
            <a:r>
              <a:rPr sz="1400" b="0" dirty="0">
                <a:solidFill>
                  <a:srgbClr val="1A1A1B"/>
                </a:solidFill>
              </a:rPr>
              <a:t> 4(2) ΣΕΕ — </a:t>
            </a:r>
            <a:r>
              <a:rPr sz="1400" b="0" dirty="0" err="1">
                <a:solidFill>
                  <a:srgbClr val="1A1A1B"/>
                </a:solidFill>
              </a:rPr>
              <a:t>εθνική</a:t>
            </a:r>
            <a:r>
              <a:rPr sz="1400" b="0" dirty="0">
                <a:solidFill>
                  <a:srgbClr val="1A1A1B"/>
                </a:solidFill>
              </a:rPr>
              <a:t> α</a:t>
            </a:r>
            <a:r>
              <a:rPr sz="1400" b="0" dirty="0" err="1">
                <a:solidFill>
                  <a:srgbClr val="1A1A1B"/>
                </a:solidFill>
              </a:rPr>
              <a:t>σφάλει</a:t>
            </a:r>
            <a:r>
              <a:rPr sz="1400" b="0" dirty="0">
                <a:solidFill>
                  <a:srgbClr val="1A1A1B"/>
                </a:solidFill>
              </a:rPr>
              <a:t>α ως αποκλειστική αρμοδιότητα κρατών-μελών</a:t>
            </a:r>
            <a:endParaRPr lang="en-US" sz="1400" b="0" dirty="0">
              <a:solidFill>
                <a:srgbClr val="1A1A1B"/>
              </a:solidFill>
            </a:endParaRPr>
          </a:p>
          <a:p>
            <a:pPr lvl="1">
              <a:spcBef>
                <a:spcPts val="300"/>
              </a:spcBef>
            </a:pPr>
            <a:endParaRPr sz="1400" b="0" dirty="0">
              <a:solidFill>
                <a:srgbClr val="1A1A1B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11480" y="2651760"/>
            <a:ext cx="3657600" cy="3657600"/>
          </a:xfrm>
          <a:prstGeom prst="rect">
            <a:avLst/>
          </a:prstGeom>
          <a:solidFill>
            <a:srgbClr val="E8E8E3"/>
          </a:solidFill>
          <a:ln w="19050">
            <a:solidFill>
              <a:srgbClr val="8B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11480" y="6259068"/>
            <a:ext cx="3657600" cy="50292"/>
          </a:xfrm>
          <a:prstGeom prst="rect">
            <a:avLst/>
          </a:prstGeom>
          <a:solidFill>
            <a:srgbClr val="8B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576072" y="2743200"/>
            <a:ext cx="33832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 dirty="0">
                <a:solidFill>
                  <a:srgbClr val="8B0000"/>
                </a:solidFill>
              </a:rPr>
              <a:t>① </a:t>
            </a:r>
            <a:r>
              <a:rPr sz="1500" b="1" i="0" dirty="0" err="1">
                <a:solidFill>
                  <a:srgbClr val="8B0000"/>
                </a:solidFill>
              </a:rPr>
              <a:t>Αστική</a:t>
            </a:r>
            <a:r>
              <a:rPr sz="1500" b="1" i="0" dirty="0">
                <a:solidFill>
                  <a:srgbClr val="8B0000"/>
                </a:solidFill>
              </a:rPr>
              <a:t> </a:t>
            </a:r>
            <a:r>
              <a:rPr sz="1500" b="1" i="0" dirty="0" err="1">
                <a:solidFill>
                  <a:srgbClr val="8B0000"/>
                </a:solidFill>
              </a:rPr>
              <a:t>Χρήση</a:t>
            </a:r>
            <a:endParaRPr sz="1500" b="1" i="0" dirty="0">
              <a:solidFill>
                <a:srgbClr val="8B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6072" y="3090672"/>
            <a:ext cx="3383280" cy="310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sz="1300" b="1">
                <a:solidFill>
                  <a:srgbClr val="1A1A1B"/>
                </a:solidFill>
              </a:rPr>
              <a:t>•  Στρατιωτικά αναπτυγμένο σύστημα που χρησιμοποιείται για αστικούς σκοπούς → υπάγεται στον AI Act</a:t>
            </a:r>
          </a:p>
          <a:p>
            <a:pPr>
              <a:spcBef>
                <a:spcPts val="300"/>
              </a:spcBef>
            </a:pPr>
            <a:r>
              <a:rPr sz="1300" b="1">
                <a:solidFill>
                  <a:srgbClr val="1A1A1B"/>
                </a:solidFill>
              </a:rPr>
              <a:t>•  Παράδειγμα: σύστημα αναγνώρισης στόχων drone που χρησιμοποιεί η αστυνομία για επιτήρηση διαδηλώσεων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297680" y="2651760"/>
            <a:ext cx="3657600" cy="3657600"/>
          </a:xfrm>
          <a:prstGeom prst="rect">
            <a:avLst/>
          </a:prstGeom>
          <a:solidFill>
            <a:srgbClr val="E8E8E3"/>
          </a:solidFill>
          <a:ln w="19050">
            <a:solidFill>
              <a:srgbClr val="8B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4297680" y="6259068"/>
            <a:ext cx="3657600" cy="50292"/>
          </a:xfrm>
          <a:prstGeom prst="rect">
            <a:avLst/>
          </a:prstGeom>
          <a:solidFill>
            <a:srgbClr val="8B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462272" y="2743200"/>
            <a:ext cx="33832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8B0000"/>
                </a:solidFill>
              </a:rPr>
              <a:t>② Dual-Use Συστήματα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62272" y="3090672"/>
            <a:ext cx="3383280" cy="310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sz="1300" b="1">
                <a:solidFill>
                  <a:srgbClr val="1A1A1B"/>
                </a:solidFill>
              </a:rPr>
              <a:t>•  Αμυντικές + αστικές εφαρμογές → υποχρεωτική συμμόρφωση για αστικές χρήσεις</a:t>
            </a:r>
          </a:p>
          <a:p>
            <a:pPr>
              <a:spcBef>
                <a:spcPts val="300"/>
              </a:spcBef>
            </a:pPr>
            <a:r>
              <a:rPr sz="1300" b="1">
                <a:solidFill>
                  <a:srgbClr val="1A1A1B"/>
                </a:solidFill>
              </a:rPr>
              <a:t>•  Παράδειγμα: λογισμικό ανάλυσης δορυφορικών εικόνων από στρατό ΚΑΙ ιδιωτικές εταιρείες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183880" y="2651760"/>
            <a:ext cx="3657600" cy="3657600"/>
          </a:xfrm>
          <a:prstGeom prst="rect">
            <a:avLst/>
          </a:prstGeom>
          <a:solidFill>
            <a:srgbClr val="E8E8E3"/>
          </a:solidFill>
          <a:ln w="19050">
            <a:solidFill>
              <a:srgbClr val="8B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8183880" y="6259068"/>
            <a:ext cx="3657600" cy="50292"/>
          </a:xfrm>
          <a:prstGeom prst="rect">
            <a:avLst/>
          </a:prstGeom>
          <a:solidFill>
            <a:srgbClr val="8B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8348472" y="2743200"/>
            <a:ext cx="33832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8B0000"/>
                </a:solidFill>
              </a:rPr>
              <a:t>③ Μετατροπή σε Στρατιωτικά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48472" y="3090672"/>
            <a:ext cx="3383280" cy="310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sz="1300" b="1">
                <a:solidFill>
                  <a:srgbClr val="1A1A1B"/>
                </a:solidFill>
              </a:rPr>
              <a:t>•  Αστικά συστήματα που μετατρέπονται αποκλειστικά σε στρατιωτικά → εξαιρούνται</a:t>
            </a:r>
          </a:p>
          <a:p>
            <a:pPr>
              <a:spcBef>
                <a:spcPts val="300"/>
              </a:spcBef>
            </a:pPr>
            <a:r>
              <a:rPr sz="1300" b="1">
                <a:solidFill>
                  <a:srgbClr val="1A1A1B"/>
                </a:solidFill>
              </a:rPr>
              <a:t>•  Παράδειγμα: εμπορικό σύστημα ανάλυσης δεδομένων που χρησιμοποιείται μόνο για στρατιωτικό σχεδιασμό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85A2709-F933-A69E-BEF0-ED4C888997D6}"/>
              </a:ext>
            </a:extLst>
          </p:cNvPr>
          <p:cNvSpPr txBox="1"/>
          <p:nvPr/>
        </p:nvSpPr>
        <p:spPr>
          <a:xfrm>
            <a:off x="2781300" y="2129028"/>
            <a:ext cx="6187440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                </a:t>
            </a:r>
            <a:r>
              <a:rPr lang="el-GR" sz="2000" b="1" dirty="0"/>
              <a:t>Αιτιολογική Σκέψη 24</a:t>
            </a:r>
            <a:r>
              <a:rPr lang="en-US" sz="2000" b="1" dirty="0"/>
              <a:t>  EU AI Act</a:t>
            </a:r>
            <a:r>
              <a:rPr lang="el-GR" sz="2000" b="1" dirty="0"/>
              <a:t> </a:t>
            </a:r>
            <a:endParaRPr lang="en-US" sz="20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9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43000"/>
          </a:xfrm>
          <a:prstGeom prst="rect">
            <a:avLst/>
          </a:prstGeom>
          <a:solidFill>
            <a:srgbClr val="E8E8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411480" y="164592"/>
            <a:ext cx="59436" cy="822960"/>
          </a:xfrm>
          <a:prstGeom prst="rect">
            <a:avLst/>
          </a:prstGeom>
          <a:solidFill>
            <a:srgbClr val="8B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164592"/>
            <a:ext cx="11277295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8B0000"/>
                </a:solidFill>
              </a:rPr>
              <a:t>ΘΕΜΑΤΙΚΗ ΕΝΟΤΗΤΑ ΙΙ — 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57200"/>
            <a:ext cx="11094415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1A1A1B"/>
                </a:solidFill>
              </a:rPr>
              <a:t>Το Νομοθετικό Πλαίσιο: Το Διεθνές Ρυθμιστικό Πλαίσιο</a:t>
            </a:r>
          </a:p>
        </p:txBody>
      </p:sp>
      <p:sp>
        <p:nvSpPr>
          <p:cNvPr id="7" name="Rectangle 6"/>
          <p:cNvSpPr/>
          <p:nvPr/>
        </p:nvSpPr>
        <p:spPr>
          <a:xfrm>
            <a:off x="411480" y="1280160"/>
            <a:ext cx="7132320" cy="4846320"/>
          </a:xfrm>
          <a:prstGeom prst="rect">
            <a:avLst/>
          </a:prstGeom>
          <a:solidFill>
            <a:srgbClr val="E8E8E3"/>
          </a:solidFill>
          <a:ln w="19050">
            <a:solidFill>
              <a:srgbClr val="8B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411480" y="6076188"/>
            <a:ext cx="7132320" cy="50292"/>
          </a:xfrm>
          <a:prstGeom prst="rect">
            <a:avLst/>
          </a:prstGeom>
          <a:solidFill>
            <a:srgbClr val="8B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76072" y="1371600"/>
            <a:ext cx="68580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8B0000"/>
                </a:solidFill>
              </a:rPr>
              <a:t>Πρωτοβουλίες ΟΗΕ για Στρατιωτική ΤΝ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6072" y="1719072"/>
            <a:ext cx="6858000" cy="4297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sz="1400" b="1">
                <a:solidFill>
                  <a:srgbClr val="1A1A1B"/>
                </a:solidFill>
              </a:rPr>
              <a:t>•  Ψήφισμα ΓΣ ΟΗΕ (Οκτώβριος 2024)</a:t>
            </a:r>
          </a:p>
          <a:p>
            <a:pPr lvl="1">
              <a:spcBef>
                <a:spcPts val="300"/>
              </a:spcBef>
            </a:pPr>
            <a:r>
              <a:rPr sz="1400" b="0">
                <a:solidFill>
                  <a:srgbClr val="1A1A1B"/>
                </a:solidFill>
              </a:rPr>
              <a:t>    ◦  ΔΑΔ, Χάρτης ΟΗΕ και δίκαιο ανθρωπίνων δικαιωμάτων εφαρμόζονται σε όλο τον κύκλο ζωής στρατιωτικής ΤΝ</a:t>
            </a:r>
          </a:p>
          <a:p>
            <a:pPr>
              <a:spcBef>
                <a:spcPts val="300"/>
              </a:spcBef>
            </a:pPr>
            <a:r>
              <a:rPr sz="1400" b="1">
                <a:solidFill>
                  <a:srgbClr val="1A1A1B"/>
                </a:solidFill>
              </a:rPr>
              <a:t>•  Ανώτατο Συμβουλευτικό Σώμα ΤΝ ΟΗΕ</a:t>
            </a:r>
          </a:p>
          <a:p>
            <a:pPr lvl="1">
              <a:spcBef>
                <a:spcPts val="300"/>
              </a:spcBef>
            </a:pPr>
            <a:r>
              <a:rPr sz="1400" b="0">
                <a:solidFill>
                  <a:srgbClr val="1A1A1B"/>
                </a:solidFill>
              </a:rPr>
              <a:t>    ◦  «Αποφάσεις θανάτωσης δεν πρέπει να αυτοματοποιούνται»</a:t>
            </a:r>
          </a:p>
          <a:p>
            <a:pPr>
              <a:spcBef>
                <a:spcPts val="300"/>
              </a:spcBef>
            </a:pPr>
            <a:r>
              <a:rPr sz="1400" b="1">
                <a:solidFill>
                  <a:srgbClr val="1A1A1B"/>
                </a:solidFill>
              </a:rPr>
              <a:t>•  120 κράτη-μέλη υποστηρίζουν νέα δεσμευτική συνθήκη για αυτόνομα όπλα</a:t>
            </a:r>
          </a:p>
          <a:p>
            <a:pPr lvl="1">
              <a:spcBef>
                <a:spcPts val="300"/>
              </a:spcBef>
            </a:pPr>
            <a:r>
              <a:rPr sz="1400" b="0">
                <a:solidFill>
                  <a:srgbClr val="1A1A1B"/>
                </a:solidFill>
              </a:rPr>
              <a:t>    ◦  Ορίζοντας: 2026</a:t>
            </a:r>
          </a:p>
          <a:p>
            <a:pPr>
              <a:spcBef>
                <a:spcPts val="300"/>
              </a:spcBef>
            </a:pPr>
            <a:r>
              <a:rPr sz="1400" b="1">
                <a:solidFill>
                  <a:srgbClr val="1A1A1B"/>
                </a:solidFill>
              </a:rPr>
              <a:t>•  Σύμβαση Συμβουλίου Ευρώπης για ΤΝ (2024)</a:t>
            </a:r>
          </a:p>
          <a:p>
            <a:pPr lvl="1">
              <a:spcBef>
                <a:spcPts val="300"/>
              </a:spcBef>
            </a:pPr>
            <a:r>
              <a:rPr sz="1400" b="0">
                <a:solidFill>
                  <a:srgbClr val="1A1A1B"/>
                </a:solidFill>
              </a:rPr>
              <a:t>    ◦  Εξαιρεί ρητά εθνική άμυνα (Άρθρο 3§4) και εθνική ασφάλεια (Άρθρο 3§2)</a:t>
            </a:r>
          </a:p>
          <a:p>
            <a:pPr lvl="1">
              <a:spcBef>
                <a:spcPts val="300"/>
              </a:spcBef>
            </a:pPr>
            <a:r>
              <a:rPr sz="1400" b="0">
                <a:solidFill>
                  <a:srgbClr val="1A1A1B"/>
                </a:solidFill>
              </a:rPr>
              <a:t>    ◦  Επιφύλαξη: τήρηση διεθνούς δικαίου — «ασθενής δικλείδα ασφαλείας»</a:t>
            </a:r>
          </a:p>
        </p:txBody>
      </p:sp>
      <p:pic>
        <p:nvPicPr>
          <p:cNvPr id="11" name="Picture 10" descr="slide_img_13060135451748373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8120" y="1280160"/>
            <a:ext cx="3977639" cy="48463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9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43000"/>
          </a:xfrm>
          <a:prstGeom prst="rect">
            <a:avLst/>
          </a:prstGeom>
          <a:solidFill>
            <a:srgbClr val="E8E8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411480" y="164592"/>
            <a:ext cx="59436" cy="822960"/>
          </a:xfrm>
          <a:prstGeom prst="rect">
            <a:avLst/>
          </a:prstGeom>
          <a:solidFill>
            <a:srgbClr val="8B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164592"/>
            <a:ext cx="11277295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8B0000"/>
                </a:solidFill>
              </a:rPr>
              <a:t>ΘΕΜΑΤΙΚΗ ΕΝΟΤΗΤΑ ΙΙΙ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57200"/>
            <a:ext cx="11094415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1A1A1B"/>
                </a:solidFill>
              </a:rPr>
              <a:t>Διάκριση Εθνικής και Δημόσιας Ασφάλειας — Κεντρικό Ερμηνευτικό Ζήτημα</a:t>
            </a:r>
          </a:p>
        </p:txBody>
      </p:sp>
      <p:sp>
        <p:nvSpPr>
          <p:cNvPr id="7" name="Rectangle 6"/>
          <p:cNvSpPr/>
          <p:nvPr/>
        </p:nvSpPr>
        <p:spPr>
          <a:xfrm>
            <a:off x="411480" y="1280160"/>
            <a:ext cx="5394960" cy="4846320"/>
          </a:xfrm>
          <a:prstGeom prst="rect">
            <a:avLst/>
          </a:prstGeom>
          <a:solidFill>
            <a:srgbClr val="E8E8E3"/>
          </a:solidFill>
          <a:ln w="19050">
            <a:solidFill>
              <a:srgbClr val="8B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411480" y="6076188"/>
            <a:ext cx="5394960" cy="50292"/>
          </a:xfrm>
          <a:prstGeom prst="rect">
            <a:avLst/>
          </a:prstGeom>
          <a:solidFill>
            <a:srgbClr val="8B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76072" y="1371600"/>
            <a:ext cx="51206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8B0000"/>
                </a:solidFill>
              </a:rPr>
              <a:t>Α. Κριτήρια ΔΕΕ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6072" y="1719072"/>
            <a:ext cx="5120640" cy="4297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sz="1400" b="1">
                <a:solidFill>
                  <a:srgbClr val="1A1A1B"/>
                </a:solidFill>
              </a:rPr>
              <a:t>•  Εθνική ασφάλεια: σοβαρές, άμεσες ή προβλέψιμες απειλές κατά θεμελιωδών κρατικών λειτουργιών</a:t>
            </a:r>
          </a:p>
          <a:p>
            <a:pPr lvl="1">
              <a:spcBef>
                <a:spcPts val="300"/>
              </a:spcBef>
            </a:pPr>
            <a:r>
              <a:rPr sz="1400" b="0">
                <a:solidFill>
                  <a:srgbClr val="1A1A1B"/>
                </a:solidFill>
              </a:rPr>
              <a:t>    ◦  Π.χ. τρομοκρατία σε εξέλιξη</a:t>
            </a:r>
          </a:p>
          <a:p>
            <a:pPr>
              <a:spcBef>
                <a:spcPts val="300"/>
              </a:spcBef>
            </a:pPr>
            <a:r>
              <a:rPr sz="1400" b="1">
                <a:solidFill>
                  <a:srgbClr val="1A1A1B"/>
                </a:solidFill>
              </a:rPr>
              <a:t>•  Δημόσια ασφάλεια: γενικές, μόνιμες απειλές κατά κοινωνικής τάξης</a:t>
            </a:r>
          </a:p>
          <a:p>
            <a:pPr>
              <a:spcBef>
                <a:spcPts val="300"/>
              </a:spcBef>
            </a:pPr>
            <a:r>
              <a:rPr sz="1400" b="1">
                <a:solidFill>
                  <a:srgbClr val="1A1A1B"/>
                </a:solidFill>
              </a:rPr>
              <a:t>•  Η διαφορά είναι χρονική και εντάσεως — ΟΧΙ ποιοτική</a:t>
            </a:r>
          </a:p>
          <a:p>
            <a:pPr>
              <a:spcBef>
                <a:spcPts val="300"/>
              </a:spcBef>
            </a:pPr>
            <a:r>
              <a:rPr sz="1400" b="1">
                <a:solidFill>
                  <a:srgbClr val="1A1A1B"/>
                </a:solidFill>
              </a:rPr>
              <a:t>•  Κρίσιμο ερώτημα: πότε μια γενική απειλή γίνεται «αρκετά άμεση»; Δεν μπορεί να οριστεί εκ των προτέρων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080760" y="1280160"/>
            <a:ext cx="5394960" cy="4846320"/>
          </a:xfrm>
          <a:prstGeom prst="rect">
            <a:avLst/>
          </a:prstGeom>
          <a:solidFill>
            <a:srgbClr val="E8E8E3"/>
          </a:solidFill>
          <a:ln w="19050">
            <a:solidFill>
              <a:srgbClr val="8B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080760" y="6076188"/>
            <a:ext cx="5394960" cy="50292"/>
          </a:xfrm>
          <a:prstGeom prst="rect">
            <a:avLst/>
          </a:prstGeom>
          <a:solidFill>
            <a:srgbClr val="8B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245352" y="1371600"/>
            <a:ext cx="51206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8B0000"/>
                </a:solidFill>
              </a:rPr>
              <a:t>Β. Πρακτικές Συνέπειες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45352" y="1719072"/>
            <a:ext cx="5120640" cy="4297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sz="1400" b="1">
                <a:solidFill>
                  <a:srgbClr val="1A1A1B"/>
                </a:solidFill>
              </a:rPr>
              <a:t>•  Κίνδυνος σταδιακής διεύρυνσης πεδίου «εθνικής ασφάλειας»</a:t>
            </a:r>
          </a:p>
          <a:p>
            <a:pPr lvl="1">
              <a:spcBef>
                <a:spcPts val="300"/>
              </a:spcBef>
            </a:pPr>
            <a:r>
              <a:rPr sz="1400" b="0">
                <a:solidFill>
                  <a:srgbClr val="1A1A1B"/>
                </a:solidFill>
              </a:rPr>
              <a:t>    ◦  Κυβερνήσεις έχουν κίνητρο να χαρακτηρίζουν περισσότερες δραστηριότητες ως εθνική ασφάλεια</a:t>
            </a:r>
          </a:p>
          <a:p>
            <a:pPr lvl="1">
              <a:spcBef>
                <a:spcPts val="300"/>
              </a:spcBef>
            </a:pPr>
            <a:r>
              <a:rPr sz="1400" b="0">
                <a:solidFill>
                  <a:srgbClr val="1A1A1B"/>
                </a:solidFill>
              </a:rPr>
              <a:t>    ◦  Σκοπός: αποφυγή κανόνων AI Act</a:t>
            </a:r>
          </a:p>
          <a:p>
            <a:pPr>
              <a:spcBef>
                <a:spcPts val="300"/>
              </a:spcBef>
            </a:pPr>
            <a:r>
              <a:rPr sz="1400" b="1">
                <a:solidFill>
                  <a:srgbClr val="1A1A1B"/>
                </a:solidFill>
              </a:rPr>
              <a:t>•  Χαρακτηριστικό παράδειγμα: Διαχείριση Συνόρων</a:t>
            </a:r>
          </a:p>
          <a:p>
            <a:pPr lvl="1">
              <a:spcBef>
                <a:spcPts val="300"/>
              </a:spcBef>
            </a:pPr>
            <a:r>
              <a:rPr sz="1400" b="0">
                <a:solidFill>
                  <a:srgbClr val="1A1A1B"/>
                </a:solidFill>
              </a:rPr>
              <a:t>    ◦  Ολοένα εντάσσεται σε λογική εθνικής ασφάλειας</a:t>
            </a:r>
          </a:p>
          <a:p>
            <a:pPr lvl="1">
              <a:spcBef>
                <a:spcPts val="300"/>
              </a:spcBef>
            </a:pPr>
            <a:r>
              <a:rPr sz="1400" b="0">
                <a:solidFill>
                  <a:srgbClr val="1A1A1B"/>
                </a:solidFill>
              </a:rPr>
              <a:t>    ◦  Παρακάμπτει εγγυήσεις AI Act</a:t>
            </a:r>
          </a:p>
          <a:p>
            <a:pPr>
              <a:spcBef>
                <a:spcPts val="300"/>
              </a:spcBef>
            </a:pPr>
            <a:r>
              <a:rPr sz="1400" b="1">
                <a:solidFill>
                  <a:srgbClr val="1A1A1B"/>
                </a:solidFill>
              </a:rPr>
              <a:t>•  Αποτέλεσμα: νομική αβεβαιότητα και κίνδυνος κατάχρησης</a:t>
            </a:r>
          </a:p>
        </p:txBody>
      </p:sp>
      <p:pic>
        <p:nvPicPr>
          <p:cNvPr id="15" name="Picture 14" descr="slide_img_631380354895190678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3977639"/>
            <a:ext cx="4572000" cy="214884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9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43000"/>
          </a:xfrm>
          <a:prstGeom prst="rect">
            <a:avLst/>
          </a:prstGeom>
          <a:solidFill>
            <a:srgbClr val="E8E8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411480" y="164592"/>
            <a:ext cx="59436" cy="822960"/>
          </a:xfrm>
          <a:prstGeom prst="rect">
            <a:avLst/>
          </a:prstGeom>
          <a:solidFill>
            <a:srgbClr val="8B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164592"/>
            <a:ext cx="11277295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8B0000"/>
                </a:solidFill>
              </a:rPr>
              <a:t>ΘΕΜΑΤΙΚΗ ΕΝΟΤΗΤΑ IV — 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57200"/>
            <a:ext cx="11094415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1A1A1B"/>
                </a:solidFill>
              </a:rPr>
              <a:t>Νομολογία ΔΕΕ: La Quadrature du Net (6 Οκτωβρίου 2020)</a:t>
            </a:r>
          </a:p>
        </p:txBody>
      </p:sp>
      <p:sp>
        <p:nvSpPr>
          <p:cNvPr id="7" name="Rectangle 6"/>
          <p:cNvSpPr/>
          <p:nvPr/>
        </p:nvSpPr>
        <p:spPr>
          <a:xfrm>
            <a:off x="411480" y="1280160"/>
            <a:ext cx="11430000" cy="1280160"/>
          </a:xfrm>
          <a:prstGeom prst="rect">
            <a:avLst/>
          </a:prstGeom>
          <a:solidFill>
            <a:srgbClr val="E8E8E3"/>
          </a:solidFill>
          <a:ln w="19050">
            <a:solidFill>
              <a:srgbClr val="8B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411480" y="2510028"/>
            <a:ext cx="11430000" cy="50292"/>
          </a:xfrm>
          <a:prstGeom prst="rect">
            <a:avLst/>
          </a:prstGeom>
          <a:solidFill>
            <a:srgbClr val="8B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76072" y="1371600"/>
            <a:ext cx="111556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8B0000"/>
                </a:solidFill>
              </a:rPr>
              <a:t>Ιστορικό Υπόθεσης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6072" y="1719072"/>
            <a:ext cx="111556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sz="1400" b="1">
                <a:solidFill>
                  <a:srgbClr val="1A1A1B"/>
                </a:solidFill>
              </a:rPr>
              <a:t>•  Προσφυγή γαλλικών ΜΚΟ κατά νομοθεσίας που υποχρέωνε παρόχους διαδικτύου σε μαζική αποθήκευση μεταδεδομένων για αντιτρομοκρατικούς σκοπούς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11480" y="2651760"/>
            <a:ext cx="3566160" cy="3840480"/>
          </a:xfrm>
          <a:prstGeom prst="rect">
            <a:avLst/>
          </a:prstGeom>
          <a:solidFill>
            <a:srgbClr val="E8E8E3"/>
          </a:solidFill>
          <a:ln w="19050">
            <a:solidFill>
              <a:srgbClr val="8B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11480" y="6441948"/>
            <a:ext cx="3566160" cy="50292"/>
          </a:xfrm>
          <a:prstGeom prst="rect">
            <a:avLst/>
          </a:prstGeom>
          <a:solidFill>
            <a:srgbClr val="8B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576072" y="2743200"/>
            <a:ext cx="3291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8B0000"/>
                </a:solidFill>
              </a:rPr>
              <a:t>① Ιδιώτες Πάροχοι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6072" y="3090672"/>
            <a:ext cx="3291840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sz="1300" b="1">
                <a:solidFill>
                  <a:srgbClr val="1A1A1B"/>
                </a:solidFill>
              </a:rPr>
              <a:t>•  Η εξαίρεση εθνικής ασφάλειας από Οδηγία ePrivacy ΔΕΝ ισχύει όταν εμπλέκονται ιδιώτες πάροχοι</a:t>
            </a:r>
          </a:p>
          <a:p>
            <a:pPr>
              <a:spcBef>
                <a:spcPts val="300"/>
              </a:spcBef>
            </a:pPr>
            <a:r>
              <a:rPr sz="1300" b="1">
                <a:solidFill>
                  <a:srgbClr val="1A1A1B"/>
                </a:solidFill>
              </a:rPr>
              <a:t>•  Δεν αποτελεί αποκλειστικά κυβερνητική δραστηριότητα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206240" y="2651760"/>
            <a:ext cx="3566160" cy="3840480"/>
          </a:xfrm>
          <a:prstGeom prst="rect">
            <a:avLst/>
          </a:prstGeom>
          <a:solidFill>
            <a:srgbClr val="E8E8E3"/>
          </a:solidFill>
          <a:ln w="19050">
            <a:solidFill>
              <a:srgbClr val="8B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4206240" y="6441948"/>
            <a:ext cx="3566160" cy="50292"/>
          </a:xfrm>
          <a:prstGeom prst="rect">
            <a:avLst/>
          </a:prstGeom>
          <a:solidFill>
            <a:srgbClr val="8B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370832" y="2743200"/>
            <a:ext cx="3291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8B0000"/>
                </a:solidFill>
              </a:rPr>
              <a:t>② Αναγκαιότητα &amp; Αναλογικότητα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370832" y="3090672"/>
            <a:ext cx="3291840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sz="1300" b="1">
                <a:solidFill>
                  <a:srgbClr val="1A1A1B"/>
                </a:solidFill>
              </a:rPr>
              <a:t>•  Κάθε μέτρο παρακολούθησης πρέπει να είναι:</a:t>
            </a:r>
          </a:p>
          <a:p>
            <a:pPr lvl="1">
              <a:spcBef>
                <a:spcPts val="300"/>
              </a:spcBef>
            </a:pPr>
            <a:r>
              <a:rPr sz="1300" b="0">
                <a:solidFill>
                  <a:srgbClr val="1A1A1B"/>
                </a:solidFill>
              </a:rPr>
              <a:t>    ◦  Χρονικά περιορισμένο</a:t>
            </a:r>
          </a:p>
          <a:p>
            <a:pPr lvl="1">
              <a:spcBef>
                <a:spcPts val="300"/>
              </a:spcBef>
            </a:pPr>
            <a:r>
              <a:rPr sz="1300" b="0">
                <a:solidFill>
                  <a:srgbClr val="1A1A1B"/>
                </a:solidFill>
              </a:rPr>
              <a:t>    ◦  Αναλογικό</a:t>
            </a:r>
          </a:p>
          <a:p>
            <a:pPr lvl="1">
              <a:spcBef>
                <a:spcPts val="300"/>
              </a:spcBef>
            </a:pPr>
            <a:r>
              <a:rPr sz="1300" b="0">
                <a:solidFill>
                  <a:srgbClr val="1A1A1B"/>
                </a:solidFill>
              </a:rPr>
              <a:t>    ◦  Υποκείμενο σε ανεξάρτητο δικαστικό έλεγχο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001000" y="2651760"/>
            <a:ext cx="3566160" cy="3840480"/>
          </a:xfrm>
          <a:prstGeom prst="rect">
            <a:avLst/>
          </a:prstGeom>
          <a:solidFill>
            <a:srgbClr val="E8E8E3"/>
          </a:solidFill>
          <a:ln w="19050">
            <a:solidFill>
              <a:srgbClr val="8B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8001000" y="6441948"/>
            <a:ext cx="3566160" cy="50292"/>
          </a:xfrm>
          <a:prstGeom prst="rect">
            <a:avLst/>
          </a:prstGeom>
          <a:solidFill>
            <a:srgbClr val="8B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8165592" y="2743200"/>
            <a:ext cx="3291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8B0000"/>
                </a:solidFill>
              </a:rPr>
              <a:t>③ Στοχευμένα vs Γενικευμένα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165592" y="3090672"/>
            <a:ext cx="3291840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sz="1300" b="1">
                <a:solidFill>
                  <a:srgbClr val="1A1A1B"/>
                </a:solidFill>
              </a:rPr>
              <a:t>•  Επιτρέπονται μόνο αυστηρά περιορισμένες μορφές γενικευμένης διατήρησης</a:t>
            </a:r>
          </a:p>
          <a:p>
            <a:pPr lvl="1">
              <a:spcBef>
                <a:spcPts val="300"/>
              </a:spcBef>
            </a:pPr>
            <a:r>
              <a:rPr sz="1300" b="0">
                <a:solidFill>
                  <a:srgbClr val="1A1A1B"/>
                </a:solidFill>
              </a:rPr>
              <a:t>    ◦  Μόνο σε εξαιρετικές περιστάσεις</a:t>
            </a:r>
          </a:p>
          <a:p>
            <a:pPr lvl="1">
              <a:spcBef>
                <a:spcPts val="300"/>
              </a:spcBef>
            </a:pPr>
            <a:r>
              <a:rPr sz="1300" b="0">
                <a:solidFill>
                  <a:srgbClr val="1A1A1B"/>
                </a:solidFill>
              </a:rPr>
              <a:t>    ◦  Για περιορισμένο χρονικό διάστημα</a:t>
            </a:r>
          </a:p>
          <a:p>
            <a:pPr>
              <a:spcBef>
                <a:spcPts val="300"/>
              </a:spcBef>
            </a:pPr>
            <a:r>
              <a:rPr sz="1300" b="1">
                <a:solidFill>
                  <a:srgbClr val="1A1A1B"/>
                </a:solidFill>
              </a:rPr>
              <a:t>•  Κρίσιμο: ο AI Act επεκτείνει εξαίρεση ακόμα και σε ιδιωτικούς φορείς → απόκλιση από La Quadrature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9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43000"/>
          </a:xfrm>
          <a:prstGeom prst="rect">
            <a:avLst/>
          </a:prstGeom>
          <a:solidFill>
            <a:srgbClr val="E8E8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411480" y="164592"/>
            <a:ext cx="59436" cy="822960"/>
          </a:xfrm>
          <a:prstGeom prst="rect">
            <a:avLst/>
          </a:prstGeom>
          <a:solidFill>
            <a:srgbClr val="8B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164592"/>
            <a:ext cx="11277295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8B0000"/>
                </a:solidFill>
              </a:rPr>
              <a:t>ΘΕΜΑΤΙΚΗ ΕΝΟΤΗΤΑ IV — 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57200"/>
            <a:ext cx="11094415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1A1A1B"/>
                </a:solidFill>
              </a:rPr>
              <a:t>Νομολογία ΔΕΕ: B.K. v Republika Slovenija (2021) &amp; Commission v Poland (2020)</a:t>
            </a:r>
          </a:p>
        </p:txBody>
      </p:sp>
      <p:sp>
        <p:nvSpPr>
          <p:cNvPr id="7" name="Rectangle 6"/>
          <p:cNvSpPr/>
          <p:nvPr/>
        </p:nvSpPr>
        <p:spPr>
          <a:xfrm>
            <a:off x="411480" y="1280160"/>
            <a:ext cx="5486400" cy="4846320"/>
          </a:xfrm>
          <a:prstGeom prst="rect">
            <a:avLst/>
          </a:prstGeom>
          <a:solidFill>
            <a:srgbClr val="E8E8E3"/>
          </a:solidFill>
          <a:ln w="19050">
            <a:solidFill>
              <a:srgbClr val="8B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411480" y="6076188"/>
            <a:ext cx="5486400" cy="50292"/>
          </a:xfrm>
          <a:prstGeom prst="rect">
            <a:avLst/>
          </a:prstGeom>
          <a:solidFill>
            <a:srgbClr val="8B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76072" y="1371600"/>
            <a:ext cx="52120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8B0000"/>
                </a:solidFill>
              </a:rPr>
              <a:t>B.K. v Republika Slovenija (2021)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6072" y="1719072"/>
            <a:ext cx="5212080" cy="4297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sz="1400" b="1">
                <a:solidFill>
                  <a:srgbClr val="1A1A1B"/>
                </a:solidFill>
              </a:rPr>
              <a:t>•  Οι κύριες αποστολές ενόπλων δυνάμεων αποτελούν αποκλειστική αρμοδιότητα κρατών-μελών (Άρθρο 4(2) ΣΕΕ)</a:t>
            </a:r>
          </a:p>
          <a:p>
            <a:pPr>
              <a:spcBef>
                <a:spcPts val="300"/>
              </a:spcBef>
            </a:pPr>
            <a:r>
              <a:rPr sz="1400" b="1">
                <a:solidFill>
                  <a:srgbClr val="1A1A1B"/>
                </a:solidFill>
              </a:rPr>
              <a:t>•  ΟΜΩΣ: δεν σημαίνει ότι κάθε δραστηριότητα στρατιωτικού χαρακτήρα εξαιρείται από το ενωσιακό δίκαιο</a:t>
            </a:r>
          </a:p>
          <a:p>
            <a:pPr>
              <a:spcBef>
                <a:spcPts val="300"/>
              </a:spcBef>
            </a:pPr>
            <a:r>
              <a:rPr sz="1400" b="1">
                <a:solidFill>
                  <a:srgbClr val="1A1A1B"/>
                </a:solidFill>
              </a:rPr>
              <a:t>•  Η εξαίρεση ισχύει ΜΟΝΟ για τις κύριες αποστολές</a:t>
            </a:r>
          </a:p>
          <a:p>
            <a:pPr>
              <a:spcBef>
                <a:spcPts val="300"/>
              </a:spcBef>
            </a:pPr>
            <a:r>
              <a:rPr sz="1400" b="1">
                <a:solidFill>
                  <a:srgbClr val="1A1A1B"/>
                </a:solidFill>
              </a:rPr>
              <a:t>•  Δευτερεύουσες δραστηριότητες παραμένουν στο πεδίο εφαρμογής του ενωσιακού δικαίου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72200" y="1280160"/>
            <a:ext cx="5943600" cy="4846320"/>
          </a:xfrm>
          <a:prstGeom prst="rect">
            <a:avLst/>
          </a:prstGeom>
          <a:solidFill>
            <a:srgbClr val="E8E8E3"/>
          </a:solidFill>
          <a:ln w="19050">
            <a:solidFill>
              <a:srgbClr val="8B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172200" y="6076188"/>
            <a:ext cx="5943600" cy="50292"/>
          </a:xfrm>
          <a:prstGeom prst="rect">
            <a:avLst/>
          </a:prstGeom>
          <a:solidFill>
            <a:srgbClr val="8B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336792" y="1371600"/>
            <a:ext cx="56692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8B0000"/>
                </a:solidFill>
              </a:rPr>
              <a:t>Commission v Poland (2020) &amp; Συνέπειες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36792" y="1719072"/>
            <a:ext cx="5669280" cy="4297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sz="1400" b="1">
                <a:solidFill>
                  <a:srgbClr val="1A1A1B"/>
                </a:solidFill>
              </a:rPr>
              <a:t>•  Κάθε παρέκκλιση λόγω ασφάλειας πρέπει να ερμηνεύεται ΣΤΕΝΑ</a:t>
            </a:r>
          </a:p>
          <a:p>
            <a:pPr>
              <a:spcBef>
                <a:spcPts val="300"/>
              </a:spcBef>
            </a:pPr>
            <a:r>
              <a:rPr sz="1400" b="1">
                <a:solidFill>
                  <a:srgbClr val="1A1A1B"/>
                </a:solidFill>
              </a:rPr>
              <a:t>•  Γενικός κανόνας ΔΕΕ για παρεκκλίσεις: στενή ερμηνεία</a:t>
            </a:r>
          </a:p>
          <a:p>
            <a:pPr>
              <a:spcBef>
                <a:spcPts val="300"/>
              </a:spcBef>
            </a:pPr>
            <a:r>
              <a:rPr sz="1400" b="1">
                <a:solidFill>
                  <a:srgbClr val="1A1A1B"/>
                </a:solidFill>
              </a:rPr>
              <a:t>•  Συνδυαστική ανάγνωση και των δύο αποφάσεων:</a:t>
            </a:r>
          </a:p>
          <a:p>
            <a:pPr lvl="1">
              <a:spcBef>
                <a:spcPts val="300"/>
              </a:spcBef>
            </a:pPr>
            <a:r>
              <a:rPr sz="1400" b="0">
                <a:solidFill>
                  <a:srgbClr val="1A1A1B"/>
                </a:solidFill>
              </a:rPr>
              <a:t>    ◦  Ο AI Act φαίνεται να επεκτείνει την εξαίρεση πέρα από τα όρια που έθεσε το ΔΕΕ</a:t>
            </a:r>
          </a:p>
          <a:p>
            <a:pPr lvl="1">
              <a:spcBef>
                <a:spcPts val="300"/>
              </a:spcBef>
            </a:pPr>
            <a:r>
              <a:rPr sz="1400" b="0">
                <a:solidFill>
                  <a:srgbClr val="1A1A1B"/>
                </a:solidFill>
              </a:rPr>
              <a:t>    ◦  Ιδίως ως προς την εμπλοκή ιδιωτικών φορέων (La Quadrature du Net)</a:t>
            </a:r>
          </a:p>
          <a:p>
            <a:pPr lvl="1">
              <a:spcBef>
                <a:spcPts val="300"/>
              </a:spcBef>
            </a:pPr>
            <a:r>
              <a:rPr sz="1400" b="0">
                <a:solidFill>
                  <a:srgbClr val="1A1A1B"/>
                </a:solidFill>
              </a:rPr>
              <a:t>    ◦  Και ως προς τον αόριστο ορισμό «στρατιωτικών σκοπών»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7620"/>
            <a:ext cx="12191695" cy="6858000"/>
          </a:xfrm>
          <a:prstGeom prst="rect">
            <a:avLst/>
          </a:prstGeom>
          <a:solidFill>
            <a:srgbClr val="F9F9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43000"/>
          </a:xfrm>
          <a:prstGeom prst="rect">
            <a:avLst/>
          </a:prstGeom>
          <a:solidFill>
            <a:srgbClr val="E8E8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411480" y="164592"/>
            <a:ext cx="59436" cy="822960"/>
          </a:xfrm>
          <a:prstGeom prst="rect">
            <a:avLst/>
          </a:prstGeom>
          <a:solidFill>
            <a:srgbClr val="8B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164592"/>
            <a:ext cx="11277295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8B0000"/>
                </a:solidFill>
              </a:rPr>
              <a:t>ΘΕΜΑΤΙΚΗ ΕΝΟΤΗΤΑ 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57200"/>
            <a:ext cx="11094415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1A1A1B"/>
                </a:solidFill>
              </a:rPr>
              <a:t>Επιχειρήματα Υπέρ και Κατά — Η Ακαδημαϊκή Διαμάχη</a:t>
            </a:r>
          </a:p>
        </p:txBody>
      </p:sp>
      <p:sp>
        <p:nvSpPr>
          <p:cNvPr id="7" name="Rectangle 6"/>
          <p:cNvSpPr/>
          <p:nvPr/>
        </p:nvSpPr>
        <p:spPr>
          <a:xfrm>
            <a:off x="411480" y="1280160"/>
            <a:ext cx="5486400" cy="4846320"/>
          </a:xfrm>
          <a:prstGeom prst="rect">
            <a:avLst/>
          </a:prstGeom>
          <a:solidFill>
            <a:srgbClr val="E8E8E3"/>
          </a:solidFill>
          <a:ln w="19050">
            <a:solidFill>
              <a:srgbClr val="8B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411480" y="6076188"/>
            <a:ext cx="5486400" cy="50292"/>
          </a:xfrm>
          <a:prstGeom prst="rect">
            <a:avLst/>
          </a:prstGeom>
          <a:solidFill>
            <a:srgbClr val="8B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76072" y="1371600"/>
            <a:ext cx="52120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8B0000"/>
                </a:solidFill>
              </a:rPr>
              <a:t>✔  Υπέρ της Εξαίρεσης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6072" y="1719072"/>
            <a:ext cx="5212080" cy="4297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sz="1300" b="1" dirty="0">
                <a:solidFill>
                  <a:srgbClr val="1A1A1B"/>
                </a:solidFill>
              </a:rPr>
              <a:t>•  </a:t>
            </a:r>
            <a:r>
              <a:rPr sz="1300" b="1" dirty="0" err="1">
                <a:solidFill>
                  <a:srgbClr val="1A1A1B"/>
                </a:solidFill>
              </a:rPr>
              <a:t>Αρμοδιότητ</a:t>
            </a:r>
            <a:r>
              <a:rPr sz="1300" b="1" dirty="0">
                <a:solidFill>
                  <a:srgbClr val="1A1A1B"/>
                </a:solidFill>
              </a:rPr>
              <a:t>α: ΕΕ στερείται αρμοδιότητας ρύθμισης κύριων στρατιωτικών λειτουργιών (άρθρο 4(2) ΣΕΕ)</a:t>
            </a:r>
          </a:p>
          <a:p>
            <a:pPr>
              <a:spcBef>
                <a:spcPts val="300"/>
              </a:spcBef>
            </a:pPr>
            <a:r>
              <a:rPr sz="1300" b="1" dirty="0">
                <a:solidFill>
                  <a:srgbClr val="1A1A1B"/>
                </a:solidFill>
              </a:rPr>
              <a:t>•  Πα</a:t>
            </a:r>
            <a:r>
              <a:rPr sz="1300" b="1" dirty="0" err="1">
                <a:solidFill>
                  <a:srgbClr val="1A1A1B"/>
                </a:solidFill>
              </a:rPr>
              <a:t>ράλληλο</a:t>
            </a:r>
            <a:r>
              <a:rPr sz="1300" b="1" dirty="0">
                <a:solidFill>
                  <a:srgbClr val="1A1A1B"/>
                </a:solidFill>
              </a:rPr>
              <a:t> </a:t>
            </a:r>
            <a:r>
              <a:rPr sz="1300" b="1" dirty="0" err="1">
                <a:solidFill>
                  <a:srgbClr val="1A1A1B"/>
                </a:solidFill>
              </a:rPr>
              <a:t>ρυθμιστικό</a:t>
            </a:r>
            <a:r>
              <a:rPr sz="1300" b="1" dirty="0">
                <a:solidFill>
                  <a:srgbClr val="1A1A1B"/>
                </a:solidFill>
              </a:rPr>
              <a:t> </a:t>
            </a:r>
            <a:r>
              <a:rPr sz="1300" b="1" dirty="0" err="1">
                <a:solidFill>
                  <a:srgbClr val="1A1A1B"/>
                </a:solidFill>
              </a:rPr>
              <a:t>οικοσύστημ</a:t>
            </a:r>
            <a:r>
              <a:rPr sz="1300" b="1" dirty="0">
                <a:solidFill>
                  <a:srgbClr val="1A1A1B"/>
                </a:solidFill>
              </a:rPr>
              <a:t>α: Αρχές ΝΑΤΟ, δόγματα, κατευθυντήριες γραμμές Ευρωπαϊκής Αμυντικής Υπηρεσίας</a:t>
            </a:r>
          </a:p>
          <a:p>
            <a:pPr>
              <a:spcBef>
                <a:spcPts val="300"/>
              </a:spcBef>
            </a:pPr>
            <a:r>
              <a:rPr sz="1300" b="1" dirty="0">
                <a:solidFill>
                  <a:srgbClr val="1A1A1B"/>
                </a:solidFill>
              </a:rPr>
              <a:t>•  </a:t>
            </a:r>
            <a:r>
              <a:rPr sz="1300" b="1" dirty="0" err="1">
                <a:solidFill>
                  <a:srgbClr val="1A1A1B"/>
                </a:solidFill>
              </a:rPr>
              <a:t>Στρ</a:t>
            </a:r>
            <a:r>
              <a:rPr sz="1300" b="1" dirty="0">
                <a:solidFill>
                  <a:srgbClr val="1A1A1B"/>
                </a:solidFill>
              </a:rPr>
              <a:t>ατηγική: αυστηροί περιορισμοί θα έθεταν ευρωπαϊκούς φορείς σε μειονεκτική θέση έναντι ΗΠΑ &amp; Κίνας</a:t>
            </a:r>
          </a:p>
          <a:p>
            <a:pPr>
              <a:spcBef>
                <a:spcPts val="300"/>
              </a:spcBef>
            </a:pPr>
            <a:r>
              <a:rPr sz="1300" b="1" dirty="0">
                <a:solidFill>
                  <a:srgbClr val="1A1A1B"/>
                </a:solidFill>
              </a:rPr>
              <a:t>•  </a:t>
            </a:r>
            <a:r>
              <a:rPr sz="1300" b="1" dirty="0" err="1">
                <a:solidFill>
                  <a:srgbClr val="1A1A1B"/>
                </a:solidFill>
              </a:rPr>
              <a:t>Πρ</a:t>
            </a:r>
            <a:r>
              <a:rPr sz="1300" b="1" dirty="0">
                <a:solidFill>
                  <a:srgbClr val="1A1A1B"/>
                </a:solidFill>
              </a:rPr>
              <a:t>ακτική: ο AI Act καλύπτει στρατιωτικές τεχνολογίες σε αστικά πλαίσια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72200" y="1280160"/>
            <a:ext cx="5943600" cy="4846320"/>
          </a:xfrm>
          <a:prstGeom prst="rect">
            <a:avLst/>
          </a:prstGeom>
          <a:solidFill>
            <a:srgbClr val="E8E8E3"/>
          </a:solidFill>
          <a:ln w="19050">
            <a:solidFill>
              <a:srgbClr val="8B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172200" y="6076188"/>
            <a:ext cx="5943600" cy="50292"/>
          </a:xfrm>
          <a:prstGeom prst="rect">
            <a:avLst/>
          </a:prstGeom>
          <a:solidFill>
            <a:srgbClr val="8B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336792" y="1371600"/>
            <a:ext cx="56692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8B0000"/>
                </a:solidFill>
              </a:rPr>
              <a:t>✘  Κατά της Εξαίρεσης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36792" y="1719072"/>
            <a:ext cx="5669280" cy="4297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sz="1300" b="1">
                <a:solidFill>
                  <a:srgbClr val="1A1A1B"/>
                </a:solidFill>
              </a:rPr>
              <a:t>•  Νομολογία: επέκταση σε ιδιωτικούς φορείς αντιβαίνει στη La Quadrature du Net</a:t>
            </a:r>
          </a:p>
          <a:p>
            <a:pPr>
              <a:spcBef>
                <a:spcPts val="300"/>
              </a:spcBef>
            </a:pPr>
            <a:r>
              <a:rPr sz="1300" b="1">
                <a:solidFill>
                  <a:srgbClr val="1A1A1B"/>
                </a:solidFill>
              </a:rPr>
              <a:t>•  Αόριστος ορισμός: «στρατιωτικοί σκοποί» δεν ορίζεται — η ΣΕΕ αναφέρεται σε «επιπτώσεις», στενότερη έννοια</a:t>
            </a:r>
          </a:p>
          <a:p>
            <a:pPr>
              <a:spcBef>
                <a:spcPts val="300"/>
              </a:spcBef>
            </a:pPr>
            <a:r>
              <a:rPr sz="1300" b="1">
                <a:solidFill>
                  <a:srgbClr val="1A1A1B"/>
                </a:solidFill>
              </a:rPr>
              <a:t>•  Κίνδυνος κατάχρησης: επιτήρηση, έλεγχος συνόρων, προγνωστική αστυνόμευση εντάσσονται στην «εθνική ασφάλεια»</a:t>
            </a:r>
          </a:p>
          <a:p>
            <a:pPr>
              <a:spcBef>
                <a:spcPts val="300"/>
              </a:spcBef>
            </a:pPr>
            <a:r>
              <a:rPr sz="1300" b="1">
                <a:solidFill>
                  <a:srgbClr val="1A1A1B"/>
                </a:solidFill>
              </a:rPr>
              <a:t>•  Κενά: ο AI Act δεν ρυθμίζει φάσεις πριν τη σύγκρουση (ανάλυση πληροφοριών, στρατηγική λήψη αποφάσεων)</a:t>
            </a:r>
          </a:p>
          <a:p>
            <a:pPr>
              <a:spcBef>
                <a:spcPts val="300"/>
              </a:spcBef>
            </a:pPr>
            <a:r>
              <a:rPr sz="1300" b="1">
                <a:solidFill>
                  <a:srgbClr val="1A1A1B"/>
                </a:solidFill>
              </a:rPr>
              <a:t>•  Αβεβαιότητα εκ των προτέρων: αδύνατο να προσδιοριστεί αν σύστημα θα χρησιμοποιηθεί αποκλειστικά για στρατό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1616</Words>
  <Application>Microsoft Office PowerPoint</Application>
  <PresentationFormat>Widescreen</PresentationFormat>
  <Paragraphs>173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Kostas Kouroupis</dc:creator>
  <cp:keywords/>
  <dc:description>generated using python-pptx</dc:description>
  <cp:lastModifiedBy>Constantinos Kouroupis</cp:lastModifiedBy>
  <cp:revision>6</cp:revision>
  <dcterms:created xsi:type="dcterms:W3CDTF">2013-01-27T09:14:16Z</dcterms:created>
  <dcterms:modified xsi:type="dcterms:W3CDTF">2026-05-03T15:20:05Z</dcterms:modified>
  <cp:category/>
</cp:coreProperties>
</file>